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7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8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6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27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0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31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71"/>
  </p:notesMasterIdLst>
  <p:handoutMasterIdLst>
    <p:handoutMasterId r:id="rId172"/>
  </p:handoutMasterIdLst>
  <p:sldIdLst>
    <p:sldId id="256" r:id="rId3"/>
    <p:sldId id="295" r:id="rId4"/>
    <p:sldId id="353" r:id="rId5"/>
    <p:sldId id="354" r:id="rId6"/>
    <p:sldId id="355" r:id="rId7"/>
    <p:sldId id="356" r:id="rId8"/>
    <p:sldId id="266" r:id="rId9"/>
    <p:sldId id="357" r:id="rId10"/>
    <p:sldId id="358" r:id="rId11"/>
    <p:sldId id="532" r:id="rId12"/>
    <p:sldId id="533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421" r:id="rId21"/>
    <p:sldId id="422" r:id="rId22"/>
    <p:sldId id="423" r:id="rId23"/>
    <p:sldId id="424" r:id="rId24"/>
    <p:sldId id="425" r:id="rId25"/>
    <p:sldId id="427" r:id="rId26"/>
    <p:sldId id="429" r:id="rId27"/>
    <p:sldId id="430" r:id="rId28"/>
    <p:sldId id="431" r:id="rId29"/>
    <p:sldId id="432" r:id="rId30"/>
    <p:sldId id="433" r:id="rId31"/>
    <p:sldId id="434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455" r:id="rId48"/>
    <p:sldId id="537" r:id="rId49"/>
    <p:sldId id="538" r:id="rId50"/>
    <p:sldId id="539" r:id="rId51"/>
    <p:sldId id="540" r:id="rId52"/>
    <p:sldId id="541" r:id="rId53"/>
    <p:sldId id="542" r:id="rId54"/>
    <p:sldId id="543" r:id="rId55"/>
    <p:sldId id="544" r:id="rId56"/>
    <p:sldId id="545" r:id="rId57"/>
    <p:sldId id="562" r:id="rId58"/>
    <p:sldId id="563" r:id="rId59"/>
    <p:sldId id="564" r:id="rId60"/>
    <p:sldId id="565" r:id="rId61"/>
    <p:sldId id="566" r:id="rId62"/>
    <p:sldId id="567" r:id="rId63"/>
    <p:sldId id="568" r:id="rId64"/>
    <p:sldId id="569" r:id="rId65"/>
    <p:sldId id="548" r:id="rId66"/>
    <p:sldId id="546" r:id="rId67"/>
    <p:sldId id="547" r:id="rId68"/>
    <p:sldId id="550" r:id="rId69"/>
    <p:sldId id="551" r:id="rId70"/>
    <p:sldId id="552" r:id="rId71"/>
    <p:sldId id="553" r:id="rId72"/>
    <p:sldId id="554" r:id="rId73"/>
    <p:sldId id="555" r:id="rId74"/>
    <p:sldId id="556" r:id="rId75"/>
    <p:sldId id="557" r:id="rId76"/>
    <p:sldId id="558" r:id="rId77"/>
    <p:sldId id="559" r:id="rId78"/>
    <p:sldId id="570" r:id="rId79"/>
    <p:sldId id="571" r:id="rId80"/>
    <p:sldId id="459" r:id="rId81"/>
    <p:sldId id="460" r:id="rId82"/>
    <p:sldId id="461" r:id="rId83"/>
    <p:sldId id="462" r:id="rId84"/>
    <p:sldId id="463" r:id="rId85"/>
    <p:sldId id="467" r:id="rId86"/>
    <p:sldId id="468" r:id="rId87"/>
    <p:sldId id="470" r:id="rId88"/>
    <p:sldId id="471" r:id="rId89"/>
    <p:sldId id="472" r:id="rId90"/>
    <p:sldId id="473" r:id="rId91"/>
    <p:sldId id="474" r:id="rId92"/>
    <p:sldId id="475" r:id="rId93"/>
    <p:sldId id="476" r:id="rId94"/>
    <p:sldId id="348" r:id="rId95"/>
    <p:sldId id="477" r:id="rId96"/>
    <p:sldId id="478" r:id="rId97"/>
    <p:sldId id="483" r:id="rId98"/>
    <p:sldId id="484" r:id="rId99"/>
    <p:sldId id="485" r:id="rId100"/>
    <p:sldId id="486" r:id="rId101"/>
    <p:sldId id="487" r:id="rId102"/>
    <p:sldId id="488" r:id="rId103"/>
    <p:sldId id="489" r:id="rId104"/>
    <p:sldId id="490" r:id="rId105"/>
    <p:sldId id="491" r:id="rId106"/>
    <p:sldId id="492" r:id="rId107"/>
    <p:sldId id="493" r:id="rId108"/>
    <p:sldId id="494" r:id="rId109"/>
    <p:sldId id="560" r:id="rId110"/>
    <p:sldId id="496" r:id="rId111"/>
    <p:sldId id="497" r:id="rId112"/>
    <p:sldId id="498" r:id="rId113"/>
    <p:sldId id="499" r:id="rId114"/>
    <p:sldId id="500" r:id="rId115"/>
    <p:sldId id="501" r:id="rId116"/>
    <p:sldId id="502" r:id="rId117"/>
    <p:sldId id="503" r:id="rId118"/>
    <p:sldId id="505" r:id="rId119"/>
    <p:sldId id="506" r:id="rId120"/>
    <p:sldId id="507" r:id="rId121"/>
    <p:sldId id="369" r:id="rId122"/>
    <p:sldId id="370" r:id="rId123"/>
    <p:sldId id="371" r:id="rId124"/>
    <p:sldId id="372" r:id="rId125"/>
    <p:sldId id="373" r:id="rId126"/>
    <p:sldId id="374" r:id="rId127"/>
    <p:sldId id="375" r:id="rId128"/>
    <p:sldId id="376" r:id="rId129"/>
    <p:sldId id="377" r:id="rId130"/>
    <p:sldId id="378" r:id="rId131"/>
    <p:sldId id="379" r:id="rId132"/>
    <p:sldId id="380" r:id="rId133"/>
    <p:sldId id="381" r:id="rId134"/>
    <p:sldId id="382" r:id="rId135"/>
    <p:sldId id="383" r:id="rId136"/>
    <p:sldId id="384" r:id="rId137"/>
    <p:sldId id="385" r:id="rId138"/>
    <p:sldId id="386" r:id="rId139"/>
    <p:sldId id="387" r:id="rId140"/>
    <p:sldId id="388" r:id="rId141"/>
    <p:sldId id="389" r:id="rId142"/>
    <p:sldId id="390" r:id="rId143"/>
    <p:sldId id="391" r:id="rId144"/>
    <p:sldId id="392" r:id="rId145"/>
    <p:sldId id="393" r:id="rId146"/>
    <p:sldId id="394" r:id="rId147"/>
    <p:sldId id="395" r:id="rId148"/>
    <p:sldId id="396" r:id="rId149"/>
    <p:sldId id="397" r:id="rId150"/>
    <p:sldId id="398" r:id="rId151"/>
    <p:sldId id="399" r:id="rId152"/>
    <p:sldId id="400" r:id="rId153"/>
    <p:sldId id="401" r:id="rId154"/>
    <p:sldId id="402" r:id="rId155"/>
    <p:sldId id="403" r:id="rId156"/>
    <p:sldId id="404" r:id="rId157"/>
    <p:sldId id="405" r:id="rId158"/>
    <p:sldId id="406" r:id="rId159"/>
    <p:sldId id="407" r:id="rId160"/>
    <p:sldId id="408" r:id="rId161"/>
    <p:sldId id="409" r:id="rId162"/>
    <p:sldId id="410" r:id="rId163"/>
    <p:sldId id="411" r:id="rId164"/>
    <p:sldId id="412" r:id="rId165"/>
    <p:sldId id="413" r:id="rId166"/>
    <p:sldId id="414" r:id="rId167"/>
    <p:sldId id="415" r:id="rId168"/>
    <p:sldId id="416" r:id="rId169"/>
    <p:sldId id="417" r:id="rId1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4" autoAdjust="0"/>
    <p:restoredTop sz="95269" autoAdjust="0"/>
  </p:normalViewPr>
  <p:slideViewPr>
    <p:cSldViewPr>
      <p:cViewPr>
        <p:scale>
          <a:sx n="70" d="100"/>
          <a:sy n="70" d="100"/>
        </p:scale>
        <p:origin x="-1458" y="-9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28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75" Type="http://schemas.openxmlformats.org/officeDocument/2006/relationships/theme" Target="theme/theme1.xml"/><Relationship Id="rId170" Type="http://schemas.openxmlformats.org/officeDocument/2006/relationships/slide" Target="slides/slide168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notesMaster" Target="notesMasters/notesMaster1.xml"/><Relationship Id="rId176" Type="http://schemas.openxmlformats.org/officeDocument/2006/relationships/tableStyles" Target="tableStyle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72" Type="http://schemas.openxmlformats.org/officeDocument/2006/relationships/handoutMaster" Target="handoutMasters/handoutMaster1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viewProps" Target="viewProp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85502-D819-4CF4-B152-0C1D56D675BE}" type="doc">
      <dgm:prSet loTypeId="urn:microsoft.com/office/officeart/2005/8/layout/vList2" loCatId="list" qsTypeId="urn:microsoft.com/office/officeart/2005/8/quickstyle/simple3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7749F99B-93D0-44D2-AFF1-CFD171661C08}">
      <dgm:prSet custT="1"/>
      <dgm:spPr/>
      <dgm:t>
        <a:bodyPr/>
        <a:lstStyle/>
        <a:p>
          <a:pPr rtl="0"/>
          <a:r>
            <a:rPr lang="ru-RU" sz="2400" b="0" dirty="0" smtClean="0"/>
            <a:t>Возможность  предусматривать меры повышения квалификации и дополнительные социальные гарантии</a:t>
          </a:r>
          <a:endParaRPr lang="ru-RU" sz="2400" b="0" dirty="0"/>
        </a:p>
      </dgm:t>
    </dgm:pt>
    <dgm:pt modelId="{029A1E16-F106-4617-BCC2-DC3AD3D70ABF}">
      <dgm:prSet custT="1"/>
      <dgm:spPr/>
      <dgm:t>
        <a:bodyPr/>
        <a:lstStyle/>
        <a:p>
          <a:pPr rtl="0"/>
          <a:r>
            <a:rPr lang="ru-RU" sz="2400" b="0" dirty="0" smtClean="0"/>
            <a:t>Право получать компенсацию за оказание социальных услуг </a:t>
          </a:r>
          <a:endParaRPr lang="ru-RU" sz="2400" b="0" dirty="0"/>
        </a:p>
      </dgm:t>
    </dgm:pt>
    <dgm:pt modelId="{DFCE4FBD-1DC1-410F-AED1-A7547468726D}">
      <dgm:prSet custT="1"/>
      <dgm:spPr/>
      <dgm:t>
        <a:bodyPr/>
        <a:lstStyle/>
        <a:p>
          <a:pPr rtl="0"/>
          <a:r>
            <a:rPr lang="ru-RU" sz="2400" b="0" dirty="0" smtClean="0"/>
            <a:t>Налоговые льготы: право временно применять нулевую налоговую ставку на прибыль</a:t>
          </a:r>
          <a:endParaRPr lang="ru-RU" sz="2400" b="0" dirty="0"/>
        </a:p>
      </dgm:t>
    </dgm:pt>
    <dgm:pt modelId="{E1503B93-D1B9-4B3B-84B1-1A66E16D8D83}">
      <dgm:prSet custT="1"/>
      <dgm:spPr/>
      <dgm:t>
        <a:bodyPr/>
        <a:lstStyle/>
        <a:p>
          <a:r>
            <a:rPr lang="ru-RU" sz="2400" b="0" dirty="0" smtClean="0"/>
            <a:t>Включение в индивидуальные программы  в число рекомендуемых поставщиков и информирование об этом </a:t>
          </a:r>
          <a:endParaRPr lang="ru-RU" sz="2400" b="0" dirty="0"/>
        </a:p>
      </dgm:t>
    </dgm:pt>
    <dgm:pt modelId="{9458D33E-0915-4F59-863E-B4D3EE1A2C34}">
      <dgm:prSet custT="1"/>
      <dgm:spPr/>
      <dgm:t>
        <a:bodyPr/>
        <a:lstStyle/>
        <a:p>
          <a:pPr rtl="0"/>
          <a:r>
            <a:rPr lang="ru-RU" sz="2400" b="0" dirty="0" smtClean="0"/>
            <a:t>Добровольное включение в реестр поставщиков социальных услуг по заявительному принципу</a:t>
          </a:r>
          <a:endParaRPr lang="ru-RU" sz="2400" dirty="0"/>
        </a:p>
      </dgm:t>
    </dgm:pt>
    <dgm:pt modelId="{2197324E-9CE4-4A49-88CF-D2AE7AE76C22}">
      <dgm:prSet phldrT="[Текст]" custT="1"/>
      <dgm:spPr/>
      <dgm:t>
        <a:bodyPr/>
        <a:lstStyle/>
        <a:p>
          <a:r>
            <a:rPr lang="ru-RU" sz="2400" dirty="0" smtClean="0"/>
            <a:t>Уравнивание статуса государственных и негосударственных поставщиков </a:t>
          </a:r>
          <a:endParaRPr lang="ru-RU" sz="2600" dirty="0"/>
        </a:p>
      </dgm:t>
    </dgm:pt>
    <dgm:pt modelId="{39ED1491-644B-483B-96BA-94755D26DAAA}" type="sibTrans" cxnId="{A78052F6-A7B0-4674-99AA-A4E90D41E398}">
      <dgm:prSet/>
      <dgm:spPr/>
      <dgm:t>
        <a:bodyPr/>
        <a:lstStyle/>
        <a:p>
          <a:endParaRPr lang="ru-RU"/>
        </a:p>
      </dgm:t>
    </dgm:pt>
    <dgm:pt modelId="{ECDCFAF7-0196-4C1E-8AB7-CF8EC337F3A7}" type="parTrans" cxnId="{A78052F6-A7B0-4674-99AA-A4E90D41E398}">
      <dgm:prSet/>
      <dgm:spPr/>
      <dgm:t>
        <a:bodyPr/>
        <a:lstStyle/>
        <a:p>
          <a:endParaRPr lang="ru-RU"/>
        </a:p>
      </dgm:t>
    </dgm:pt>
    <dgm:pt modelId="{5E980747-35AC-4B94-A2EA-C8C6DDC93BBF}" type="sibTrans" cxnId="{58954C92-AE0C-441B-A924-C36B91F2AA73}">
      <dgm:prSet/>
      <dgm:spPr/>
      <dgm:t>
        <a:bodyPr/>
        <a:lstStyle/>
        <a:p>
          <a:endParaRPr lang="ru-RU"/>
        </a:p>
      </dgm:t>
    </dgm:pt>
    <dgm:pt modelId="{92DB0728-CB6A-425E-A1D0-955F4B9AA7B4}" type="parTrans" cxnId="{58954C92-AE0C-441B-A924-C36B91F2AA73}">
      <dgm:prSet/>
      <dgm:spPr/>
      <dgm:t>
        <a:bodyPr/>
        <a:lstStyle/>
        <a:p>
          <a:endParaRPr lang="ru-RU"/>
        </a:p>
      </dgm:t>
    </dgm:pt>
    <dgm:pt modelId="{CB181361-186B-4C2A-9FA6-628FFC0C366B}" type="sibTrans" cxnId="{781BA022-917A-4674-936D-1FC10349186E}">
      <dgm:prSet/>
      <dgm:spPr/>
      <dgm:t>
        <a:bodyPr/>
        <a:lstStyle/>
        <a:p>
          <a:endParaRPr lang="ru-RU"/>
        </a:p>
      </dgm:t>
    </dgm:pt>
    <dgm:pt modelId="{96266CC7-40F6-450B-BC1B-ED48540EF848}" type="parTrans" cxnId="{781BA022-917A-4674-936D-1FC10349186E}">
      <dgm:prSet/>
      <dgm:spPr/>
      <dgm:t>
        <a:bodyPr/>
        <a:lstStyle/>
        <a:p>
          <a:endParaRPr lang="ru-RU"/>
        </a:p>
      </dgm:t>
    </dgm:pt>
    <dgm:pt modelId="{FA5DB71F-A372-4C13-B39B-97023EAF4CB6}" type="sibTrans" cxnId="{5DC7B312-733B-42DB-A93D-F0E8A459BEB1}">
      <dgm:prSet/>
      <dgm:spPr/>
      <dgm:t>
        <a:bodyPr/>
        <a:lstStyle/>
        <a:p>
          <a:endParaRPr lang="ru-RU"/>
        </a:p>
      </dgm:t>
    </dgm:pt>
    <dgm:pt modelId="{0D3F25A3-7F7C-4BD8-B61A-2E292D616FB6}" type="parTrans" cxnId="{5DC7B312-733B-42DB-A93D-F0E8A459BEB1}">
      <dgm:prSet/>
      <dgm:spPr/>
      <dgm:t>
        <a:bodyPr/>
        <a:lstStyle/>
        <a:p>
          <a:endParaRPr lang="ru-RU"/>
        </a:p>
      </dgm:t>
    </dgm:pt>
    <dgm:pt modelId="{E8BC0942-82F9-45BF-83DF-D0CF91AEBE35}" type="sibTrans" cxnId="{32BC757F-BBBF-4480-93C7-16010B2C0E3B}">
      <dgm:prSet/>
      <dgm:spPr/>
      <dgm:t>
        <a:bodyPr/>
        <a:lstStyle/>
        <a:p>
          <a:endParaRPr lang="ru-RU"/>
        </a:p>
      </dgm:t>
    </dgm:pt>
    <dgm:pt modelId="{3CADEEEF-8A83-4629-B34E-EA0FA783EF4F}" type="parTrans" cxnId="{32BC757F-BBBF-4480-93C7-16010B2C0E3B}">
      <dgm:prSet/>
      <dgm:spPr/>
      <dgm:t>
        <a:bodyPr/>
        <a:lstStyle/>
        <a:p>
          <a:endParaRPr lang="ru-RU"/>
        </a:p>
      </dgm:t>
    </dgm:pt>
    <dgm:pt modelId="{C97DA61F-D42A-4414-A429-F290AEBC4534}" type="sibTrans" cxnId="{3E4715BA-DC7B-4309-8953-2C40427E8FB3}">
      <dgm:prSet/>
      <dgm:spPr/>
      <dgm:t>
        <a:bodyPr/>
        <a:lstStyle/>
        <a:p>
          <a:endParaRPr lang="ru-RU"/>
        </a:p>
      </dgm:t>
    </dgm:pt>
    <dgm:pt modelId="{3B4166F8-B201-46B1-81A6-FE7360F86492}" type="parTrans" cxnId="{3E4715BA-DC7B-4309-8953-2C40427E8FB3}">
      <dgm:prSet/>
      <dgm:spPr/>
      <dgm:t>
        <a:bodyPr/>
        <a:lstStyle/>
        <a:p>
          <a:endParaRPr lang="ru-RU"/>
        </a:p>
      </dgm:t>
    </dgm:pt>
    <dgm:pt modelId="{C74FC13D-33A7-4917-AA95-1763BD847077}" type="pres">
      <dgm:prSet presAssocID="{8E685502-D819-4CF4-B152-0C1D56D675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B91969-0A87-45A0-8607-CAE8C7242B94}" type="pres">
      <dgm:prSet presAssocID="{2197324E-9CE4-4A49-88CF-D2AE7AE76C2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62A-A0E8-4138-8433-DB4000AD2317}" type="pres">
      <dgm:prSet presAssocID="{39ED1491-644B-483B-96BA-94755D26DAAA}" presName="spacer" presStyleCnt="0"/>
      <dgm:spPr/>
      <dgm:t>
        <a:bodyPr/>
        <a:lstStyle/>
        <a:p>
          <a:endParaRPr lang="ru-RU"/>
        </a:p>
      </dgm:t>
    </dgm:pt>
    <dgm:pt modelId="{38C4B5A2-8FAF-4F72-9AFF-C77B0F32FD85}" type="pres">
      <dgm:prSet presAssocID="{9458D33E-0915-4F59-863E-B4D3EE1A2C3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611D6-2062-4475-8C29-4690F074A5E2}" type="pres">
      <dgm:prSet presAssocID="{C97DA61F-D42A-4414-A429-F290AEBC4534}" presName="spacer" presStyleCnt="0"/>
      <dgm:spPr/>
      <dgm:t>
        <a:bodyPr/>
        <a:lstStyle/>
        <a:p>
          <a:endParaRPr lang="ru-RU"/>
        </a:p>
      </dgm:t>
    </dgm:pt>
    <dgm:pt modelId="{4C981D0A-F94E-4065-8648-3BE1906E2BDB}" type="pres">
      <dgm:prSet presAssocID="{E1503B93-D1B9-4B3B-84B1-1A66E16D8D8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E5C2A-1A03-45E6-A00C-59FFEA23278C}" type="pres">
      <dgm:prSet presAssocID="{E8BC0942-82F9-45BF-83DF-D0CF91AEBE35}" presName="spacer" presStyleCnt="0"/>
      <dgm:spPr/>
      <dgm:t>
        <a:bodyPr/>
        <a:lstStyle/>
        <a:p>
          <a:endParaRPr lang="ru-RU"/>
        </a:p>
      </dgm:t>
    </dgm:pt>
    <dgm:pt modelId="{62BF3806-8653-4B60-9824-B04DB882DACD}" type="pres">
      <dgm:prSet presAssocID="{DFCE4FBD-1DC1-410F-AED1-A7547468726D}" presName="parentText" presStyleLbl="node1" presStyleIdx="3" presStyleCnt="6" custLinFactNeighborX="756" custLinFactNeighborY="-799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0F4D0-CE70-42A6-A08A-4C7848064F80}" type="pres">
      <dgm:prSet presAssocID="{FA5DB71F-A372-4C13-B39B-97023EAF4CB6}" presName="spacer" presStyleCnt="0"/>
      <dgm:spPr/>
      <dgm:t>
        <a:bodyPr/>
        <a:lstStyle/>
        <a:p>
          <a:endParaRPr lang="ru-RU"/>
        </a:p>
      </dgm:t>
    </dgm:pt>
    <dgm:pt modelId="{88BDDA49-5E2C-4009-AE2E-F951FF433E54}" type="pres">
      <dgm:prSet presAssocID="{029A1E16-F106-4617-BCC2-DC3AD3D70AB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81B3A-9821-440A-96CD-840AF5A8DFD7}" type="pres">
      <dgm:prSet presAssocID="{CB181361-186B-4C2A-9FA6-628FFC0C366B}" presName="spacer" presStyleCnt="0"/>
      <dgm:spPr/>
      <dgm:t>
        <a:bodyPr/>
        <a:lstStyle/>
        <a:p>
          <a:endParaRPr lang="ru-RU"/>
        </a:p>
      </dgm:t>
    </dgm:pt>
    <dgm:pt modelId="{72F1C820-4A86-4364-BF38-B102D7AC80BB}" type="pres">
      <dgm:prSet presAssocID="{7749F99B-93D0-44D2-AFF1-CFD171661C0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B62642-1A83-4AD9-A297-8A7213AE6FFA}" type="presOf" srcId="{8E685502-D819-4CF4-B152-0C1D56D675BE}" destId="{C74FC13D-33A7-4917-AA95-1763BD847077}" srcOrd="0" destOrd="0" presId="urn:microsoft.com/office/officeart/2005/8/layout/vList2"/>
    <dgm:cxn modelId="{42136C45-88CA-4F74-A2A5-BB2AB3ADAEDC}" type="presOf" srcId="{DFCE4FBD-1DC1-410F-AED1-A7547468726D}" destId="{62BF3806-8653-4B60-9824-B04DB882DACD}" srcOrd="0" destOrd="0" presId="urn:microsoft.com/office/officeart/2005/8/layout/vList2"/>
    <dgm:cxn modelId="{D9C9954D-2A8E-4D1B-8629-6C2FDA055352}" type="presOf" srcId="{E1503B93-D1B9-4B3B-84B1-1A66E16D8D83}" destId="{4C981D0A-F94E-4065-8648-3BE1906E2BDB}" srcOrd="0" destOrd="0" presId="urn:microsoft.com/office/officeart/2005/8/layout/vList2"/>
    <dgm:cxn modelId="{5DC7B312-733B-42DB-A93D-F0E8A459BEB1}" srcId="{8E685502-D819-4CF4-B152-0C1D56D675BE}" destId="{DFCE4FBD-1DC1-410F-AED1-A7547468726D}" srcOrd="3" destOrd="0" parTransId="{0D3F25A3-7F7C-4BD8-B61A-2E292D616FB6}" sibTransId="{FA5DB71F-A372-4C13-B39B-97023EAF4CB6}"/>
    <dgm:cxn modelId="{58954C92-AE0C-441B-A924-C36B91F2AA73}" srcId="{8E685502-D819-4CF4-B152-0C1D56D675BE}" destId="{7749F99B-93D0-44D2-AFF1-CFD171661C08}" srcOrd="5" destOrd="0" parTransId="{92DB0728-CB6A-425E-A1D0-955F4B9AA7B4}" sibTransId="{5E980747-35AC-4B94-A2EA-C8C6DDC93BBF}"/>
    <dgm:cxn modelId="{3E4715BA-DC7B-4309-8953-2C40427E8FB3}" srcId="{8E685502-D819-4CF4-B152-0C1D56D675BE}" destId="{9458D33E-0915-4F59-863E-B4D3EE1A2C34}" srcOrd="1" destOrd="0" parTransId="{3B4166F8-B201-46B1-81A6-FE7360F86492}" sibTransId="{C97DA61F-D42A-4414-A429-F290AEBC4534}"/>
    <dgm:cxn modelId="{781BA022-917A-4674-936D-1FC10349186E}" srcId="{8E685502-D819-4CF4-B152-0C1D56D675BE}" destId="{029A1E16-F106-4617-BCC2-DC3AD3D70ABF}" srcOrd="4" destOrd="0" parTransId="{96266CC7-40F6-450B-BC1B-ED48540EF848}" sibTransId="{CB181361-186B-4C2A-9FA6-628FFC0C366B}"/>
    <dgm:cxn modelId="{8EF92645-5C56-4EC4-A119-4B5385706226}" type="presOf" srcId="{9458D33E-0915-4F59-863E-B4D3EE1A2C34}" destId="{38C4B5A2-8FAF-4F72-9AFF-C77B0F32FD85}" srcOrd="0" destOrd="0" presId="urn:microsoft.com/office/officeart/2005/8/layout/vList2"/>
    <dgm:cxn modelId="{01A18DBD-5B69-46CA-8BE1-BF629C96F43C}" type="presOf" srcId="{7749F99B-93D0-44D2-AFF1-CFD171661C08}" destId="{72F1C820-4A86-4364-BF38-B102D7AC80BB}" srcOrd="0" destOrd="0" presId="urn:microsoft.com/office/officeart/2005/8/layout/vList2"/>
    <dgm:cxn modelId="{AE251AF8-FC5B-45C6-89EB-5A2BEA3852FC}" type="presOf" srcId="{029A1E16-F106-4617-BCC2-DC3AD3D70ABF}" destId="{88BDDA49-5E2C-4009-AE2E-F951FF433E54}" srcOrd="0" destOrd="0" presId="urn:microsoft.com/office/officeart/2005/8/layout/vList2"/>
    <dgm:cxn modelId="{666E298E-A29A-4F14-94C4-7E82ADB0BA86}" type="presOf" srcId="{2197324E-9CE4-4A49-88CF-D2AE7AE76C22}" destId="{93B91969-0A87-45A0-8607-CAE8C7242B94}" srcOrd="0" destOrd="0" presId="urn:microsoft.com/office/officeart/2005/8/layout/vList2"/>
    <dgm:cxn modelId="{32BC757F-BBBF-4480-93C7-16010B2C0E3B}" srcId="{8E685502-D819-4CF4-B152-0C1D56D675BE}" destId="{E1503B93-D1B9-4B3B-84B1-1A66E16D8D83}" srcOrd="2" destOrd="0" parTransId="{3CADEEEF-8A83-4629-B34E-EA0FA783EF4F}" sibTransId="{E8BC0942-82F9-45BF-83DF-D0CF91AEBE35}"/>
    <dgm:cxn modelId="{A78052F6-A7B0-4674-99AA-A4E90D41E398}" srcId="{8E685502-D819-4CF4-B152-0C1D56D675BE}" destId="{2197324E-9CE4-4A49-88CF-D2AE7AE76C22}" srcOrd="0" destOrd="0" parTransId="{ECDCFAF7-0196-4C1E-8AB7-CF8EC337F3A7}" sibTransId="{39ED1491-644B-483B-96BA-94755D26DAAA}"/>
    <dgm:cxn modelId="{4AD05B3F-119E-431A-BF69-0D76E091D6DD}" type="presParOf" srcId="{C74FC13D-33A7-4917-AA95-1763BD847077}" destId="{93B91969-0A87-45A0-8607-CAE8C7242B94}" srcOrd="0" destOrd="0" presId="urn:microsoft.com/office/officeart/2005/8/layout/vList2"/>
    <dgm:cxn modelId="{048FE5A3-A589-4F60-925C-DA44F006CBF7}" type="presParOf" srcId="{C74FC13D-33A7-4917-AA95-1763BD847077}" destId="{3555862A-A0E8-4138-8433-DB4000AD2317}" srcOrd="1" destOrd="0" presId="urn:microsoft.com/office/officeart/2005/8/layout/vList2"/>
    <dgm:cxn modelId="{862693E2-6CCD-4A27-9CDB-8251DE335262}" type="presParOf" srcId="{C74FC13D-33A7-4917-AA95-1763BD847077}" destId="{38C4B5A2-8FAF-4F72-9AFF-C77B0F32FD85}" srcOrd="2" destOrd="0" presId="urn:microsoft.com/office/officeart/2005/8/layout/vList2"/>
    <dgm:cxn modelId="{C726F0DC-9F68-4319-956B-C393482AB844}" type="presParOf" srcId="{C74FC13D-33A7-4917-AA95-1763BD847077}" destId="{415611D6-2062-4475-8C29-4690F074A5E2}" srcOrd="3" destOrd="0" presId="urn:microsoft.com/office/officeart/2005/8/layout/vList2"/>
    <dgm:cxn modelId="{9CF56C6F-E74C-477A-82DF-5A78B245CC9A}" type="presParOf" srcId="{C74FC13D-33A7-4917-AA95-1763BD847077}" destId="{4C981D0A-F94E-4065-8648-3BE1906E2BDB}" srcOrd="4" destOrd="0" presId="urn:microsoft.com/office/officeart/2005/8/layout/vList2"/>
    <dgm:cxn modelId="{08C7D9C7-534E-4FAC-AF61-3328C1F20166}" type="presParOf" srcId="{C74FC13D-33A7-4917-AA95-1763BD847077}" destId="{FB0E5C2A-1A03-45E6-A00C-59FFEA23278C}" srcOrd="5" destOrd="0" presId="urn:microsoft.com/office/officeart/2005/8/layout/vList2"/>
    <dgm:cxn modelId="{4935CC20-739F-4D60-8BB8-142F3ECCFE52}" type="presParOf" srcId="{C74FC13D-33A7-4917-AA95-1763BD847077}" destId="{62BF3806-8653-4B60-9824-B04DB882DACD}" srcOrd="6" destOrd="0" presId="urn:microsoft.com/office/officeart/2005/8/layout/vList2"/>
    <dgm:cxn modelId="{1AA75109-CFF7-47BE-A437-551BCBCAF8B1}" type="presParOf" srcId="{C74FC13D-33A7-4917-AA95-1763BD847077}" destId="{3A70F4D0-CE70-42A6-A08A-4C7848064F80}" srcOrd="7" destOrd="0" presId="urn:microsoft.com/office/officeart/2005/8/layout/vList2"/>
    <dgm:cxn modelId="{5B07A7B0-5766-4AEC-9594-B4E3DDB7AADA}" type="presParOf" srcId="{C74FC13D-33A7-4917-AA95-1763BD847077}" destId="{88BDDA49-5E2C-4009-AE2E-F951FF433E54}" srcOrd="8" destOrd="0" presId="urn:microsoft.com/office/officeart/2005/8/layout/vList2"/>
    <dgm:cxn modelId="{A1BE1CA8-9C2F-4B90-93E5-DDE10FC17A29}" type="presParOf" srcId="{C74FC13D-33A7-4917-AA95-1763BD847077}" destId="{28381B3A-9821-440A-96CD-840AF5A8DFD7}" srcOrd="9" destOrd="0" presId="urn:microsoft.com/office/officeart/2005/8/layout/vList2"/>
    <dgm:cxn modelId="{30EB18AF-B59D-455D-ACFA-E9A67DD3BE6C}" type="presParOf" srcId="{C74FC13D-33A7-4917-AA95-1763BD847077}" destId="{72F1C820-4A86-4364-BF38-B102D7AC80B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63EEB4-AA9E-4D37-8C4C-A711428B909E}" type="doc">
      <dgm:prSet loTypeId="urn:microsoft.com/office/officeart/2005/8/layout/hierarchy4" loCatId="relationship" qsTypeId="urn:microsoft.com/office/officeart/2005/8/quickstyle/simple2" qsCatId="simple" csTypeId="urn:microsoft.com/office/officeart/2005/8/colors/accent2_1" csCatId="accent2" phldr="1"/>
      <dgm:spPr/>
    </dgm:pt>
    <dgm:pt modelId="{3192AF7D-9970-43B0-9A8D-112F5061F63B}">
      <dgm:prSet phldrT="[Текст]" custT="1"/>
      <dgm:spPr/>
      <dgm:t>
        <a:bodyPr/>
        <a:lstStyle/>
        <a:p>
          <a:r>
            <a:rPr lang="ru-RU" sz="2000" dirty="0" smtClean="0"/>
            <a:t>НКО </a:t>
          </a:r>
          <a:endParaRPr lang="ru-RU" sz="2000" dirty="0"/>
        </a:p>
      </dgm:t>
    </dgm:pt>
    <dgm:pt modelId="{D702D0E6-F9DB-4D7E-A482-20954AFD2F5E}" type="parTrans" cxnId="{B2B99B0E-C6D1-4426-9F6A-75E37A975629}">
      <dgm:prSet/>
      <dgm:spPr/>
      <dgm:t>
        <a:bodyPr/>
        <a:lstStyle/>
        <a:p>
          <a:endParaRPr lang="ru-RU"/>
        </a:p>
      </dgm:t>
    </dgm:pt>
    <dgm:pt modelId="{5520379D-758C-4B40-8FF2-7CC4EA71F6BC}" type="sibTrans" cxnId="{B2B99B0E-C6D1-4426-9F6A-75E37A975629}">
      <dgm:prSet/>
      <dgm:spPr/>
      <dgm:t>
        <a:bodyPr/>
        <a:lstStyle/>
        <a:p>
          <a:endParaRPr lang="ru-RU"/>
        </a:p>
      </dgm:t>
    </dgm:pt>
    <dgm:pt modelId="{33336164-42B6-4C02-A7F4-7CD91E039D83}">
      <dgm:prSet phldrT="[Текст]" custT="1"/>
      <dgm:spPr/>
      <dgm:t>
        <a:bodyPr/>
        <a:lstStyle/>
        <a:p>
          <a:r>
            <a:rPr lang="ru-RU" sz="2000" dirty="0" smtClean="0"/>
            <a:t>Поставщиков социальных услуг</a:t>
          </a:r>
          <a:endParaRPr lang="ru-RU" sz="2000" dirty="0"/>
        </a:p>
      </dgm:t>
    </dgm:pt>
    <dgm:pt modelId="{21DADB4B-1546-4DD4-9CC7-344333DC8792}" type="parTrans" cxnId="{61A3B372-6939-4A2E-8FF2-99306683EA88}">
      <dgm:prSet/>
      <dgm:spPr/>
      <dgm:t>
        <a:bodyPr/>
        <a:lstStyle/>
        <a:p>
          <a:endParaRPr lang="ru-RU"/>
        </a:p>
      </dgm:t>
    </dgm:pt>
    <dgm:pt modelId="{CB834797-04C5-4C46-8AED-EA925B3645BA}" type="sibTrans" cxnId="{61A3B372-6939-4A2E-8FF2-99306683EA88}">
      <dgm:prSet/>
      <dgm:spPr/>
      <dgm:t>
        <a:bodyPr/>
        <a:lstStyle/>
        <a:p>
          <a:endParaRPr lang="ru-RU"/>
        </a:p>
      </dgm:t>
    </dgm:pt>
    <dgm:pt modelId="{D34F85CE-DC59-4550-A025-D1EC8474BCC4}">
      <dgm:prSet phldrT="[Текст]" custT="1"/>
      <dgm:spPr/>
      <dgm:t>
        <a:bodyPr/>
        <a:lstStyle/>
        <a:p>
          <a:r>
            <a:rPr lang="ru-RU" sz="2000" dirty="0" smtClean="0"/>
            <a:t>Социальных предпринимателей</a:t>
          </a:r>
          <a:endParaRPr lang="ru-RU" sz="2000" dirty="0"/>
        </a:p>
      </dgm:t>
    </dgm:pt>
    <dgm:pt modelId="{5131D09E-C3A8-4D5F-95EC-A48A05B5C5CA}" type="parTrans" cxnId="{70D54C75-F0B2-4399-8495-3632CCDDA7D8}">
      <dgm:prSet/>
      <dgm:spPr/>
      <dgm:t>
        <a:bodyPr/>
        <a:lstStyle/>
        <a:p>
          <a:endParaRPr lang="ru-RU"/>
        </a:p>
      </dgm:t>
    </dgm:pt>
    <dgm:pt modelId="{0F1300B8-8DC5-47F8-B06D-6EFA9CC7B773}" type="sibTrans" cxnId="{70D54C75-F0B2-4399-8495-3632CCDDA7D8}">
      <dgm:prSet/>
      <dgm:spPr/>
      <dgm:t>
        <a:bodyPr/>
        <a:lstStyle/>
        <a:p>
          <a:endParaRPr lang="ru-RU"/>
        </a:p>
      </dgm:t>
    </dgm:pt>
    <dgm:pt modelId="{43FFEE00-BDE3-434B-B4A5-5473DC3E5862}">
      <dgm:prSet phldrT="[Текст]" custT="1"/>
      <dgm:spPr/>
      <dgm:t>
        <a:bodyPr/>
        <a:lstStyle/>
        <a:p>
          <a:r>
            <a:rPr lang="ru-RU" sz="2000" dirty="0" smtClean="0"/>
            <a:t>СО НКО</a:t>
          </a:r>
          <a:endParaRPr lang="ru-RU" sz="2000" dirty="0"/>
        </a:p>
      </dgm:t>
    </dgm:pt>
    <dgm:pt modelId="{3B20C860-39B6-47FB-A873-959550AEA794}" type="parTrans" cxnId="{8FEF7118-DBE8-439A-9460-592922955B75}">
      <dgm:prSet/>
      <dgm:spPr/>
      <dgm:t>
        <a:bodyPr/>
        <a:lstStyle/>
        <a:p>
          <a:endParaRPr lang="ru-RU"/>
        </a:p>
      </dgm:t>
    </dgm:pt>
    <dgm:pt modelId="{A0A1923D-4859-4DD8-A4CB-843DA0F6B7DC}" type="sibTrans" cxnId="{8FEF7118-DBE8-439A-9460-592922955B75}">
      <dgm:prSet/>
      <dgm:spPr/>
      <dgm:t>
        <a:bodyPr/>
        <a:lstStyle/>
        <a:p>
          <a:endParaRPr lang="ru-RU"/>
        </a:p>
      </dgm:t>
    </dgm:pt>
    <dgm:pt modelId="{9044B438-DB9F-4CEC-85A8-0B9B057AEA68}">
      <dgm:prSet phldrT="[Текст]" custT="1"/>
      <dgm:spPr/>
      <dgm:t>
        <a:bodyPr/>
        <a:lstStyle/>
        <a:p>
          <a:r>
            <a:rPr lang="ru-RU" sz="2000" dirty="0" smtClean="0"/>
            <a:t>СОНКО – исполнителей общественно полезных услуг</a:t>
          </a:r>
          <a:endParaRPr lang="ru-RU" sz="2000" dirty="0"/>
        </a:p>
      </dgm:t>
    </dgm:pt>
    <dgm:pt modelId="{F8FFE490-F04C-4168-A7FE-394C7C44234D}" type="parTrans" cxnId="{0FA9D24B-193B-4EB0-B68B-D1574BD7D93B}">
      <dgm:prSet/>
      <dgm:spPr/>
      <dgm:t>
        <a:bodyPr/>
        <a:lstStyle/>
        <a:p>
          <a:endParaRPr lang="ru-RU"/>
        </a:p>
      </dgm:t>
    </dgm:pt>
    <dgm:pt modelId="{DDF7B23A-367B-4115-9A57-F84002430DB4}" type="sibTrans" cxnId="{0FA9D24B-193B-4EB0-B68B-D1574BD7D93B}">
      <dgm:prSet/>
      <dgm:spPr/>
      <dgm:t>
        <a:bodyPr/>
        <a:lstStyle/>
        <a:p>
          <a:endParaRPr lang="ru-RU"/>
        </a:p>
      </dgm:t>
    </dgm:pt>
    <dgm:pt modelId="{75331544-BD7E-4BDF-A8EE-F76113D41D69}">
      <dgm:prSet phldrT="[Текст]" custT="1"/>
      <dgm:spPr/>
      <dgm:t>
        <a:bodyPr/>
        <a:lstStyle/>
        <a:p>
          <a:r>
            <a:rPr lang="ru-RU" sz="2000" dirty="0" smtClean="0"/>
            <a:t>в сфере социального обслуживания</a:t>
          </a:r>
          <a:endParaRPr lang="ru-RU" sz="2000" dirty="0"/>
        </a:p>
      </dgm:t>
    </dgm:pt>
    <dgm:pt modelId="{9129096B-9FD7-4320-A31D-D64B489478CD}" type="parTrans" cxnId="{A744F6A3-5981-4122-8BA9-8170AC4137A4}">
      <dgm:prSet/>
      <dgm:spPr/>
      <dgm:t>
        <a:bodyPr/>
        <a:lstStyle/>
        <a:p>
          <a:endParaRPr lang="ru-RU"/>
        </a:p>
      </dgm:t>
    </dgm:pt>
    <dgm:pt modelId="{80409315-5F9E-496D-96C7-CD92740A9DE1}" type="sibTrans" cxnId="{A744F6A3-5981-4122-8BA9-8170AC4137A4}">
      <dgm:prSet/>
      <dgm:spPr/>
      <dgm:t>
        <a:bodyPr/>
        <a:lstStyle/>
        <a:p>
          <a:endParaRPr lang="ru-RU"/>
        </a:p>
      </dgm:t>
    </dgm:pt>
    <dgm:pt modelId="{0D0C201D-F449-4FAE-BA17-2F17BE35182E}">
      <dgm:prSet phldrT="[Текст]" custT="1"/>
      <dgm:spPr/>
      <dgm:t>
        <a:bodyPr/>
        <a:lstStyle/>
        <a:p>
          <a:r>
            <a:rPr lang="ru-RU" sz="2000" dirty="0" smtClean="0"/>
            <a:t>В сфере здравоохранения</a:t>
          </a:r>
          <a:endParaRPr lang="ru-RU" sz="2000" dirty="0"/>
        </a:p>
      </dgm:t>
    </dgm:pt>
    <dgm:pt modelId="{BFBD1988-4267-4BA4-9F24-4A6DFB38E7A8}" type="parTrans" cxnId="{F18F28DC-B91B-4886-AAD4-EC0580F25EC8}">
      <dgm:prSet/>
      <dgm:spPr/>
      <dgm:t>
        <a:bodyPr/>
        <a:lstStyle/>
        <a:p>
          <a:endParaRPr lang="ru-RU"/>
        </a:p>
      </dgm:t>
    </dgm:pt>
    <dgm:pt modelId="{EA971997-404F-4717-A323-347D2C385344}" type="sibTrans" cxnId="{F18F28DC-B91B-4886-AAD4-EC0580F25EC8}">
      <dgm:prSet/>
      <dgm:spPr/>
      <dgm:t>
        <a:bodyPr/>
        <a:lstStyle/>
        <a:p>
          <a:endParaRPr lang="ru-RU"/>
        </a:p>
      </dgm:t>
    </dgm:pt>
    <dgm:pt modelId="{72784C30-A3B5-48BF-B738-7A3FE484BA5F}">
      <dgm:prSet phldrT="[Текст]" custT="1"/>
      <dgm:spPr/>
      <dgm:t>
        <a:bodyPr/>
        <a:lstStyle/>
        <a:p>
          <a:r>
            <a:rPr lang="ru-RU" sz="2000" dirty="0" smtClean="0"/>
            <a:t>В сфере образования, культуры, спорта</a:t>
          </a:r>
          <a:endParaRPr lang="ru-RU" sz="2000" dirty="0"/>
        </a:p>
      </dgm:t>
    </dgm:pt>
    <dgm:pt modelId="{795EEB11-906A-4C38-8E61-BCE978D5510D}" type="parTrans" cxnId="{7108F0FE-E0D4-4227-810E-33A72E03CE72}">
      <dgm:prSet/>
      <dgm:spPr/>
      <dgm:t>
        <a:bodyPr/>
        <a:lstStyle/>
        <a:p>
          <a:endParaRPr lang="ru-RU"/>
        </a:p>
      </dgm:t>
    </dgm:pt>
    <dgm:pt modelId="{557E643B-0F69-40CE-A330-7E07618EA4C9}" type="sibTrans" cxnId="{7108F0FE-E0D4-4227-810E-33A72E03CE72}">
      <dgm:prSet/>
      <dgm:spPr/>
      <dgm:t>
        <a:bodyPr/>
        <a:lstStyle/>
        <a:p>
          <a:endParaRPr lang="ru-RU"/>
        </a:p>
      </dgm:t>
    </dgm:pt>
    <dgm:pt modelId="{D7A680D8-D6FC-4015-B0AD-7A39DFFD46F9}" type="pres">
      <dgm:prSet presAssocID="{8663EEB4-AA9E-4D37-8C4C-A711428B90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FCA487-924E-4088-A44E-489302720B68}" type="pres">
      <dgm:prSet presAssocID="{3192AF7D-9970-43B0-9A8D-112F5061F63B}" presName="vertOne" presStyleCnt="0"/>
      <dgm:spPr/>
    </dgm:pt>
    <dgm:pt modelId="{ED99FB4D-5ECA-4551-87EA-F1D07561768F}" type="pres">
      <dgm:prSet presAssocID="{3192AF7D-9970-43B0-9A8D-112F5061F63B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612D36-84DD-47C7-9005-21BCE8622C4E}" type="pres">
      <dgm:prSet presAssocID="{3192AF7D-9970-43B0-9A8D-112F5061F63B}" presName="parTransOne" presStyleCnt="0"/>
      <dgm:spPr/>
    </dgm:pt>
    <dgm:pt modelId="{E5A43D11-92E9-48F5-BD54-FE4D0F7649B2}" type="pres">
      <dgm:prSet presAssocID="{3192AF7D-9970-43B0-9A8D-112F5061F63B}" presName="horzOne" presStyleCnt="0"/>
      <dgm:spPr/>
    </dgm:pt>
    <dgm:pt modelId="{5E799C5D-AE6A-4ED7-A57A-E2D05020FA60}" type="pres">
      <dgm:prSet presAssocID="{43FFEE00-BDE3-434B-B4A5-5473DC3E5862}" presName="vertTwo" presStyleCnt="0"/>
      <dgm:spPr/>
    </dgm:pt>
    <dgm:pt modelId="{AECEAFEE-EDAE-4772-B8F2-4B75DE50DAB6}" type="pres">
      <dgm:prSet presAssocID="{43FFEE00-BDE3-434B-B4A5-5473DC3E5862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6B9BD8-51D2-4083-8772-D5DE1746819E}" type="pres">
      <dgm:prSet presAssocID="{43FFEE00-BDE3-434B-B4A5-5473DC3E5862}" presName="parTransTwo" presStyleCnt="0"/>
      <dgm:spPr/>
    </dgm:pt>
    <dgm:pt modelId="{A9C58ECA-7268-4483-8F64-8BCC4446AA12}" type="pres">
      <dgm:prSet presAssocID="{43FFEE00-BDE3-434B-B4A5-5473DC3E5862}" presName="horzTwo" presStyleCnt="0"/>
      <dgm:spPr/>
    </dgm:pt>
    <dgm:pt modelId="{2387DB00-5992-496A-832B-3EB781ACC88E}" type="pres">
      <dgm:prSet presAssocID="{9044B438-DB9F-4CEC-85A8-0B9B057AEA68}" presName="vertThree" presStyleCnt="0"/>
      <dgm:spPr/>
    </dgm:pt>
    <dgm:pt modelId="{F0275B12-7747-4BE7-9FF5-CFC1B240A53D}" type="pres">
      <dgm:prSet presAssocID="{9044B438-DB9F-4CEC-85A8-0B9B057AEA68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D8F640-C131-44E2-B44C-7107D8D7363D}" type="pres">
      <dgm:prSet presAssocID="{9044B438-DB9F-4CEC-85A8-0B9B057AEA68}" presName="horzThree" presStyleCnt="0"/>
      <dgm:spPr/>
    </dgm:pt>
    <dgm:pt modelId="{661F16C9-53B4-42D6-BFA3-75CF3ABC5D51}" type="pres">
      <dgm:prSet presAssocID="{5520379D-758C-4B40-8FF2-7CC4EA71F6BC}" presName="sibSpaceOne" presStyleCnt="0"/>
      <dgm:spPr/>
    </dgm:pt>
    <dgm:pt modelId="{210947DC-92B4-47DB-A35C-E5D606126C94}" type="pres">
      <dgm:prSet presAssocID="{33336164-42B6-4C02-A7F4-7CD91E039D83}" presName="vertOne" presStyleCnt="0"/>
      <dgm:spPr/>
    </dgm:pt>
    <dgm:pt modelId="{27E951F2-A84C-4F02-93D7-9E3A954E5099}" type="pres">
      <dgm:prSet presAssocID="{33336164-42B6-4C02-A7F4-7CD91E039D83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8D7D66-2F68-4A7D-AF86-A3784E5D1AD0}" type="pres">
      <dgm:prSet presAssocID="{33336164-42B6-4C02-A7F4-7CD91E039D83}" presName="parTransOne" presStyleCnt="0"/>
      <dgm:spPr/>
    </dgm:pt>
    <dgm:pt modelId="{B5A6D30E-5B81-4577-B9C4-011AA49E1353}" type="pres">
      <dgm:prSet presAssocID="{33336164-42B6-4C02-A7F4-7CD91E039D83}" presName="horzOne" presStyleCnt="0"/>
      <dgm:spPr/>
    </dgm:pt>
    <dgm:pt modelId="{491FA327-7506-4316-835E-13B4DBC2FE8A}" type="pres">
      <dgm:prSet presAssocID="{75331544-BD7E-4BDF-A8EE-F76113D41D69}" presName="vertTwo" presStyleCnt="0"/>
      <dgm:spPr/>
    </dgm:pt>
    <dgm:pt modelId="{842B03E4-5F56-43AB-8D71-F4ACC93446BD}" type="pres">
      <dgm:prSet presAssocID="{75331544-BD7E-4BDF-A8EE-F76113D41D69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462F91-8845-439E-B5CC-512BC2EAFC36}" type="pres">
      <dgm:prSet presAssocID="{75331544-BD7E-4BDF-A8EE-F76113D41D69}" presName="horzTwo" presStyleCnt="0"/>
      <dgm:spPr/>
    </dgm:pt>
    <dgm:pt modelId="{AA271566-905A-43DF-9422-25E978768E75}" type="pres">
      <dgm:prSet presAssocID="{80409315-5F9E-496D-96C7-CD92740A9DE1}" presName="sibSpaceTwo" presStyleCnt="0"/>
      <dgm:spPr/>
    </dgm:pt>
    <dgm:pt modelId="{9D68E241-60E4-4DFE-88E9-4D79AA1242F4}" type="pres">
      <dgm:prSet presAssocID="{0D0C201D-F449-4FAE-BA17-2F17BE35182E}" presName="vertTwo" presStyleCnt="0"/>
      <dgm:spPr/>
    </dgm:pt>
    <dgm:pt modelId="{B99A4771-EF02-459B-A07E-C263C1D06704}" type="pres">
      <dgm:prSet presAssocID="{0D0C201D-F449-4FAE-BA17-2F17BE35182E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742008-E49F-4778-BD96-5E27FF8A2FF5}" type="pres">
      <dgm:prSet presAssocID="{0D0C201D-F449-4FAE-BA17-2F17BE35182E}" presName="horzTwo" presStyleCnt="0"/>
      <dgm:spPr/>
    </dgm:pt>
    <dgm:pt modelId="{1FC94552-F4F0-4336-84B7-5A15F8AF3997}" type="pres">
      <dgm:prSet presAssocID="{EA971997-404F-4717-A323-347D2C385344}" presName="sibSpaceTwo" presStyleCnt="0"/>
      <dgm:spPr/>
    </dgm:pt>
    <dgm:pt modelId="{645D88FD-C156-42F7-8FAB-5B5730FB45D6}" type="pres">
      <dgm:prSet presAssocID="{72784C30-A3B5-48BF-B738-7A3FE484BA5F}" presName="vertTwo" presStyleCnt="0"/>
      <dgm:spPr/>
    </dgm:pt>
    <dgm:pt modelId="{24ED28FD-9C37-4E55-ABE9-2EFB83C09585}" type="pres">
      <dgm:prSet presAssocID="{72784C30-A3B5-48BF-B738-7A3FE484BA5F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DA926E-B455-4E21-83BA-1050A8C80582}" type="pres">
      <dgm:prSet presAssocID="{72784C30-A3B5-48BF-B738-7A3FE484BA5F}" presName="horzTwo" presStyleCnt="0"/>
      <dgm:spPr/>
    </dgm:pt>
    <dgm:pt modelId="{CB3096FB-CD2E-4C33-A5DC-733F9ACEBEC3}" type="pres">
      <dgm:prSet presAssocID="{CB834797-04C5-4C46-8AED-EA925B3645BA}" presName="sibSpaceOne" presStyleCnt="0"/>
      <dgm:spPr/>
    </dgm:pt>
    <dgm:pt modelId="{91732BD6-FAE6-4278-8BF3-234BE28D032D}" type="pres">
      <dgm:prSet presAssocID="{D34F85CE-DC59-4550-A025-D1EC8474BCC4}" presName="vertOne" presStyleCnt="0"/>
      <dgm:spPr/>
    </dgm:pt>
    <dgm:pt modelId="{E6C8590A-95FD-4C83-B228-8338AD42CE99}" type="pres">
      <dgm:prSet presAssocID="{D34F85CE-DC59-4550-A025-D1EC8474BCC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01118D-F634-4675-8B35-90D4DBB80F5B}" type="pres">
      <dgm:prSet presAssocID="{D34F85CE-DC59-4550-A025-D1EC8474BCC4}" presName="horzOne" presStyleCnt="0"/>
      <dgm:spPr/>
    </dgm:pt>
  </dgm:ptLst>
  <dgm:cxnLst>
    <dgm:cxn modelId="{245D71B4-4C3E-4C84-BFEA-8AEACD2E0669}" type="presOf" srcId="{D34F85CE-DC59-4550-A025-D1EC8474BCC4}" destId="{E6C8590A-95FD-4C83-B228-8338AD42CE99}" srcOrd="0" destOrd="0" presId="urn:microsoft.com/office/officeart/2005/8/layout/hierarchy4"/>
    <dgm:cxn modelId="{0FA9D24B-193B-4EB0-B68B-D1574BD7D93B}" srcId="{43FFEE00-BDE3-434B-B4A5-5473DC3E5862}" destId="{9044B438-DB9F-4CEC-85A8-0B9B057AEA68}" srcOrd="0" destOrd="0" parTransId="{F8FFE490-F04C-4168-A7FE-394C7C44234D}" sibTransId="{DDF7B23A-367B-4115-9A57-F84002430DB4}"/>
    <dgm:cxn modelId="{6E78F517-2EA0-4D9F-90E6-4BA6A607243E}" type="presOf" srcId="{8663EEB4-AA9E-4D37-8C4C-A711428B909E}" destId="{D7A680D8-D6FC-4015-B0AD-7A39DFFD46F9}" srcOrd="0" destOrd="0" presId="urn:microsoft.com/office/officeart/2005/8/layout/hierarchy4"/>
    <dgm:cxn modelId="{F18F28DC-B91B-4886-AAD4-EC0580F25EC8}" srcId="{33336164-42B6-4C02-A7F4-7CD91E039D83}" destId="{0D0C201D-F449-4FAE-BA17-2F17BE35182E}" srcOrd="1" destOrd="0" parTransId="{BFBD1988-4267-4BA4-9F24-4A6DFB38E7A8}" sibTransId="{EA971997-404F-4717-A323-347D2C385344}"/>
    <dgm:cxn modelId="{72A6E2C1-068B-4764-9E5D-409AAC338786}" type="presOf" srcId="{72784C30-A3B5-48BF-B738-7A3FE484BA5F}" destId="{24ED28FD-9C37-4E55-ABE9-2EFB83C09585}" srcOrd="0" destOrd="0" presId="urn:microsoft.com/office/officeart/2005/8/layout/hierarchy4"/>
    <dgm:cxn modelId="{61A3B372-6939-4A2E-8FF2-99306683EA88}" srcId="{8663EEB4-AA9E-4D37-8C4C-A711428B909E}" destId="{33336164-42B6-4C02-A7F4-7CD91E039D83}" srcOrd="1" destOrd="0" parTransId="{21DADB4B-1546-4DD4-9CC7-344333DC8792}" sibTransId="{CB834797-04C5-4C46-8AED-EA925B3645BA}"/>
    <dgm:cxn modelId="{6CE2BC6E-F2BE-43EE-BF6D-F4620CE039F4}" type="presOf" srcId="{0D0C201D-F449-4FAE-BA17-2F17BE35182E}" destId="{B99A4771-EF02-459B-A07E-C263C1D06704}" srcOrd="0" destOrd="0" presId="urn:microsoft.com/office/officeart/2005/8/layout/hierarchy4"/>
    <dgm:cxn modelId="{70D54C75-F0B2-4399-8495-3632CCDDA7D8}" srcId="{8663EEB4-AA9E-4D37-8C4C-A711428B909E}" destId="{D34F85CE-DC59-4550-A025-D1EC8474BCC4}" srcOrd="2" destOrd="0" parTransId="{5131D09E-C3A8-4D5F-95EC-A48A05B5C5CA}" sibTransId="{0F1300B8-8DC5-47F8-B06D-6EFA9CC7B773}"/>
    <dgm:cxn modelId="{9B3BC049-59B2-45FD-8E90-BEB357DDB79A}" type="presOf" srcId="{75331544-BD7E-4BDF-A8EE-F76113D41D69}" destId="{842B03E4-5F56-43AB-8D71-F4ACC93446BD}" srcOrd="0" destOrd="0" presId="urn:microsoft.com/office/officeart/2005/8/layout/hierarchy4"/>
    <dgm:cxn modelId="{F773AF24-F813-44A8-9315-BE5BFFC941F0}" type="presOf" srcId="{9044B438-DB9F-4CEC-85A8-0B9B057AEA68}" destId="{F0275B12-7747-4BE7-9FF5-CFC1B240A53D}" srcOrd="0" destOrd="0" presId="urn:microsoft.com/office/officeart/2005/8/layout/hierarchy4"/>
    <dgm:cxn modelId="{8FEF7118-DBE8-439A-9460-592922955B75}" srcId="{3192AF7D-9970-43B0-9A8D-112F5061F63B}" destId="{43FFEE00-BDE3-434B-B4A5-5473DC3E5862}" srcOrd="0" destOrd="0" parTransId="{3B20C860-39B6-47FB-A873-959550AEA794}" sibTransId="{A0A1923D-4859-4DD8-A4CB-843DA0F6B7DC}"/>
    <dgm:cxn modelId="{B2B99B0E-C6D1-4426-9F6A-75E37A975629}" srcId="{8663EEB4-AA9E-4D37-8C4C-A711428B909E}" destId="{3192AF7D-9970-43B0-9A8D-112F5061F63B}" srcOrd="0" destOrd="0" parTransId="{D702D0E6-F9DB-4D7E-A482-20954AFD2F5E}" sibTransId="{5520379D-758C-4B40-8FF2-7CC4EA71F6BC}"/>
    <dgm:cxn modelId="{A744F6A3-5981-4122-8BA9-8170AC4137A4}" srcId="{33336164-42B6-4C02-A7F4-7CD91E039D83}" destId="{75331544-BD7E-4BDF-A8EE-F76113D41D69}" srcOrd="0" destOrd="0" parTransId="{9129096B-9FD7-4320-A31D-D64B489478CD}" sibTransId="{80409315-5F9E-496D-96C7-CD92740A9DE1}"/>
    <dgm:cxn modelId="{7108F0FE-E0D4-4227-810E-33A72E03CE72}" srcId="{33336164-42B6-4C02-A7F4-7CD91E039D83}" destId="{72784C30-A3B5-48BF-B738-7A3FE484BA5F}" srcOrd="2" destOrd="0" parTransId="{795EEB11-906A-4C38-8E61-BCE978D5510D}" sibTransId="{557E643B-0F69-40CE-A330-7E07618EA4C9}"/>
    <dgm:cxn modelId="{AB6285F1-D4C2-460A-9B75-D20DDED1FB93}" type="presOf" srcId="{3192AF7D-9970-43B0-9A8D-112F5061F63B}" destId="{ED99FB4D-5ECA-4551-87EA-F1D07561768F}" srcOrd="0" destOrd="0" presId="urn:microsoft.com/office/officeart/2005/8/layout/hierarchy4"/>
    <dgm:cxn modelId="{C7205A57-4475-4C87-B309-645CECC16FB3}" type="presOf" srcId="{33336164-42B6-4C02-A7F4-7CD91E039D83}" destId="{27E951F2-A84C-4F02-93D7-9E3A954E5099}" srcOrd="0" destOrd="0" presId="urn:microsoft.com/office/officeart/2005/8/layout/hierarchy4"/>
    <dgm:cxn modelId="{4912069F-6AC8-4A6A-852D-3720021DE4C8}" type="presOf" srcId="{43FFEE00-BDE3-434B-B4A5-5473DC3E5862}" destId="{AECEAFEE-EDAE-4772-B8F2-4B75DE50DAB6}" srcOrd="0" destOrd="0" presId="urn:microsoft.com/office/officeart/2005/8/layout/hierarchy4"/>
    <dgm:cxn modelId="{7E61DA39-D4CB-4713-BE22-A1691A5286E6}" type="presParOf" srcId="{D7A680D8-D6FC-4015-B0AD-7A39DFFD46F9}" destId="{57FCA487-924E-4088-A44E-489302720B68}" srcOrd="0" destOrd="0" presId="urn:microsoft.com/office/officeart/2005/8/layout/hierarchy4"/>
    <dgm:cxn modelId="{8CF75B02-D712-4887-ADD5-E93228348117}" type="presParOf" srcId="{57FCA487-924E-4088-A44E-489302720B68}" destId="{ED99FB4D-5ECA-4551-87EA-F1D07561768F}" srcOrd="0" destOrd="0" presId="urn:microsoft.com/office/officeart/2005/8/layout/hierarchy4"/>
    <dgm:cxn modelId="{FF79F77F-AB2D-4C55-9B16-8E74E7A074FD}" type="presParOf" srcId="{57FCA487-924E-4088-A44E-489302720B68}" destId="{95612D36-84DD-47C7-9005-21BCE8622C4E}" srcOrd="1" destOrd="0" presId="urn:microsoft.com/office/officeart/2005/8/layout/hierarchy4"/>
    <dgm:cxn modelId="{8C9AE6A5-63F6-42D5-B1EA-DC588150F7A6}" type="presParOf" srcId="{57FCA487-924E-4088-A44E-489302720B68}" destId="{E5A43D11-92E9-48F5-BD54-FE4D0F7649B2}" srcOrd="2" destOrd="0" presId="urn:microsoft.com/office/officeart/2005/8/layout/hierarchy4"/>
    <dgm:cxn modelId="{803E2A8E-ADB1-4947-9767-46259C9FCA96}" type="presParOf" srcId="{E5A43D11-92E9-48F5-BD54-FE4D0F7649B2}" destId="{5E799C5D-AE6A-4ED7-A57A-E2D05020FA60}" srcOrd="0" destOrd="0" presId="urn:microsoft.com/office/officeart/2005/8/layout/hierarchy4"/>
    <dgm:cxn modelId="{E83E1F55-D7CD-42BD-9F76-CAD914B1EA4C}" type="presParOf" srcId="{5E799C5D-AE6A-4ED7-A57A-E2D05020FA60}" destId="{AECEAFEE-EDAE-4772-B8F2-4B75DE50DAB6}" srcOrd="0" destOrd="0" presId="urn:microsoft.com/office/officeart/2005/8/layout/hierarchy4"/>
    <dgm:cxn modelId="{30DA6F11-E971-4DA9-A91A-427C238E990C}" type="presParOf" srcId="{5E799C5D-AE6A-4ED7-A57A-E2D05020FA60}" destId="{076B9BD8-51D2-4083-8772-D5DE1746819E}" srcOrd="1" destOrd="0" presId="urn:microsoft.com/office/officeart/2005/8/layout/hierarchy4"/>
    <dgm:cxn modelId="{27776F52-371E-4226-950A-34C252C1A645}" type="presParOf" srcId="{5E799C5D-AE6A-4ED7-A57A-E2D05020FA60}" destId="{A9C58ECA-7268-4483-8F64-8BCC4446AA12}" srcOrd="2" destOrd="0" presId="urn:microsoft.com/office/officeart/2005/8/layout/hierarchy4"/>
    <dgm:cxn modelId="{74BD97F9-72C4-4C27-BB1F-0191764B1098}" type="presParOf" srcId="{A9C58ECA-7268-4483-8F64-8BCC4446AA12}" destId="{2387DB00-5992-496A-832B-3EB781ACC88E}" srcOrd="0" destOrd="0" presId="urn:microsoft.com/office/officeart/2005/8/layout/hierarchy4"/>
    <dgm:cxn modelId="{463BC7CA-6BCB-487D-914B-E6630C2EE5C5}" type="presParOf" srcId="{2387DB00-5992-496A-832B-3EB781ACC88E}" destId="{F0275B12-7747-4BE7-9FF5-CFC1B240A53D}" srcOrd="0" destOrd="0" presId="urn:microsoft.com/office/officeart/2005/8/layout/hierarchy4"/>
    <dgm:cxn modelId="{EDD703ED-3C40-41F8-A90B-F6302CD39065}" type="presParOf" srcId="{2387DB00-5992-496A-832B-3EB781ACC88E}" destId="{90D8F640-C131-44E2-B44C-7107D8D7363D}" srcOrd="1" destOrd="0" presId="urn:microsoft.com/office/officeart/2005/8/layout/hierarchy4"/>
    <dgm:cxn modelId="{F6EFDF38-D8D3-4A77-8B2D-B5E604EE568C}" type="presParOf" srcId="{D7A680D8-D6FC-4015-B0AD-7A39DFFD46F9}" destId="{661F16C9-53B4-42D6-BFA3-75CF3ABC5D51}" srcOrd="1" destOrd="0" presId="urn:microsoft.com/office/officeart/2005/8/layout/hierarchy4"/>
    <dgm:cxn modelId="{50DB694C-7437-4E0C-BE43-AE408BA53F7C}" type="presParOf" srcId="{D7A680D8-D6FC-4015-B0AD-7A39DFFD46F9}" destId="{210947DC-92B4-47DB-A35C-E5D606126C94}" srcOrd="2" destOrd="0" presId="urn:microsoft.com/office/officeart/2005/8/layout/hierarchy4"/>
    <dgm:cxn modelId="{CAA42FE2-35D5-486F-AD52-E788A4E5782E}" type="presParOf" srcId="{210947DC-92B4-47DB-A35C-E5D606126C94}" destId="{27E951F2-A84C-4F02-93D7-9E3A954E5099}" srcOrd="0" destOrd="0" presId="urn:microsoft.com/office/officeart/2005/8/layout/hierarchy4"/>
    <dgm:cxn modelId="{101779E9-8D48-4ED1-8570-1453A0D51FBF}" type="presParOf" srcId="{210947DC-92B4-47DB-A35C-E5D606126C94}" destId="{7E8D7D66-2F68-4A7D-AF86-A3784E5D1AD0}" srcOrd="1" destOrd="0" presId="urn:microsoft.com/office/officeart/2005/8/layout/hierarchy4"/>
    <dgm:cxn modelId="{1B56259F-ACA1-42CF-8DF3-15B1DC9E115E}" type="presParOf" srcId="{210947DC-92B4-47DB-A35C-E5D606126C94}" destId="{B5A6D30E-5B81-4577-B9C4-011AA49E1353}" srcOrd="2" destOrd="0" presId="urn:microsoft.com/office/officeart/2005/8/layout/hierarchy4"/>
    <dgm:cxn modelId="{8597BC6C-F0D5-4E31-BF8B-48C8ED61994B}" type="presParOf" srcId="{B5A6D30E-5B81-4577-B9C4-011AA49E1353}" destId="{491FA327-7506-4316-835E-13B4DBC2FE8A}" srcOrd="0" destOrd="0" presId="urn:microsoft.com/office/officeart/2005/8/layout/hierarchy4"/>
    <dgm:cxn modelId="{19935462-67E9-4ABB-AEB8-7B98846C4D9B}" type="presParOf" srcId="{491FA327-7506-4316-835E-13B4DBC2FE8A}" destId="{842B03E4-5F56-43AB-8D71-F4ACC93446BD}" srcOrd="0" destOrd="0" presId="urn:microsoft.com/office/officeart/2005/8/layout/hierarchy4"/>
    <dgm:cxn modelId="{61E160AD-310C-474E-A440-494E2E5428B5}" type="presParOf" srcId="{491FA327-7506-4316-835E-13B4DBC2FE8A}" destId="{FA462F91-8845-439E-B5CC-512BC2EAFC36}" srcOrd="1" destOrd="0" presId="urn:microsoft.com/office/officeart/2005/8/layout/hierarchy4"/>
    <dgm:cxn modelId="{569A37F8-B0D5-4FCE-97DD-81A3365F68A8}" type="presParOf" srcId="{B5A6D30E-5B81-4577-B9C4-011AA49E1353}" destId="{AA271566-905A-43DF-9422-25E978768E75}" srcOrd="1" destOrd="0" presId="urn:microsoft.com/office/officeart/2005/8/layout/hierarchy4"/>
    <dgm:cxn modelId="{BE5F19DD-9643-414E-A006-32BA63A30472}" type="presParOf" srcId="{B5A6D30E-5B81-4577-B9C4-011AA49E1353}" destId="{9D68E241-60E4-4DFE-88E9-4D79AA1242F4}" srcOrd="2" destOrd="0" presId="urn:microsoft.com/office/officeart/2005/8/layout/hierarchy4"/>
    <dgm:cxn modelId="{04D209FC-39A7-487C-AE6D-47A3357762C7}" type="presParOf" srcId="{9D68E241-60E4-4DFE-88E9-4D79AA1242F4}" destId="{B99A4771-EF02-459B-A07E-C263C1D06704}" srcOrd="0" destOrd="0" presId="urn:microsoft.com/office/officeart/2005/8/layout/hierarchy4"/>
    <dgm:cxn modelId="{21D68F98-3FE6-42D8-AE57-127794194BA6}" type="presParOf" srcId="{9D68E241-60E4-4DFE-88E9-4D79AA1242F4}" destId="{EA742008-E49F-4778-BD96-5E27FF8A2FF5}" srcOrd="1" destOrd="0" presId="urn:microsoft.com/office/officeart/2005/8/layout/hierarchy4"/>
    <dgm:cxn modelId="{6CAB1717-A67B-492E-B2C7-9B98E03FE8F8}" type="presParOf" srcId="{B5A6D30E-5B81-4577-B9C4-011AA49E1353}" destId="{1FC94552-F4F0-4336-84B7-5A15F8AF3997}" srcOrd="3" destOrd="0" presId="urn:microsoft.com/office/officeart/2005/8/layout/hierarchy4"/>
    <dgm:cxn modelId="{6D15EA4A-502B-42C8-B7C7-4D39EA22050A}" type="presParOf" srcId="{B5A6D30E-5B81-4577-B9C4-011AA49E1353}" destId="{645D88FD-C156-42F7-8FAB-5B5730FB45D6}" srcOrd="4" destOrd="0" presId="urn:microsoft.com/office/officeart/2005/8/layout/hierarchy4"/>
    <dgm:cxn modelId="{FE0B9250-566E-42C1-943D-218AE06CCAE7}" type="presParOf" srcId="{645D88FD-C156-42F7-8FAB-5B5730FB45D6}" destId="{24ED28FD-9C37-4E55-ABE9-2EFB83C09585}" srcOrd="0" destOrd="0" presId="urn:microsoft.com/office/officeart/2005/8/layout/hierarchy4"/>
    <dgm:cxn modelId="{634E0F22-7C3A-4C83-9F1B-F471D4416A67}" type="presParOf" srcId="{645D88FD-C156-42F7-8FAB-5B5730FB45D6}" destId="{3BDA926E-B455-4E21-83BA-1050A8C80582}" srcOrd="1" destOrd="0" presId="urn:microsoft.com/office/officeart/2005/8/layout/hierarchy4"/>
    <dgm:cxn modelId="{81BB8820-6471-44C4-B0BD-1BE37C3E01C3}" type="presParOf" srcId="{D7A680D8-D6FC-4015-B0AD-7A39DFFD46F9}" destId="{CB3096FB-CD2E-4C33-A5DC-733F9ACEBEC3}" srcOrd="3" destOrd="0" presId="urn:microsoft.com/office/officeart/2005/8/layout/hierarchy4"/>
    <dgm:cxn modelId="{EF834B7B-5DE3-4AD2-9983-8D404EE9832D}" type="presParOf" srcId="{D7A680D8-D6FC-4015-B0AD-7A39DFFD46F9}" destId="{91732BD6-FAE6-4278-8BF3-234BE28D032D}" srcOrd="4" destOrd="0" presId="urn:microsoft.com/office/officeart/2005/8/layout/hierarchy4"/>
    <dgm:cxn modelId="{7AE2CC68-1617-447B-8BCA-5FF5DE61E9D0}" type="presParOf" srcId="{91732BD6-FAE6-4278-8BF3-234BE28D032D}" destId="{E6C8590A-95FD-4C83-B228-8338AD42CE99}" srcOrd="0" destOrd="0" presId="urn:microsoft.com/office/officeart/2005/8/layout/hierarchy4"/>
    <dgm:cxn modelId="{7B12A87A-A432-45C0-8788-52B69E56D3D6}" type="presParOf" srcId="{91732BD6-FAE6-4278-8BF3-234BE28D032D}" destId="{9901118D-F634-4675-8B35-90D4DBB80F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AB4156-5437-4F9E-B00D-3905BC890C5B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D571012-70A1-4E64-94E2-B2B9AA4DE9EE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B02560CD-4BED-4B49-BD93-B2EDB1D6972D}" type="parTrans" cxnId="{E672289F-45DA-41B0-A23F-06A3C819B929}">
      <dgm:prSet/>
      <dgm:spPr/>
      <dgm:t>
        <a:bodyPr/>
        <a:lstStyle/>
        <a:p>
          <a:endParaRPr lang="ru-RU"/>
        </a:p>
      </dgm:t>
    </dgm:pt>
    <dgm:pt modelId="{C9192F7A-74A9-495C-B765-CBE3BC59901D}" type="sibTrans" cxnId="{E672289F-45DA-41B0-A23F-06A3C819B929}">
      <dgm:prSet/>
      <dgm:spPr/>
      <dgm:t>
        <a:bodyPr/>
        <a:lstStyle/>
        <a:p>
          <a:endParaRPr lang="ru-RU"/>
        </a:p>
      </dgm:t>
    </dgm:pt>
    <dgm:pt modelId="{DF39C153-5096-4C00-97B0-4C5F5CCE7CA6}">
      <dgm:prSet phldrT="[Текст]"/>
      <dgm:spPr/>
      <dgm:t>
        <a:bodyPr/>
        <a:lstStyle/>
        <a:p>
          <a:r>
            <a:rPr lang="ru-RU" dirty="0"/>
            <a:t>Имущественная поддержка</a:t>
          </a:r>
        </a:p>
      </dgm:t>
    </dgm:pt>
    <dgm:pt modelId="{FE3C9BD9-2905-49B4-AF3C-E6BAC90404AE}" type="parTrans" cxnId="{A5380EDB-6038-476B-B654-F22030034480}">
      <dgm:prSet/>
      <dgm:spPr/>
      <dgm:t>
        <a:bodyPr/>
        <a:lstStyle/>
        <a:p>
          <a:endParaRPr lang="ru-RU"/>
        </a:p>
      </dgm:t>
    </dgm:pt>
    <dgm:pt modelId="{240AC54A-FC3B-4C62-A06A-5845F9295F1B}" type="sibTrans" cxnId="{A5380EDB-6038-476B-B654-F22030034480}">
      <dgm:prSet/>
      <dgm:spPr/>
      <dgm:t>
        <a:bodyPr/>
        <a:lstStyle/>
        <a:p>
          <a:endParaRPr lang="ru-RU"/>
        </a:p>
      </dgm:t>
    </dgm:pt>
    <dgm:pt modelId="{71D22C89-245B-410C-BD75-A1E568E0D868}">
      <dgm:prSet phldrT="[Текст]"/>
      <dgm:spPr/>
      <dgm:t>
        <a:bodyPr/>
        <a:lstStyle/>
        <a:p>
          <a:r>
            <a:rPr lang="ru-RU" dirty="0"/>
            <a:t>Информационная поддержка</a:t>
          </a:r>
        </a:p>
      </dgm:t>
    </dgm:pt>
    <dgm:pt modelId="{699447C8-D815-4B99-BD69-BF82F4EB1485}" type="parTrans" cxnId="{634F80F6-E58F-4C1C-8563-AB8B0C6036A4}">
      <dgm:prSet/>
      <dgm:spPr/>
      <dgm:t>
        <a:bodyPr/>
        <a:lstStyle/>
        <a:p>
          <a:endParaRPr lang="ru-RU"/>
        </a:p>
      </dgm:t>
    </dgm:pt>
    <dgm:pt modelId="{05CB3ED9-C739-428D-8919-EAFA07A6FD0B}" type="sibTrans" cxnId="{634F80F6-E58F-4C1C-8563-AB8B0C6036A4}">
      <dgm:prSet/>
      <dgm:spPr/>
      <dgm:t>
        <a:bodyPr/>
        <a:lstStyle/>
        <a:p>
          <a:endParaRPr lang="ru-RU"/>
        </a:p>
      </dgm:t>
    </dgm:pt>
    <dgm:pt modelId="{1E2235B1-C623-419C-A77D-0148BD6C227D}">
      <dgm:prSet phldrT="[Текст]"/>
      <dgm:spPr/>
      <dgm:t>
        <a:bodyPr/>
        <a:lstStyle/>
        <a:p>
          <a:r>
            <a:rPr lang="ru-RU" dirty="0"/>
            <a:t>Налоговый кодекс</a:t>
          </a:r>
        </a:p>
      </dgm:t>
    </dgm:pt>
    <dgm:pt modelId="{4A9C90F1-B8DD-400F-86CD-6323D8A0F2BA}" type="parTrans" cxnId="{495CCA56-1895-4180-A892-43EC47A91364}">
      <dgm:prSet/>
      <dgm:spPr/>
      <dgm:t>
        <a:bodyPr/>
        <a:lstStyle/>
        <a:p>
          <a:endParaRPr lang="ru-RU"/>
        </a:p>
      </dgm:t>
    </dgm:pt>
    <dgm:pt modelId="{DED961E9-064C-458F-9473-E19ADCE37C30}" type="sibTrans" cxnId="{495CCA56-1895-4180-A892-43EC47A91364}">
      <dgm:prSet/>
      <dgm:spPr/>
      <dgm:t>
        <a:bodyPr/>
        <a:lstStyle/>
        <a:p>
          <a:endParaRPr lang="ru-RU"/>
        </a:p>
      </dgm:t>
    </dgm:pt>
    <dgm:pt modelId="{13CF84C9-04CE-4084-B486-799AD0233ACA}">
      <dgm:prSet phldrT="[Текст]"/>
      <dgm:spPr/>
      <dgm:t>
        <a:bodyPr/>
        <a:lstStyle/>
        <a:p>
          <a:r>
            <a:rPr lang="ru-RU" dirty="0"/>
            <a:t>Формы поддержки СО НКО (статья 31.1. Закона </a:t>
          </a:r>
          <a:r>
            <a:rPr lang="en-US" dirty="0"/>
            <a:t>N 7-</a:t>
          </a:r>
          <a:r>
            <a:rPr lang="ru-RU" dirty="0"/>
            <a:t>ФЗ "О некоммерческих организациях")</a:t>
          </a:r>
        </a:p>
      </dgm:t>
    </dgm:pt>
    <dgm:pt modelId="{A9C95921-FB91-431E-868F-116A8DC21BD1}" type="parTrans" cxnId="{F17D8179-9034-4A15-AD8A-82A74B649159}">
      <dgm:prSet/>
      <dgm:spPr/>
      <dgm:t>
        <a:bodyPr/>
        <a:lstStyle/>
        <a:p>
          <a:endParaRPr lang="ru-RU"/>
        </a:p>
      </dgm:t>
    </dgm:pt>
    <dgm:pt modelId="{86058514-9442-4A40-B941-498D3A0C8DE4}" type="sibTrans" cxnId="{F17D8179-9034-4A15-AD8A-82A74B649159}">
      <dgm:prSet/>
      <dgm:spPr/>
      <dgm:t>
        <a:bodyPr/>
        <a:lstStyle/>
        <a:p>
          <a:endParaRPr lang="ru-RU"/>
        </a:p>
      </dgm:t>
    </dgm:pt>
    <dgm:pt modelId="{DEED4AFE-1948-4D24-B465-D146551C0E57}">
      <dgm:prSet/>
      <dgm:spPr/>
      <dgm:t>
        <a:bodyPr/>
        <a:lstStyle/>
        <a:p>
          <a:r>
            <a:rPr lang="ru-RU" dirty="0"/>
            <a:t>Финансовая поддержка</a:t>
          </a:r>
        </a:p>
      </dgm:t>
    </dgm:pt>
    <dgm:pt modelId="{78594622-68DE-4C30-B599-6E5D9DA95E77}" type="parTrans" cxnId="{2FCFE298-B3D8-4095-AA9D-58DF7916CADA}">
      <dgm:prSet/>
      <dgm:spPr/>
      <dgm:t>
        <a:bodyPr/>
        <a:lstStyle/>
        <a:p>
          <a:endParaRPr lang="ru-RU"/>
        </a:p>
      </dgm:t>
    </dgm:pt>
    <dgm:pt modelId="{6F0F85C4-D33C-4DBA-B477-9905F23D5F75}" type="sibTrans" cxnId="{2FCFE298-B3D8-4095-AA9D-58DF7916CADA}">
      <dgm:prSet/>
      <dgm:spPr/>
      <dgm:t>
        <a:bodyPr/>
        <a:lstStyle/>
        <a:p>
          <a:endParaRPr lang="ru-RU"/>
        </a:p>
      </dgm:t>
    </dgm:pt>
    <dgm:pt modelId="{24938756-062A-44FB-8DAB-089FC655EB9A}">
      <dgm:prSet phldrT="[Текст]"/>
      <dgm:spPr/>
      <dgm:t>
        <a:bodyPr/>
        <a:lstStyle/>
        <a:p>
          <a:r>
            <a:rPr lang="ru-RU" dirty="0"/>
            <a:t>Консультационная</a:t>
          </a:r>
        </a:p>
      </dgm:t>
    </dgm:pt>
    <dgm:pt modelId="{75FBE8DE-3F9A-4D5B-A7E7-90851CF813A0}" type="parTrans" cxnId="{4E1E683F-5990-44C0-B1DA-C6E6D1D0D9E4}">
      <dgm:prSet/>
      <dgm:spPr/>
      <dgm:t>
        <a:bodyPr/>
        <a:lstStyle/>
        <a:p>
          <a:endParaRPr lang="ru-RU"/>
        </a:p>
      </dgm:t>
    </dgm:pt>
    <dgm:pt modelId="{A534F73D-F0AB-4250-A2F4-83BC4D45261A}" type="sibTrans" cxnId="{4E1E683F-5990-44C0-B1DA-C6E6D1D0D9E4}">
      <dgm:prSet/>
      <dgm:spPr/>
      <dgm:t>
        <a:bodyPr/>
        <a:lstStyle/>
        <a:p>
          <a:endParaRPr lang="ru-RU"/>
        </a:p>
      </dgm:t>
    </dgm:pt>
    <dgm:pt modelId="{8F91D3BB-FC31-494E-966E-9D2927340DFE}">
      <dgm:prSet phldrT="[Текст]"/>
      <dgm:spPr/>
      <dgm:t>
        <a:bodyPr/>
        <a:lstStyle/>
        <a:p>
          <a:r>
            <a:rPr lang="ru-RU" dirty="0"/>
            <a:t>Поддержка в области подготовки, доп.  профобразования</a:t>
          </a:r>
        </a:p>
      </dgm:t>
    </dgm:pt>
    <dgm:pt modelId="{41A1FBAF-E43A-4BD1-97C5-C2C26194A32C}" type="parTrans" cxnId="{5F3EB6EA-1EE6-4933-8D7C-68AF3EFD39CA}">
      <dgm:prSet/>
      <dgm:spPr/>
      <dgm:t>
        <a:bodyPr/>
        <a:lstStyle/>
        <a:p>
          <a:endParaRPr lang="ru-RU"/>
        </a:p>
      </dgm:t>
    </dgm:pt>
    <dgm:pt modelId="{67A21AEA-4D66-47B8-9221-2B6A11CE4F6A}" type="sibTrans" cxnId="{5F3EB6EA-1EE6-4933-8D7C-68AF3EFD39CA}">
      <dgm:prSet/>
      <dgm:spPr/>
      <dgm:t>
        <a:bodyPr/>
        <a:lstStyle/>
        <a:p>
          <a:endParaRPr lang="ru-RU"/>
        </a:p>
      </dgm:t>
    </dgm:pt>
    <dgm:pt modelId="{1B0B54BA-1E73-4D4D-8E48-7CFDE99556B1}">
      <dgm:prSet phldrT="[Текст]"/>
      <dgm:spPr/>
      <dgm:t>
        <a:bodyPr/>
        <a:lstStyle/>
        <a:p>
          <a:r>
            <a:rPr lang="ru-RU" dirty="0"/>
            <a:t>Льготы по уплате налогов и сборов</a:t>
          </a:r>
        </a:p>
      </dgm:t>
    </dgm:pt>
    <dgm:pt modelId="{FA97B209-5585-4094-AFBE-D540CA9FA9FA}" type="parTrans" cxnId="{EC5A460C-2356-4319-926D-CE6BC85B22FF}">
      <dgm:prSet/>
      <dgm:spPr/>
      <dgm:t>
        <a:bodyPr/>
        <a:lstStyle/>
        <a:p>
          <a:endParaRPr lang="ru-RU"/>
        </a:p>
      </dgm:t>
    </dgm:pt>
    <dgm:pt modelId="{985A9B29-982C-486C-9210-A5906F2E38CA}" type="sibTrans" cxnId="{EC5A460C-2356-4319-926D-CE6BC85B22FF}">
      <dgm:prSet/>
      <dgm:spPr/>
      <dgm:t>
        <a:bodyPr/>
        <a:lstStyle/>
        <a:p>
          <a:endParaRPr lang="ru-RU"/>
        </a:p>
      </dgm:t>
    </dgm:pt>
    <dgm:pt modelId="{9CBF9702-D48E-4E61-9B26-DE310CC65034}">
      <dgm:prSet phldrT="[Текст]"/>
      <dgm:spPr/>
      <dgm:t>
        <a:bodyPr/>
        <a:lstStyle/>
        <a:p>
          <a:r>
            <a:rPr lang="ru-RU" dirty="0"/>
            <a:t>Законодательство о федеральной контрактной системе</a:t>
          </a:r>
        </a:p>
      </dgm:t>
    </dgm:pt>
    <dgm:pt modelId="{F3307C42-B85D-430D-8F63-B8D818241E3A}" type="parTrans" cxnId="{DF3E3150-71EE-4044-A500-AACE8F265E03}">
      <dgm:prSet/>
      <dgm:spPr/>
      <dgm:t>
        <a:bodyPr/>
        <a:lstStyle/>
        <a:p>
          <a:endParaRPr lang="ru-RU"/>
        </a:p>
      </dgm:t>
    </dgm:pt>
    <dgm:pt modelId="{1C74576D-3271-411A-88A7-7894DE4E811E}" type="sibTrans" cxnId="{DF3E3150-71EE-4044-A500-AACE8F265E03}">
      <dgm:prSet/>
      <dgm:spPr/>
      <dgm:t>
        <a:bodyPr/>
        <a:lstStyle/>
        <a:p>
          <a:endParaRPr lang="ru-RU"/>
        </a:p>
      </dgm:t>
    </dgm:pt>
    <dgm:pt modelId="{152C3892-6158-43C4-8679-451CADD0B4B9}">
      <dgm:prSet phldrT="[Текст]"/>
      <dgm:spPr/>
      <dgm:t>
        <a:bodyPr/>
        <a:lstStyle/>
        <a:p>
          <a:r>
            <a:rPr lang="ru-RU" dirty="0"/>
            <a:t>Осуществление закупок для государственных и муниципальных нужд, преференции для СО НКО</a:t>
          </a:r>
        </a:p>
      </dgm:t>
    </dgm:pt>
    <dgm:pt modelId="{D3947501-1F3B-4E4F-99C0-5FA33EFF91A1}" type="parTrans" cxnId="{9B731E18-6A66-4371-91D7-655C68E54DAF}">
      <dgm:prSet/>
      <dgm:spPr/>
      <dgm:t>
        <a:bodyPr/>
        <a:lstStyle/>
        <a:p>
          <a:endParaRPr lang="ru-RU"/>
        </a:p>
      </dgm:t>
    </dgm:pt>
    <dgm:pt modelId="{E18456B3-3484-4AB7-954B-C9F29D8BD729}" type="sibTrans" cxnId="{9B731E18-6A66-4371-91D7-655C68E54DAF}">
      <dgm:prSet/>
      <dgm:spPr/>
      <dgm:t>
        <a:bodyPr/>
        <a:lstStyle/>
        <a:p>
          <a:endParaRPr lang="ru-RU"/>
        </a:p>
      </dgm:t>
    </dgm:pt>
    <dgm:pt modelId="{EE6826EF-8FF1-4838-9318-5D700ABADDC8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15C398DD-4966-4210-8106-B3EF0CD6029D}" type="parTrans" cxnId="{AB54513E-9E81-4782-B36D-0B9F51A46B2A}">
      <dgm:prSet/>
      <dgm:spPr/>
      <dgm:t>
        <a:bodyPr/>
        <a:lstStyle/>
        <a:p>
          <a:endParaRPr lang="ru-RU"/>
        </a:p>
      </dgm:t>
    </dgm:pt>
    <dgm:pt modelId="{76F7CACB-4638-4369-87A0-81B20DB4BC76}" type="sibTrans" cxnId="{AB54513E-9E81-4782-B36D-0B9F51A46B2A}">
      <dgm:prSet/>
      <dgm:spPr/>
      <dgm:t>
        <a:bodyPr/>
        <a:lstStyle/>
        <a:p>
          <a:endParaRPr lang="ru-RU"/>
        </a:p>
      </dgm:t>
    </dgm:pt>
    <dgm:pt modelId="{311A3988-A33F-442F-BB2A-4B88AD38D3B7}">
      <dgm:prSet phldrT="[Текст]"/>
      <dgm:spPr/>
      <dgm:t>
        <a:bodyPr/>
        <a:lstStyle/>
        <a:p>
          <a:r>
            <a:rPr lang="ru-RU" dirty="0"/>
            <a:t>Законы о государственной поддержке СО НКО</a:t>
          </a:r>
        </a:p>
      </dgm:t>
    </dgm:pt>
    <dgm:pt modelId="{622E49A7-A4C6-481C-83BE-5F03AD1C7ECB}" type="parTrans" cxnId="{45D197BD-E75E-4EB4-8872-FEB607BDC8A5}">
      <dgm:prSet/>
      <dgm:spPr/>
      <dgm:t>
        <a:bodyPr/>
        <a:lstStyle/>
        <a:p>
          <a:endParaRPr lang="ru-RU"/>
        </a:p>
      </dgm:t>
    </dgm:pt>
    <dgm:pt modelId="{65284A4D-DAD4-4E2A-A324-99407634FB27}" type="sibTrans" cxnId="{45D197BD-E75E-4EB4-8872-FEB607BDC8A5}">
      <dgm:prSet/>
      <dgm:spPr/>
      <dgm:t>
        <a:bodyPr/>
        <a:lstStyle/>
        <a:p>
          <a:endParaRPr lang="ru-RU"/>
        </a:p>
      </dgm:t>
    </dgm:pt>
    <dgm:pt modelId="{C2D3BF04-BE7B-447C-8F65-51B86672AFCF}">
      <dgm:prSet phldrT="[Текст]"/>
      <dgm:spPr/>
      <dgm:t>
        <a:bodyPr/>
        <a:lstStyle/>
        <a:p>
          <a:r>
            <a:rPr lang="ru-RU" dirty="0"/>
            <a:t>Государственные программы поддержки СО НКО</a:t>
          </a:r>
        </a:p>
      </dgm:t>
    </dgm:pt>
    <dgm:pt modelId="{49CC67F5-34E0-4A6B-922E-C39D118EB292}" type="parTrans" cxnId="{0B081FDC-0A8D-4EBD-8D9E-302F30109F46}">
      <dgm:prSet/>
      <dgm:spPr/>
      <dgm:t>
        <a:bodyPr/>
        <a:lstStyle/>
        <a:p>
          <a:endParaRPr lang="ru-RU"/>
        </a:p>
      </dgm:t>
    </dgm:pt>
    <dgm:pt modelId="{815DF429-58AB-4B69-B282-E3BDA1C05FBB}" type="sibTrans" cxnId="{0B081FDC-0A8D-4EBD-8D9E-302F30109F46}">
      <dgm:prSet/>
      <dgm:spPr/>
      <dgm:t>
        <a:bodyPr/>
        <a:lstStyle/>
        <a:p>
          <a:endParaRPr lang="ru-RU"/>
        </a:p>
      </dgm:t>
    </dgm:pt>
    <dgm:pt modelId="{2530130D-99EC-4024-9AA5-BAAE0070673B}">
      <dgm:prSet phldrT="[Текст]"/>
      <dgm:spPr/>
      <dgm:t>
        <a:bodyPr/>
        <a:lstStyle/>
        <a:p>
          <a:endParaRPr lang="ru-RU" dirty="0"/>
        </a:p>
      </dgm:t>
    </dgm:pt>
    <dgm:pt modelId="{567BD3CA-68D2-4B35-A0CB-0EF49169BC4D}" type="parTrans" cxnId="{D4FBD19A-6593-45F0-82E0-A63E12795877}">
      <dgm:prSet/>
      <dgm:spPr/>
      <dgm:t>
        <a:bodyPr/>
        <a:lstStyle/>
        <a:p>
          <a:endParaRPr lang="ru-RU"/>
        </a:p>
      </dgm:t>
    </dgm:pt>
    <dgm:pt modelId="{DB24443E-BC1C-4665-8BE3-932408C2FCC7}" type="sibTrans" cxnId="{D4FBD19A-6593-45F0-82E0-A63E12795877}">
      <dgm:prSet/>
      <dgm:spPr/>
      <dgm:t>
        <a:bodyPr/>
        <a:lstStyle/>
        <a:p>
          <a:endParaRPr lang="ru-RU"/>
        </a:p>
      </dgm:t>
    </dgm:pt>
    <dgm:pt modelId="{62329D92-71A7-4919-A83E-8F7674512AD5}">
      <dgm:prSet phldrT="[Текст]"/>
      <dgm:spPr/>
      <dgm:t>
        <a:bodyPr/>
        <a:lstStyle/>
        <a:p>
          <a:r>
            <a:rPr lang="ru-RU" dirty="0"/>
            <a:t>Правила формирования, ведения, обязательного опубликования перечня государственного имущества, которое может быть предоставлено СО НКО</a:t>
          </a:r>
        </a:p>
      </dgm:t>
    </dgm:pt>
    <dgm:pt modelId="{9D9BC92D-509B-49F1-9A11-B06D21BB2265}" type="parTrans" cxnId="{484F1D51-5CFA-461D-9813-0E6B49B1F43B}">
      <dgm:prSet/>
      <dgm:spPr/>
      <dgm:t>
        <a:bodyPr/>
        <a:lstStyle/>
        <a:p>
          <a:endParaRPr lang="ru-RU"/>
        </a:p>
      </dgm:t>
    </dgm:pt>
    <dgm:pt modelId="{F758A689-2751-42F1-9E5E-EEBA9252DEB0}" type="sibTrans" cxnId="{484F1D51-5CFA-461D-9813-0E6B49B1F43B}">
      <dgm:prSet/>
      <dgm:spPr/>
      <dgm:t>
        <a:bodyPr/>
        <a:lstStyle/>
        <a:p>
          <a:endParaRPr lang="ru-RU"/>
        </a:p>
      </dgm:t>
    </dgm:pt>
    <dgm:pt modelId="{D1351FA5-7AED-4B01-9A24-F1A0EE541B06}">
      <dgm:prSet phldrT="[Текст]"/>
      <dgm:spPr/>
      <dgm:t>
        <a:bodyPr/>
        <a:lstStyle/>
        <a:p>
          <a:r>
            <a:rPr lang="ru-RU" dirty="0"/>
            <a:t>О ресурсных центрах поддержки СО НКО/о порядке проведения конкурсов на предоставление субсидии на создание и функционирование общественного ресурсного центра</a:t>
          </a:r>
        </a:p>
      </dgm:t>
    </dgm:pt>
    <dgm:pt modelId="{96F53A65-9879-4129-9E89-3C3D8981F36C}" type="parTrans" cxnId="{1EB30F15-DC55-4B21-8367-315916C5A273}">
      <dgm:prSet/>
      <dgm:spPr/>
      <dgm:t>
        <a:bodyPr/>
        <a:lstStyle/>
        <a:p>
          <a:endParaRPr lang="ru-RU"/>
        </a:p>
      </dgm:t>
    </dgm:pt>
    <dgm:pt modelId="{9DDFE8BD-672D-4A77-A7D9-E4D88916A5E0}" type="sibTrans" cxnId="{1EB30F15-DC55-4B21-8367-315916C5A273}">
      <dgm:prSet/>
      <dgm:spPr/>
      <dgm:t>
        <a:bodyPr/>
        <a:lstStyle/>
        <a:p>
          <a:endParaRPr lang="ru-RU"/>
        </a:p>
      </dgm:t>
    </dgm:pt>
    <dgm:pt modelId="{6FB7224B-A834-4751-9E25-95BA264AA828}">
      <dgm:prSet phldrT="[Текст]"/>
      <dgm:spPr/>
      <dgm:t>
        <a:bodyPr/>
        <a:lstStyle/>
        <a:p>
          <a:r>
            <a:rPr lang="ru-RU" dirty="0"/>
            <a:t>Об информационной поддержке СО НКО</a:t>
          </a:r>
        </a:p>
      </dgm:t>
    </dgm:pt>
    <dgm:pt modelId="{5FE4431C-DDE7-489F-BD05-3F1F83D0A94D}" type="parTrans" cxnId="{D843B1A0-FA8F-4284-A70F-9EE793746A65}">
      <dgm:prSet/>
      <dgm:spPr/>
      <dgm:t>
        <a:bodyPr/>
        <a:lstStyle/>
        <a:p>
          <a:endParaRPr lang="ru-RU"/>
        </a:p>
      </dgm:t>
    </dgm:pt>
    <dgm:pt modelId="{58854B92-32CC-44C6-96AA-FD563E909F5F}" type="sibTrans" cxnId="{D843B1A0-FA8F-4284-A70F-9EE793746A65}">
      <dgm:prSet/>
      <dgm:spPr/>
      <dgm:t>
        <a:bodyPr/>
        <a:lstStyle/>
        <a:p>
          <a:endParaRPr lang="ru-RU"/>
        </a:p>
      </dgm:t>
    </dgm:pt>
    <dgm:pt modelId="{F00D3546-C56B-4881-B43E-A735A0C0F89A}">
      <dgm:prSet phldrT="[Текст]"/>
      <dgm:spPr/>
      <dgm:t>
        <a:bodyPr/>
        <a:lstStyle/>
        <a:p>
          <a:r>
            <a:rPr lang="ru-RU" dirty="0"/>
            <a:t>О предоставлении субсидий местным бюджетам на реализацию муниципальных программ поддержки СО НКО</a:t>
          </a:r>
        </a:p>
      </dgm:t>
    </dgm:pt>
    <dgm:pt modelId="{83589826-0687-4617-A83A-575B5CA4CA78}" type="parTrans" cxnId="{E4304771-0698-4D40-9670-126BC4AF46E6}">
      <dgm:prSet/>
      <dgm:spPr/>
      <dgm:t>
        <a:bodyPr/>
        <a:lstStyle/>
        <a:p>
          <a:endParaRPr lang="ru-RU"/>
        </a:p>
      </dgm:t>
    </dgm:pt>
    <dgm:pt modelId="{9DEEC9BC-EBE2-49E3-B908-54E86697417B}" type="sibTrans" cxnId="{E4304771-0698-4D40-9670-126BC4AF46E6}">
      <dgm:prSet/>
      <dgm:spPr/>
      <dgm:t>
        <a:bodyPr/>
        <a:lstStyle/>
        <a:p>
          <a:endParaRPr lang="ru-RU"/>
        </a:p>
      </dgm:t>
    </dgm:pt>
    <dgm:pt modelId="{698BB496-7E27-4A9C-82F2-D12A34EF46F7}" type="pres">
      <dgm:prSet presAssocID="{8EAB4156-5437-4F9E-B00D-3905BC890C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157A7-DD86-4A00-9E01-9E5F71739156}" type="pres">
      <dgm:prSet presAssocID="{6D571012-70A1-4E64-94E2-B2B9AA4DE9EE}" presName="composite" presStyleCnt="0"/>
      <dgm:spPr/>
      <dgm:t>
        <a:bodyPr/>
        <a:lstStyle/>
        <a:p>
          <a:endParaRPr lang="ru-RU"/>
        </a:p>
      </dgm:t>
    </dgm:pt>
    <dgm:pt modelId="{EF45B7D6-3E52-46FB-88BC-3305A38EA9EF}" type="pres">
      <dgm:prSet presAssocID="{6D571012-70A1-4E64-94E2-B2B9AA4DE9E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76D25-B166-4157-A556-CAF917B536EF}" type="pres">
      <dgm:prSet presAssocID="{6D571012-70A1-4E64-94E2-B2B9AA4DE9E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BA34E-E180-4864-A2E3-5EB5A6049257}" type="pres">
      <dgm:prSet presAssocID="{C9192F7A-74A9-495C-B765-CBE3BC59901D}" presName="space" presStyleCnt="0"/>
      <dgm:spPr/>
      <dgm:t>
        <a:bodyPr/>
        <a:lstStyle/>
        <a:p>
          <a:endParaRPr lang="ru-RU"/>
        </a:p>
      </dgm:t>
    </dgm:pt>
    <dgm:pt modelId="{EB06C5FB-C92B-4841-AB29-ABEDC572C028}" type="pres">
      <dgm:prSet presAssocID="{EE6826EF-8FF1-4838-9318-5D700ABADDC8}" presName="composite" presStyleCnt="0"/>
      <dgm:spPr/>
      <dgm:t>
        <a:bodyPr/>
        <a:lstStyle/>
        <a:p>
          <a:endParaRPr lang="ru-RU"/>
        </a:p>
      </dgm:t>
    </dgm:pt>
    <dgm:pt modelId="{2234FAB8-AF2B-42DC-B2FA-EE1779F89EE0}" type="pres">
      <dgm:prSet presAssocID="{EE6826EF-8FF1-4838-9318-5D700ABADDC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BB916-FB0D-4DC4-B1CF-7D5D4F79210D}" type="pres">
      <dgm:prSet presAssocID="{EE6826EF-8FF1-4838-9318-5D700ABADDC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02A22-9892-480B-A642-C0A2D04C7D65}" type="presOf" srcId="{DEED4AFE-1948-4D24-B465-D146551C0E57}" destId="{69576D25-B166-4157-A556-CAF917B536EF}" srcOrd="0" destOrd="1" presId="urn:microsoft.com/office/officeart/2005/8/layout/hList1"/>
    <dgm:cxn modelId="{168CF155-3E15-425D-8FB9-DCD5317D69D1}" type="presOf" srcId="{71D22C89-245B-410C-BD75-A1E568E0D868}" destId="{69576D25-B166-4157-A556-CAF917B536EF}" srcOrd="0" destOrd="3" presId="urn:microsoft.com/office/officeart/2005/8/layout/hList1"/>
    <dgm:cxn modelId="{A8686E80-1466-4286-A70C-103D75450C3A}" type="presOf" srcId="{D1351FA5-7AED-4B01-9A24-F1A0EE541B06}" destId="{02BBB916-FB0D-4DC4-B1CF-7D5D4F79210D}" srcOrd="0" destOrd="3" presId="urn:microsoft.com/office/officeart/2005/8/layout/hList1"/>
    <dgm:cxn modelId="{495CCA56-1895-4180-A892-43EC47A91364}" srcId="{6D571012-70A1-4E64-94E2-B2B9AA4DE9EE}" destId="{1E2235B1-C623-419C-A77D-0148BD6C227D}" srcOrd="1" destOrd="0" parTransId="{4A9C90F1-B8DD-400F-86CD-6323D8A0F2BA}" sibTransId="{DED961E9-064C-458F-9473-E19ADCE37C30}"/>
    <dgm:cxn modelId="{9897E423-4415-479A-8582-2386D97900CA}" type="presOf" srcId="{8EAB4156-5437-4F9E-B00D-3905BC890C5B}" destId="{698BB496-7E27-4A9C-82F2-D12A34EF46F7}" srcOrd="0" destOrd="0" presId="urn:microsoft.com/office/officeart/2005/8/layout/hList1"/>
    <dgm:cxn modelId="{B3D400D3-D0C6-4388-8034-78B1E558FBA5}" type="presOf" srcId="{13CF84C9-04CE-4084-B486-799AD0233ACA}" destId="{69576D25-B166-4157-A556-CAF917B536EF}" srcOrd="0" destOrd="0" presId="urn:microsoft.com/office/officeart/2005/8/layout/hList1"/>
    <dgm:cxn modelId="{2FCFE298-B3D8-4095-AA9D-58DF7916CADA}" srcId="{13CF84C9-04CE-4084-B486-799AD0233ACA}" destId="{DEED4AFE-1948-4D24-B465-D146551C0E57}" srcOrd="0" destOrd="0" parTransId="{78594622-68DE-4C30-B599-6E5D9DA95E77}" sibTransId="{6F0F85C4-D33C-4DBA-B477-9905F23D5F75}"/>
    <dgm:cxn modelId="{EC5A460C-2356-4319-926D-CE6BC85B22FF}" srcId="{1E2235B1-C623-419C-A77D-0148BD6C227D}" destId="{1B0B54BA-1E73-4D4D-8E48-7CFDE99556B1}" srcOrd="0" destOrd="0" parTransId="{FA97B209-5585-4094-AFBE-D540CA9FA9FA}" sibTransId="{985A9B29-982C-486C-9210-A5906F2E38CA}"/>
    <dgm:cxn modelId="{E7C0C092-493A-4DFD-A2B4-2B2BB8AAC872}" type="presOf" srcId="{1B0B54BA-1E73-4D4D-8E48-7CFDE99556B1}" destId="{69576D25-B166-4157-A556-CAF917B536EF}" srcOrd="0" destOrd="7" presId="urn:microsoft.com/office/officeart/2005/8/layout/hList1"/>
    <dgm:cxn modelId="{E672289F-45DA-41B0-A23F-06A3C819B929}" srcId="{8EAB4156-5437-4F9E-B00D-3905BC890C5B}" destId="{6D571012-70A1-4E64-94E2-B2B9AA4DE9EE}" srcOrd="0" destOrd="0" parTransId="{B02560CD-4BED-4B49-BD93-B2EDB1D6972D}" sibTransId="{C9192F7A-74A9-495C-B765-CBE3BC59901D}"/>
    <dgm:cxn modelId="{AB54513E-9E81-4782-B36D-0B9F51A46B2A}" srcId="{8EAB4156-5437-4F9E-B00D-3905BC890C5B}" destId="{EE6826EF-8FF1-4838-9318-5D700ABADDC8}" srcOrd="1" destOrd="0" parTransId="{15C398DD-4966-4210-8106-B3EF0CD6029D}" sibTransId="{76F7CACB-4638-4369-87A0-81B20DB4BC76}"/>
    <dgm:cxn modelId="{46FC5FC8-AB73-47B1-B224-7B1DACC7D122}" type="presOf" srcId="{311A3988-A33F-442F-BB2A-4B88AD38D3B7}" destId="{02BBB916-FB0D-4DC4-B1CF-7D5D4F79210D}" srcOrd="0" destOrd="0" presId="urn:microsoft.com/office/officeart/2005/8/layout/hList1"/>
    <dgm:cxn modelId="{0B081FDC-0A8D-4EBD-8D9E-302F30109F46}" srcId="{EE6826EF-8FF1-4838-9318-5D700ABADDC8}" destId="{C2D3BF04-BE7B-447C-8F65-51B86672AFCF}" srcOrd="1" destOrd="0" parTransId="{49CC67F5-34E0-4A6B-922E-C39D118EB292}" sibTransId="{815DF429-58AB-4B69-B282-E3BDA1C05FBB}"/>
    <dgm:cxn modelId="{7283BFCB-82F8-484E-838E-1D102E33008D}" type="presOf" srcId="{DF39C153-5096-4C00-97B0-4C5F5CCE7CA6}" destId="{69576D25-B166-4157-A556-CAF917B536EF}" srcOrd="0" destOrd="2" presId="urn:microsoft.com/office/officeart/2005/8/layout/hList1"/>
    <dgm:cxn modelId="{634F80F6-E58F-4C1C-8563-AB8B0C6036A4}" srcId="{13CF84C9-04CE-4084-B486-799AD0233ACA}" destId="{71D22C89-245B-410C-BD75-A1E568E0D868}" srcOrd="2" destOrd="0" parTransId="{699447C8-D815-4B99-BD69-BF82F4EB1485}" sibTransId="{05CB3ED9-C739-428D-8919-EAFA07A6FD0B}"/>
    <dgm:cxn modelId="{6408ABBA-3D6B-446E-9423-8CBA1760B824}" type="presOf" srcId="{F00D3546-C56B-4881-B43E-A735A0C0F89A}" destId="{02BBB916-FB0D-4DC4-B1CF-7D5D4F79210D}" srcOrd="0" destOrd="5" presId="urn:microsoft.com/office/officeart/2005/8/layout/hList1"/>
    <dgm:cxn modelId="{B6F334CA-7551-4333-8FD8-3F316A6FDB8A}" type="presOf" srcId="{62329D92-71A7-4919-A83E-8F7674512AD5}" destId="{02BBB916-FB0D-4DC4-B1CF-7D5D4F79210D}" srcOrd="0" destOrd="2" presId="urn:microsoft.com/office/officeart/2005/8/layout/hList1"/>
    <dgm:cxn modelId="{45D197BD-E75E-4EB4-8872-FEB607BDC8A5}" srcId="{EE6826EF-8FF1-4838-9318-5D700ABADDC8}" destId="{311A3988-A33F-442F-BB2A-4B88AD38D3B7}" srcOrd="0" destOrd="0" parTransId="{622E49A7-A4C6-481C-83BE-5F03AD1C7ECB}" sibTransId="{65284A4D-DAD4-4E2A-A324-99407634FB27}"/>
    <dgm:cxn modelId="{C7F0D841-AE89-49C1-A55A-50A748C97A0B}" type="presOf" srcId="{8F91D3BB-FC31-494E-966E-9D2927340DFE}" destId="{69576D25-B166-4157-A556-CAF917B536EF}" srcOrd="0" destOrd="5" presId="urn:microsoft.com/office/officeart/2005/8/layout/hList1"/>
    <dgm:cxn modelId="{1EB30F15-DC55-4B21-8367-315916C5A273}" srcId="{EE6826EF-8FF1-4838-9318-5D700ABADDC8}" destId="{D1351FA5-7AED-4B01-9A24-F1A0EE541B06}" srcOrd="3" destOrd="0" parTransId="{96F53A65-9879-4129-9E89-3C3D8981F36C}" sibTransId="{9DDFE8BD-672D-4A77-A7D9-E4D88916A5E0}"/>
    <dgm:cxn modelId="{D4FBD19A-6593-45F0-82E0-A63E12795877}" srcId="{EE6826EF-8FF1-4838-9318-5D700ABADDC8}" destId="{2530130D-99EC-4024-9AA5-BAAE0070673B}" srcOrd="6" destOrd="0" parTransId="{567BD3CA-68D2-4B35-A0CB-0EF49169BC4D}" sibTransId="{DB24443E-BC1C-4665-8BE3-932408C2FCC7}"/>
    <dgm:cxn modelId="{FC85583A-8FDB-450A-A525-AEE97A42A8CA}" type="presOf" srcId="{6D571012-70A1-4E64-94E2-B2B9AA4DE9EE}" destId="{EF45B7D6-3E52-46FB-88BC-3305A38EA9EF}" srcOrd="0" destOrd="0" presId="urn:microsoft.com/office/officeart/2005/8/layout/hList1"/>
    <dgm:cxn modelId="{DF3E3150-71EE-4044-A500-AACE8F265E03}" srcId="{6D571012-70A1-4E64-94E2-B2B9AA4DE9EE}" destId="{9CBF9702-D48E-4E61-9B26-DE310CC65034}" srcOrd="2" destOrd="0" parTransId="{F3307C42-B85D-430D-8F63-B8D818241E3A}" sibTransId="{1C74576D-3271-411A-88A7-7894DE4E811E}"/>
    <dgm:cxn modelId="{F18094C4-37ED-4958-85B1-D162A06A3045}" type="presOf" srcId="{1E2235B1-C623-419C-A77D-0148BD6C227D}" destId="{69576D25-B166-4157-A556-CAF917B536EF}" srcOrd="0" destOrd="6" presId="urn:microsoft.com/office/officeart/2005/8/layout/hList1"/>
    <dgm:cxn modelId="{8197D65E-F22D-44CE-925C-ADCA8C537289}" type="presOf" srcId="{152C3892-6158-43C4-8679-451CADD0B4B9}" destId="{69576D25-B166-4157-A556-CAF917B536EF}" srcOrd="0" destOrd="9" presId="urn:microsoft.com/office/officeart/2005/8/layout/hList1"/>
    <dgm:cxn modelId="{96758CAE-E259-4667-AA47-38017FB55F34}" type="presOf" srcId="{6FB7224B-A834-4751-9E25-95BA264AA828}" destId="{02BBB916-FB0D-4DC4-B1CF-7D5D4F79210D}" srcOrd="0" destOrd="4" presId="urn:microsoft.com/office/officeart/2005/8/layout/hList1"/>
    <dgm:cxn modelId="{A5380EDB-6038-476B-B654-F22030034480}" srcId="{13CF84C9-04CE-4084-B486-799AD0233ACA}" destId="{DF39C153-5096-4C00-97B0-4C5F5CCE7CA6}" srcOrd="1" destOrd="0" parTransId="{FE3C9BD9-2905-49B4-AF3C-E6BAC90404AE}" sibTransId="{240AC54A-FC3B-4C62-A06A-5845F9295F1B}"/>
    <dgm:cxn modelId="{D843B1A0-FA8F-4284-A70F-9EE793746A65}" srcId="{EE6826EF-8FF1-4838-9318-5D700ABADDC8}" destId="{6FB7224B-A834-4751-9E25-95BA264AA828}" srcOrd="4" destOrd="0" parTransId="{5FE4431C-DDE7-489F-BD05-3F1F83D0A94D}" sibTransId="{58854B92-32CC-44C6-96AA-FD563E909F5F}"/>
    <dgm:cxn modelId="{7F6B846C-9D1F-4E62-965A-E6024665FD27}" type="presOf" srcId="{2530130D-99EC-4024-9AA5-BAAE0070673B}" destId="{02BBB916-FB0D-4DC4-B1CF-7D5D4F79210D}" srcOrd="0" destOrd="6" presId="urn:microsoft.com/office/officeart/2005/8/layout/hList1"/>
    <dgm:cxn modelId="{5F3EB6EA-1EE6-4933-8D7C-68AF3EFD39CA}" srcId="{13CF84C9-04CE-4084-B486-799AD0233ACA}" destId="{8F91D3BB-FC31-494E-966E-9D2927340DFE}" srcOrd="4" destOrd="0" parTransId="{41A1FBAF-E43A-4BD1-97C5-C2C26194A32C}" sibTransId="{67A21AEA-4D66-47B8-9221-2B6A11CE4F6A}"/>
    <dgm:cxn modelId="{4AC313B9-D00C-4E12-8DF9-51F7783E27C8}" type="presOf" srcId="{9CBF9702-D48E-4E61-9B26-DE310CC65034}" destId="{69576D25-B166-4157-A556-CAF917B536EF}" srcOrd="0" destOrd="8" presId="urn:microsoft.com/office/officeart/2005/8/layout/hList1"/>
    <dgm:cxn modelId="{484F1D51-5CFA-461D-9813-0E6B49B1F43B}" srcId="{EE6826EF-8FF1-4838-9318-5D700ABADDC8}" destId="{62329D92-71A7-4919-A83E-8F7674512AD5}" srcOrd="2" destOrd="0" parTransId="{9D9BC92D-509B-49F1-9A11-B06D21BB2265}" sibTransId="{F758A689-2751-42F1-9E5E-EEBA9252DEB0}"/>
    <dgm:cxn modelId="{4E1E683F-5990-44C0-B1DA-C6E6D1D0D9E4}" srcId="{13CF84C9-04CE-4084-B486-799AD0233ACA}" destId="{24938756-062A-44FB-8DAB-089FC655EB9A}" srcOrd="3" destOrd="0" parTransId="{75FBE8DE-3F9A-4D5B-A7E7-90851CF813A0}" sibTransId="{A534F73D-F0AB-4250-A2F4-83BC4D45261A}"/>
    <dgm:cxn modelId="{E4304771-0698-4D40-9670-126BC4AF46E6}" srcId="{EE6826EF-8FF1-4838-9318-5D700ABADDC8}" destId="{F00D3546-C56B-4881-B43E-A735A0C0F89A}" srcOrd="5" destOrd="0" parTransId="{83589826-0687-4617-A83A-575B5CA4CA78}" sibTransId="{9DEEC9BC-EBE2-49E3-B908-54E86697417B}"/>
    <dgm:cxn modelId="{859278AD-0A0A-424A-9C1D-FC451F80B27A}" type="presOf" srcId="{24938756-062A-44FB-8DAB-089FC655EB9A}" destId="{69576D25-B166-4157-A556-CAF917B536EF}" srcOrd="0" destOrd="4" presId="urn:microsoft.com/office/officeart/2005/8/layout/hList1"/>
    <dgm:cxn modelId="{F334DDAC-9FD5-4188-8B31-96B6362C6277}" type="presOf" srcId="{C2D3BF04-BE7B-447C-8F65-51B86672AFCF}" destId="{02BBB916-FB0D-4DC4-B1CF-7D5D4F79210D}" srcOrd="0" destOrd="1" presId="urn:microsoft.com/office/officeart/2005/8/layout/hList1"/>
    <dgm:cxn modelId="{9B731E18-6A66-4371-91D7-655C68E54DAF}" srcId="{9CBF9702-D48E-4E61-9B26-DE310CC65034}" destId="{152C3892-6158-43C4-8679-451CADD0B4B9}" srcOrd="0" destOrd="0" parTransId="{D3947501-1F3B-4E4F-99C0-5FA33EFF91A1}" sibTransId="{E18456B3-3484-4AB7-954B-C9F29D8BD729}"/>
    <dgm:cxn modelId="{3DFED1CA-E712-4FB5-953C-5AEE2990BABA}" type="presOf" srcId="{EE6826EF-8FF1-4838-9318-5D700ABADDC8}" destId="{2234FAB8-AF2B-42DC-B2FA-EE1779F89EE0}" srcOrd="0" destOrd="0" presId="urn:microsoft.com/office/officeart/2005/8/layout/hList1"/>
    <dgm:cxn modelId="{F17D8179-9034-4A15-AD8A-82A74B649159}" srcId="{6D571012-70A1-4E64-94E2-B2B9AA4DE9EE}" destId="{13CF84C9-04CE-4084-B486-799AD0233ACA}" srcOrd="0" destOrd="0" parTransId="{A9C95921-FB91-431E-868F-116A8DC21BD1}" sibTransId="{86058514-9442-4A40-B941-498D3A0C8DE4}"/>
    <dgm:cxn modelId="{99ABB620-61AC-4D8D-96EC-2A130E9BF66A}" type="presParOf" srcId="{698BB496-7E27-4A9C-82F2-D12A34EF46F7}" destId="{5EF157A7-DD86-4A00-9E01-9E5F71739156}" srcOrd="0" destOrd="0" presId="urn:microsoft.com/office/officeart/2005/8/layout/hList1"/>
    <dgm:cxn modelId="{BD127BC0-613B-4B06-BB76-52BA8CAC08F1}" type="presParOf" srcId="{5EF157A7-DD86-4A00-9E01-9E5F71739156}" destId="{EF45B7D6-3E52-46FB-88BC-3305A38EA9EF}" srcOrd="0" destOrd="0" presId="urn:microsoft.com/office/officeart/2005/8/layout/hList1"/>
    <dgm:cxn modelId="{F3992E51-34E4-4859-BED9-30F5AEAAAF12}" type="presParOf" srcId="{5EF157A7-DD86-4A00-9E01-9E5F71739156}" destId="{69576D25-B166-4157-A556-CAF917B536EF}" srcOrd="1" destOrd="0" presId="urn:microsoft.com/office/officeart/2005/8/layout/hList1"/>
    <dgm:cxn modelId="{3867F91E-BEE1-42FE-A832-485FBD5F56AC}" type="presParOf" srcId="{698BB496-7E27-4A9C-82F2-D12A34EF46F7}" destId="{A60BA34E-E180-4864-A2E3-5EB5A6049257}" srcOrd="1" destOrd="0" presId="urn:microsoft.com/office/officeart/2005/8/layout/hList1"/>
    <dgm:cxn modelId="{38EE3596-28C7-4DB4-877D-87196D66599E}" type="presParOf" srcId="{698BB496-7E27-4A9C-82F2-D12A34EF46F7}" destId="{EB06C5FB-C92B-4841-AB29-ABEDC572C028}" srcOrd="2" destOrd="0" presId="urn:microsoft.com/office/officeart/2005/8/layout/hList1"/>
    <dgm:cxn modelId="{21DD5C48-4072-4551-AE6D-DC24636CCB57}" type="presParOf" srcId="{EB06C5FB-C92B-4841-AB29-ABEDC572C028}" destId="{2234FAB8-AF2B-42DC-B2FA-EE1779F89EE0}" srcOrd="0" destOrd="0" presId="urn:microsoft.com/office/officeart/2005/8/layout/hList1"/>
    <dgm:cxn modelId="{061DCA57-01A7-493E-9A48-A8DF15F6C227}" type="presParOf" srcId="{EB06C5FB-C92B-4841-AB29-ABEDC572C028}" destId="{02BBB916-FB0D-4DC4-B1CF-7D5D4F7921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03054E-C0DC-4214-9020-8754AC20EEDE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99A6BCA-33F5-40CC-BB71-BEE837C2DDE7}">
      <dgm:prSet/>
      <dgm:spPr/>
      <dgm:t>
        <a:bodyPr/>
        <a:lstStyle/>
        <a:p>
          <a:pPr rtl="0"/>
          <a:r>
            <a:rPr lang="ru-RU" smtClean="0"/>
            <a:t>Финансовая</a:t>
          </a:r>
          <a:endParaRPr lang="ru-RU"/>
        </a:p>
      </dgm:t>
    </dgm:pt>
    <dgm:pt modelId="{010D9FBA-50B7-47BA-BC12-5D72AF3EB4E1}" type="parTrans" cxnId="{0EB48CDC-0989-4861-9F82-27351381AD35}">
      <dgm:prSet/>
      <dgm:spPr/>
      <dgm:t>
        <a:bodyPr/>
        <a:lstStyle/>
        <a:p>
          <a:endParaRPr lang="ru-RU"/>
        </a:p>
      </dgm:t>
    </dgm:pt>
    <dgm:pt modelId="{B4939760-61CA-41CB-97A1-0A97EF19C098}" type="sibTrans" cxnId="{0EB48CDC-0989-4861-9F82-27351381AD35}">
      <dgm:prSet/>
      <dgm:spPr/>
      <dgm:t>
        <a:bodyPr/>
        <a:lstStyle/>
        <a:p>
          <a:endParaRPr lang="ru-RU"/>
        </a:p>
      </dgm:t>
    </dgm:pt>
    <dgm:pt modelId="{EC229DBC-309F-4950-8635-5D702C78A9DA}">
      <dgm:prSet/>
      <dgm:spPr/>
      <dgm:t>
        <a:bodyPr/>
        <a:lstStyle/>
        <a:p>
          <a:pPr rtl="0"/>
          <a:r>
            <a:rPr lang="ru-RU" smtClean="0"/>
            <a:t>Имущественная (экономическая)</a:t>
          </a:r>
          <a:endParaRPr lang="ru-RU"/>
        </a:p>
      </dgm:t>
    </dgm:pt>
    <dgm:pt modelId="{CC06330E-263E-4A02-AE54-5BB7C11BEC0B}" type="parTrans" cxnId="{E5CABC43-7EF4-4B00-9C0F-B39919EB2B79}">
      <dgm:prSet/>
      <dgm:spPr/>
      <dgm:t>
        <a:bodyPr/>
        <a:lstStyle/>
        <a:p>
          <a:endParaRPr lang="ru-RU"/>
        </a:p>
      </dgm:t>
    </dgm:pt>
    <dgm:pt modelId="{5B907B9B-A36B-4F47-8E9F-748255CD25E1}" type="sibTrans" cxnId="{E5CABC43-7EF4-4B00-9C0F-B39919EB2B79}">
      <dgm:prSet/>
      <dgm:spPr/>
      <dgm:t>
        <a:bodyPr/>
        <a:lstStyle/>
        <a:p>
          <a:endParaRPr lang="ru-RU"/>
        </a:p>
      </dgm:t>
    </dgm:pt>
    <dgm:pt modelId="{5EA6E300-32A7-46C1-8D11-924D23325E9F}">
      <dgm:prSet/>
      <dgm:spPr/>
      <dgm:t>
        <a:bodyPr/>
        <a:lstStyle/>
        <a:p>
          <a:pPr rtl="0"/>
          <a:r>
            <a:rPr lang="ru-RU" smtClean="0"/>
            <a:t>Налоговая</a:t>
          </a:r>
          <a:endParaRPr lang="ru-RU"/>
        </a:p>
      </dgm:t>
    </dgm:pt>
    <dgm:pt modelId="{0115523E-FBFB-44FE-A65B-DC939DE57377}" type="parTrans" cxnId="{95BA3E26-CE3D-443A-8DF7-3AEADFAFEC26}">
      <dgm:prSet/>
      <dgm:spPr/>
      <dgm:t>
        <a:bodyPr/>
        <a:lstStyle/>
        <a:p>
          <a:endParaRPr lang="ru-RU"/>
        </a:p>
      </dgm:t>
    </dgm:pt>
    <dgm:pt modelId="{49EB0AD9-11D8-46DE-81D5-64C38D52444C}" type="sibTrans" cxnId="{95BA3E26-CE3D-443A-8DF7-3AEADFAFEC26}">
      <dgm:prSet/>
      <dgm:spPr/>
      <dgm:t>
        <a:bodyPr/>
        <a:lstStyle/>
        <a:p>
          <a:endParaRPr lang="ru-RU"/>
        </a:p>
      </dgm:t>
    </dgm:pt>
    <dgm:pt modelId="{07EA44C3-9F38-4A91-8DF9-8EB886D59C1E}">
      <dgm:prSet/>
      <dgm:spPr/>
      <dgm:t>
        <a:bodyPr/>
        <a:lstStyle/>
        <a:p>
          <a:pPr rtl="0"/>
          <a:r>
            <a:rPr lang="ru-RU" dirty="0" smtClean="0"/>
            <a:t>Образовательная</a:t>
          </a:r>
          <a:endParaRPr lang="ru-RU" dirty="0"/>
        </a:p>
      </dgm:t>
    </dgm:pt>
    <dgm:pt modelId="{CAED8C9A-702B-4A49-88E4-23F1AC707B9C}" type="parTrans" cxnId="{865FD5EF-5091-42F3-AFAE-BAAD3FF4C532}">
      <dgm:prSet/>
      <dgm:spPr/>
      <dgm:t>
        <a:bodyPr/>
        <a:lstStyle/>
        <a:p>
          <a:endParaRPr lang="ru-RU"/>
        </a:p>
      </dgm:t>
    </dgm:pt>
    <dgm:pt modelId="{3EA20E56-B970-4030-8DF1-B52F47B2CEB9}" type="sibTrans" cxnId="{865FD5EF-5091-42F3-AFAE-BAAD3FF4C532}">
      <dgm:prSet/>
      <dgm:spPr/>
      <dgm:t>
        <a:bodyPr/>
        <a:lstStyle/>
        <a:p>
          <a:endParaRPr lang="ru-RU"/>
        </a:p>
      </dgm:t>
    </dgm:pt>
    <dgm:pt modelId="{7BADCD2A-D7DE-40B2-B164-41CC3B8DF5D6}">
      <dgm:prSet/>
      <dgm:spPr/>
      <dgm:t>
        <a:bodyPr/>
        <a:lstStyle/>
        <a:p>
          <a:pPr rtl="0"/>
          <a:r>
            <a:rPr lang="ru-RU" dirty="0" smtClean="0"/>
            <a:t>Информационная (социальная реклама, сбор ЛП)</a:t>
          </a:r>
          <a:endParaRPr lang="ru-RU" dirty="0"/>
        </a:p>
      </dgm:t>
    </dgm:pt>
    <dgm:pt modelId="{D28DC04A-BA68-43A9-B9E6-BAA59C8A2607}" type="parTrans" cxnId="{E855431C-1040-49B8-A933-4B764C9053E8}">
      <dgm:prSet/>
      <dgm:spPr/>
      <dgm:t>
        <a:bodyPr/>
        <a:lstStyle/>
        <a:p>
          <a:endParaRPr lang="ru-RU"/>
        </a:p>
      </dgm:t>
    </dgm:pt>
    <dgm:pt modelId="{F332251B-8EB1-408B-81FF-0883FB228B91}" type="sibTrans" cxnId="{E855431C-1040-49B8-A933-4B764C9053E8}">
      <dgm:prSet/>
      <dgm:spPr/>
      <dgm:t>
        <a:bodyPr/>
        <a:lstStyle/>
        <a:p>
          <a:endParaRPr lang="ru-RU"/>
        </a:p>
      </dgm:t>
    </dgm:pt>
    <dgm:pt modelId="{ED4DE619-96F5-4F3C-99CD-D3757B1BB1C5}">
      <dgm:prSet/>
      <dgm:spPr/>
      <dgm:t>
        <a:bodyPr/>
        <a:lstStyle/>
        <a:p>
          <a:pPr rtl="0"/>
          <a:r>
            <a:rPr lang="ru-RU" dirty="0" smtClean="0"/>
            <a:t>Консультационная, методическая, организационная</a:t>
          </a:r>
          <a:endParaRPr lang="ru-RU" dirty="0"/>
        </a:p>
      </dgm:t>
    </dgm:pt>
    <dgm:pt modelId="{02C01B6E-1EBF-4BA0-8E8C-E2259C8E0AAF}" type="parTrans" cxnId="{186E0BC5-C74B-48D4-B3D0-FAF127F6B9C6}">
      <dgm:prSet/>
      <dgm:spPr/>
      <dgm:t>
        <a:bodyPr/>
        <a:lstStyle/>
        <a:p>
          <a:endParaRPr lang="ru-RU"/>
        </a:p>
      </dgm:t>
    </dgm:pt>
    <dgm:pt modelId="{BC575B1E-60AB-43A5-A43E-E536D116AB02}" type="sibTrans" cxnId="{186E0BC5-C74B-48D4-B3D0-FAF127F6B9C6}">
      <dgm:prSet/>
      <dgm:spPr/>
      <dgm:t>
        <a:bodyPr/>
        <a:lstStyle/>
        <a:p>
          <a:endParaRPr lang="ru-RU"/>
        </a:p>
      </dgm:t>
    </dgm:pt>
    <dgm:pt modelId="{832B4CCC-9C5C-4126-92CD-21D89E045139}">
      <dgm:prSet/>
      <dgm:spPr/>
      <dgm:t>
        <a:bodyPr/>
        <a:lstStyle/>
        <a:p>
          <a:pPr rtl="0"/>
          <a:r>
            <a:rPr lang="ru-RU" smtClean="0"/>
            <a:t>Учет мнений при принятии решений  в сфере поддержки  </a:t>
          </a:r>
          <a:endParaRPr lang="ru-RU"/>
        </a:p>
      </dgm:t>
    </dgm:pt>
    <dgm:pt modelId="{7C02C8F1-CA36-49CB-ADEA-C0401EDFA788}" type="parTrans" cxnId="{AFB04C53-C2DB-4DB5-8250-F279F846D160}">
      <dgm:prSet/>
      <dgm:spPr/>
      <dgm:t>
        <a:bodyPr/>
        <a:lstStyle/>
        <a:p>
          <a:endParaRPr lang="ru-RU"/>
        </a:p>
      </dgm:t>
    </dgm:pt>
    <dgm:pt modelId="{DC66B778-274D-4206-873D-D529A465E08F}" type="sibTrans" cxnId="{AFB04C53-C2DB-4DB5-8250-F279F846D160}">
      <dgm:prSet/>
      <dgm:spPr/>
      <dgm:t>
        <a:bodyPr/>
        <a:lstStyle/>
        <a:p>
          <a:endParaRPr lang="ru-RU"/>
        </a:p>
      </dgm:t>
    </dgm:pt>
    <dgm:pt modelId="{60D75B1A-7BBE-49DE-81D9-C37B8EC59882}" type="pres">
      <dgm:prSet presAssocID="{1703054E-C0DC-4214-9020-8754AC20EE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9EB39E-C34E-49A5-9286-1248FB0CF447}" type="pres">
      <dgm:prSet presAssocID="{1703054E-C0DC-4214-9020-8754AC20EEDE}" presName="Name1" presStyleCnt="0"/>
      <dgm:spPr/>
      <dgm:t>
        <a:bodyPr/>
        <a:lstStyle/>
        <a:p>
          <a:endParaRPr lang="ru-RU"/>
        </a:p>
      </dgm:t>
    </dgm:pt>
    <dgm:pt modelId="{73925AFD-9D81-4F47-B6AC-17462BBB4DAD}" type="pres">
      <dgm:prSet presAssocID="{1703054E-C0DC-4214-9020-8754AC20EEDE}" presName="cycle" presStyleCnt="0"/>
      <dgm:spPr/>
      <dgm:t>
        <a:bodyPr/>
        <a:lstStyle/>
        <a:p>
          <a:endParaRPr lang="ru-RU"/>
        </a:p>
      </dgm:t>
    </dgm:pt>
    <dgm:pt modelId="{647A04F6-B56D-41CC-99BE-ECA5A0D19E9C}" type="pres">
      <dgm:prSet presAssocID="{1703054E-C0DC-4214-9020-8754AC20EEDE}" presName="srcNode" presStyleLbl="node1" presStyleIdx="0" presStyleCnt="7"/>
      <dgm:spPr/>
      <dgm:t>
        <a:bodyPr/>
        <a:lstStyle/>
        <a:p>
          <a:endParaRPr lang="ru-RU"/>
        </a:p>
      </dgm:t>
    </dgm:pt>
    <dgm:pt modelId="{6A15F5FD-4A3A-4A07-ACDF-937D956F865D}" type="pres">
      <dgm:prSet presAssocID="{1703054E-C0DC-4214-9020-8754AC20EEDE}" presName="conn" presStyleLbl="parChTrans1D2" presStyleIdx="0" presStyleCnt="1"/>
      <dgm:spPr/>
      <dgm:t>
        <a:bodyPr/>
        <a:lstStyle/>
        <a:p>
          <a:endParaRPr lang="ru-RU"/>
        </a:p>
      </dgm:t>
    </dgm:pt>
    <dgm:pt modelId="{BB283B34-5B2B-47C2-8D7B-4F068881F05C}" type="pres">
      <dgm:prSet presAssocID="{1703054E-C0DC-4214-9020-8754AC20EEDE}" presName="extraNode" presStyleLbl="node1" presStyleIdx="0" presStyleCnt="7"/>
      <dgm:spPr/>
      <dgm:t>
        <a:bodyPr/>
        <a:lstStyle/>
        <a:p>
          <a:endParaRPr lang="ru-RU"/>
        </a:p>
      </dgm:t>
    </dgm:pt>
    <dgm:pt modelId="{1439050E-132E-45CE-A47B-5AC702EFD2D1}" type="pres">
      <dgm:prSet presAssocID="{1703054E-C0DC-4214-9020-8754AC20EEDE}" presName="dstNode" presStyleLbl="node1" presStyleIdx="0" presStyleCnt="7"/>
      <dgm:spPr/>
      <dgm:t>
        <a:bodyPr/>
        <a:lstStyle/>
        <a:p>
          <a:endParaRPr lang="ru-RU"/>
        </a:p>
      </dgm:t>
    </dgm:pt>
    <dgm:pt modelId="{02D22864-0BD6-47B0-A1A9-40E8BA653867}" type="pres">
      <dgm:prSet presAssocID="{E99A6BCA-33F5-40CC-BB71-BEE837C2DDE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E4DD3-86E9-433C-9E7F-C8EC6C4088D5}" type="pres">
      <dgm:prSet presAssocID="{E99A6BCA-33F5-40CC-BB71-BEE837C2DDE7}" presName="accent_1" presStyleCnt="0"/>
      <dgm:spPr/>
      <dgm:t>
        <a:bodyPr/>
        <a:lstStyle/>
        <a:p>
          <a:endParaRPr lang="ru-RU"/>
        </a:p>
      </dgm:t>
    </dgm:pt>
    <dgm:pt modelId="{AA3DFD49-CDB6-4669-AB1B-C839C371D52C}" type="pres">
      <dgm:prSet presAssocID="{E99A6BCA-33F5-40CC-BB71-BEE837C2DDE7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F19774F0-9158-434F-8A84-DD68CA956841}" type="pres">
      <dgm:prSet presAssocID="{EC229DBC-309F-4950-8635-5D702C78A9D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59D3C-4E53-4CE0-B194-EF52756743D3}" type="pres">
      <dgm:prSet presAssocID="{EC229DBC-309F-4950-8635-5D702C78A9DA}" presName="accent_2" presStyleCnt="0"/>
      <dgm:spPr/>
      <dgm:t>
        <a:bodyPr/>
        <a:lstStyle/>
        <a:p>
          <a:endParaRPr lang="ru-RU"/>
        </a:p>
      </dgm:t>
    </dgm:pt>
    <dgm:pt modelId="{9034F0BB-1294-47C5-87B9-5BDDC67320BD}" type="pres">
      <dgm:prSet presAssocID="{EC229DBC-309F-4950-8635-5D702C78A9DA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DF86C8D6-8C93-4F73-B837-B0C7106F9A47}" type="pres">
      <dgm:prSet presAssocID="{5EA6E300-32A7-46C1-8D11-924D23325E9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92093-12BF-4F8D-8881-8AF7531399C7}" type="pres">
      <dgm:prSet presAssocID="{5EA6E300-32A7-46C1-8D11-924D23325E9F}" presName="accent_3" presStyleCnt="0"/>
      <dgm:spPr/>
      <dgm:t>
        <a:bodyPr/>
        <a:lstStyle/>
        <a:p>
          <a:endParaRPr lang="ru-RU"/>
        </a:p>
      </dgm:t>
    </dgm:pt>
    <dgm:pt modelId="{9E23AF41-4399-49F7-999E-393F63A02E4E}" type="pres">
      <dgm:prSet presAssocID="{5EA6E300-32A7-46C1-8D11-924D23325E9F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A8D7E515-1EC6-4AE6-97F3-AB162EEB6B79}" type="pres">
      <dgm:prSet presAssocID="{07EA44C3-9F38-4A91-8DF9-8EB886D59C1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521B3-689C-48EC-9975-06BF70A44D5C}" type="pres">
      <dgm:prSet presAssocID="{07EA44C3-9F38-4A91-8DF9-8EB886D59C1E}" presName="accent_4" presStyleCnt="0"/>
      <dgm:spPr/>
      <dgm:t>
        <a:bodyPr/>
        <a:lstStyle/>
        <a:p>
          <a:endParaRPr lang="ru-RU"/>
        </a:p>
      </dgm:t>
    </dgm:pt>
    <dgm:pt modelId="{DD835693-1557-472B-AAB3-AA2C4094AE11}" type="pres">
      <dgm:prSet presAssocID="{07EA44C3-9F38-4A91-8DF9-8EB886D59C1E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E0EF6BB0-0B29-4FC0-9BFC-2EB0E0934B7D}" type="pres">
      <dgm:prSet presAssocID="{7BADCD2A-D7DE-40B2-B164-41CC3B8DF5D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3AFE8-9102-4909-8CF7-4A8CB211ACD3}" type="pres">
      <dgm:prSet presAssocID="{7BADCD2A-D7DE-40B2-B164-41CC3B8DF5D6}" presName="accent_5" presStyleCnt="0"/>
      <dgm:spPr/>
      <dgm:t>
        <a:bodyPr/>
        <a:lstStyle/>
        <a:p>
          <a:endParaRPr lang="ru-RU"/>
        </a:p>
      </dgm:t>
    </dgm:pt>
    <dgm:pt modelId="{3811157A-6B89-405F-97CF-792AF101D0BD}" type="pres">
      <dgm:prSet presAssocID="{7BADCD2A-D7DE-40B2-B164-41CC3B8DF5D6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15EA7C07-87F7-4EAC-A132-527D1EF216D6}" type="pres">
      <dgm:prSet presAssocID="{ED4DE619-96F5-4F3C-99CD-D3757B1BB1C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BCCE5-74D3-4A8A-8C36-91CB9160BFE0}" type="pres">
      <dgm:prSet presAssocID="{ED4DE619-96F5-4F3C-99CD-D3757B1BB1C5}" presName="accent_6" presStyleCnt="0"/>
      <dgm:spPr/>
      <dgm:t>
        <a:bodyPr/>
        <a:lstStyle/>
        <a:p>
          <a:endParaRPr lang="ru-RU"/>
        </a:p>
      </dgm:t>
    </dgm:pt>
    <dgm:pt modelId="{8469D2C2-92C3-445B-80D8-08BC9271E2E7}" type="pres">
      <dgm:prSet presAssocID="{ED4DE619-96F5-4F3C-99CD-D3757B1BB1C5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93BDD1B7-8630-4770-9023-B5A93DB602A4}" type="pres">
      <dgm:prSet presAssocID="{832B4CCC-9C5C-4126-92CD-21D89E04513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1F602-904F-4DAE-832D-D184774739B4}" type="pres">
      <dgm:prSet presAssocID="{832B4CCC-9C5C-4126-92CD-21D89E045139}" presName="accent_7" presStyleCnt="0"/>
      <dgm:spPr/>
      <dgm:t>
        <a:bodyPr/>
        <a:lstStyle/>
        <a:p>
          <a:endParaRPr lang="ru-RU"/>
        </a:p>
      </dgm:t>
    </dgm:pt>
    <dgm:pt modelId="{01C7CD15-96DA-4126-A8F7-85E4D3BBFD6D}" type="pres">
      <dgm:prSet presAssocID="{832B4CCC-9C5C-4126-92CD-21D89E045139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E5CABC43-7EF4-4B00-9C0F-B39919EB2B79}" srcId="{1703054E-C0DC-4214-9020-8754AC20EEDE}" destId="{EC229DBC-309F-4950-8635-5D702C78A9DA}" srcOrd="1" destOrd="0" parTransId="{CC06330E-263E-4A02-AE54-5BB7C11BEC0B}" sibTransId="{5B907B9B-A36B-4F47-8E9F-748255CD25E1}"/>
    <dgm:cxn modelId="{AFB04C53-C2DB-4DB5-8250-F279F846D160}" srcId="{1703054E-C0DC-4214-9020-8754AC20EEDE}" destId="{832B4CCC-9C5C-4126-92CD-21D89E045139}" srcOrd="6" destOrd="0" parTransId="{7C02C8F1-CA36-49CB-ADEA-C0401EDFA788}" sibTransId="{DC66B778-274D-4206-873D-D529A465E08F}"/>
    <dgm:cxn modelId="{71DC233E-103B-4E7D-AA82-D6480258BEBE}" type="presOf" srcId="{EC229DBC-309F-4950-8635-5D702C78A9DA}" destId="{F19774F0-9158-434F-8A84-DD68CA956841}" srcOrd="0" destOrd="0" presId="urn:microsoft.com/office/officeart/2008/layout/VerticalCurvedList"/>
    <dgm:cxn modelId="{514DBEAD-650E-4502-9471-8AFA5E5F6620}" type="presOf" srcId="{1703054E-C0DC-4214-9020-8754AC20EEDE}" destId="{60D75B1A-7BBE-49DE-81D9-C37B8EC59882}" srcOrd="0" destOrd="0" presId="urn:microsoft.com/office/officeart/2008/layout/VerticalCurvedList"/>
    <dgm:cxn modelId="{E855431C-1040-49B8-A933-4B764C9053E8}" srcId="{1703054E-C0DC-4214-9020-8754AC20EEDE}" destId="{7BADCD2A-D7DE-40B2-B164-41CC3B8DF5D6}" srcOrd="4" destOrd="0" parTransId="{D28DC04A-BA68-43A9-B9E6-BAA59C8A2607}" sibTransId="{F332251B-8EB1-408B-81FF-0883FB228B91}"/>
    <dgm:cxn modelId="{A33DEAD4-0E9F-4F35-BCA5-B7611E84ECFF}" type="presOf" srcId="{7BADCD2A-D7DE-40B2-B164-41CC3B8DF5D6}" destId="{E0EF6BB0-0B29-4FC0-9BFC-2EB0E0934B7D}" srcOrd="0" destOrd="0" presId="urn:microsoft.com/office/officeart/2008/layout/VerticalCurvedList"/>
    <dgm:cxn modelId="{2C69EF7F-1ECD-4EF9-828B-81EF3C269039}" type="presOf" srcId="{832B4CCC-9C5C-4126-92CD-21D89E045139}" destId="{93BDD1B7-8630-4770-9023-B5A93DB602A4}" srcOrd="0" destOrd="0" presId="urn:microsoft.com/office/officeart/2008/layout/VerticalCurvedList"/>
    <dgm:cxn modelId="{865FD5EF-5091-42F3-AFAE-BAAD3FF4C532}" srcId="{1703054E-C0DC-4214-9020-8754AC20EEDE}" destId="{07EA44C3-9F38-4A91-8DF9-8EB886D59C1E}" srcOrd="3" destOrd="0" parTransId="{CAED8C9A-702B-4A49-88E4-23F1AC707B9C}" sibTransId="{3EA20E56-B970-4030-8DF1-B52F47B2CEB9}"/>
    <dgm:cxn modelId="{95BA3E26-CE3D-443A-8DF7-3AEADFAFEC26}" srcId="{1703054E-C0DC-4214-9020-8754AC20EEDE}" destId="{5EA6E300-32A7-46C1-8D11-924D23325E9F}" srcOrd="2" destOrd="0" parTransId="{0115523E-FBFB-44FE-A65B-DC939DE57377}" sibTransId="{49EB0AD9-11D8-46DE-81D5-64C38D52444C}"/>
    <dgm:cxn modelId="{27B515D8-E4A8-46A4-9C1E-87346D04C9C9}" type="presOf" srcId="{07EA44C3-9F38-4A91-8DF9-8EB886D59C1E}" destId="{A8D7E515-1EC6-4AE6-97F3-AB162EEB6B79}" srcOrd="0" destOrd="0" presId="urn:microsoft.com/office/officeart/2008/layout/VerticalCurvedList"/>
    <dgm:cxn modelId="{79E7DFAE-026C-4B49-A6BC-A24058934821}" type="presOf" srcId="{E99A6BCA-33F5-40CC-BB71-BEE837C2DDE7}" destId="{02D22864-0BD6-47B0-A1A9-40E8BA653867}" srcOrd="0" destOrd="0" presId="urn:microsoft.com/office/officeart/2008/layout/VerticalCurvedList"/>
    <dgm:cxn modelId="{0EB48CDC-0989-4861-9F82-27351381AD35}" srcId="{1703054E-C0DC-4214-9020-8754AC20EEDE}" destId="{E99A6BCA-33F5-40CC-BB71-BEE837C2DDE7}" srcOrd="0" destOrd="0" parTransId="{010D9FBA-50B7-47BA-BC12-5D72AF3EB4E1}" sibTransId="{B4939760-61CA-41CB-97A1-0A97EF19C098}"/>
    <dgm:cxn modelId="{B0273C9F-1701-49E9-825E-5B89DEA5E233}" type="presOf" srcId="{B4939760-61CA-41CB-97A1-0A97EF19C098}" destId="{6A15F5FD-4A3A-4A07-ACDF-937D956F865D}" srcOrd="0" destOrd="0" presId="urn:microsoft.com/office/officeart/2008/layout/VerticalCurvedList"/>
    <dgm:cxn modelId="{186E0BC5-C74B-48D4-B3D0-FAF127F6B9C6}" srcId="{1703054E-C0DC-4214-9020-8754AC20EEDE}" destId="{ED4DE619-96F5-4F3C-99CD-D3757B1BB1C5}" srcOrd="5" destOrd="0" parTransId="{02C01B6E-1EBF-4BA0-8E8C-E2259C8E0AAF}" sibTransId="{BC575B1E-60AB-43A5-A43E-E536D116AB02}"/>
    <dgm:cxn modelId="{436DA4D0-88DB-4FBF-A5A3-07C8301633DD}" type="presOf" srcId="{5EA6E300-32A7-46C1-8D11-924D23325E9F}" destId="{DF86C8D6-8C93-4F73-B837-B0C7106F9A47}" srcOrd="0" destOrd="0" presId="urn:microsoft.com/office/officeart/2008/layout/VerticalCurvedList"/>
    <dgm:cxn modelId="{7BA62935-E4CD-4BEF-AE9C-AE9BB67B6E3A}" type="presOf" srcId="{ED4DE619-96F5-4F3C-99CD-D3757B1BB1C5}" destId="{15EA7C07-87F7-4EAC-A132-527D1EF216D6}" srcOrd="0" destOrd="0" presId="urn:microsoft.com/office/officeart/2008/layout/VerticalCurvedList"/>
    <dgm:cxn modelId="{8416255F-DF44-465A-861F-947E5F430B9C}" type="presParOf" srcId="{60D75B1A-7BBE-49DE-81D9-C37B8EC59882}" destId="{769EB39E-C34E-49A5-9286-1248FB0CF447}" srcOrd="0" destOrd="0" presId="urn:microsoft.com/office/officeart/2008/layout/VerticalCurvedList"/>
    <dgm:cxn modelId="{9FB189C8-6CE1-4415-B6AB-8B6971ABDF18}" type="presParOf" srcId="{769EB39E-C34E-49A5-9286-1248FB0CF447}" destId="{73925AFD-9D81-4F47-B6AC-17462BBB4DAD}" srcOrd="0" destOrd="0" presId="urn:microsoft.com/office/officeart/2008/layout/VerticalCurvedList"/>
    <dgm:cxn modelId="{DBA65342-94B2-4835-8CBD-D57E1C3B1069}" type="presParOf" srcId="{73925AFD-9D81-4F47-B6AC-17462BBB4DAD}" destId="{647A04F6-B56D-41CC-99BE-ECA5A0D19E9C}" srcOrd="0" destOrd="0" presId="urn:microsoft.com/office/officeart/2008/layout/VerticalCurvedList"/>
    <dgm:cxn modelId="{81538D82-7AD0-4408-875D-53FD0F263498}" type="presParOf" srcId="{73925AFD-9D81-4F47-B6AC-17462BBB4DAD}" destId="{6A15F5FD-4A3A-4A07-ACDF-937D956F865D}" srcOrd="1" destOrd="0" presId="urn:microsoft.com/office/officeart/2008/layout/VerticalCurvedList"/>
    <dgm:cxn modelId="{BC53025D-BC72-4D1D-92A4-7A3E22BDEBFD}" type="presParOf" srcId="{73925AFD-9D81-4F47-B6AC-17462BBB4DAD}" destId="{BB283B34-5B2B-47C2-8D7B-4F068881F05C}" srcOrd="2" destOrd="0" presId="urn:microsoft.com/office/officeart/2008/layout/VerticalCurvedList"/>
    <dgm:cxn modelId="{F0E66A00-6FA7-4629-A658-C3C02D53544F}" type="presParOf" srcId="{73925AFD-9D81-4F47-B6AC-17462BBB4DAD}" destId="{1439050E-132E-45CE-A47B-5AC702EFD2D1}" srcOrd="3" destOrd="0" presId="urn:microsoft.com/office/officeart/2008/layout/VerticalCurvedList"/>
    <dgm:cxn modelId="{74031CDC-0543-4B34-9E38-F85A5D239D76}" type="presParOf" srcId="{769EB39E-C34E-49A5-9286-1248FB0CF447}" destId="{02D22864-0BD6-47B0-A1A9-40E8BA653867}" srcOrd="1" destOrd="0" presId="urn:microsoft.com/office/officeart/2008/layout/VerticalCurvedList"/>
    <dgm:cxn modelId="{BC02B36E-DF7C-417E-882B-1451A1F3B2E7}" type="presParOf" srcId="{769EB39E-C34E-49A5-9286-1248FB0CF447}" destId="{1B9E4DD3-86E9-433C-9E7F-C8EC6C4088D5}" srcOrd="2" destOrd="0" presId="urn:microsoft.com/office/officeart/2008/layout/VerticalCurvedList"/>
    <dgm:cxn modelId="{2BE13230-021A-4D1C-BEB0-4DEE0D97F438}" type="presParOf" srcId="{1B9E4DD3-86E9-433C-9E7F-C8EC6C4088D5}" destId="{AA3DFD49-CDB6-4669-AB1B-C839C371D52C}" srcOrd="0" destOrd="0" presId="urn:microsoft.com/office/officeart/2008/layout/VerticalCurvedList"/>
    <dgm:cxn modelId="{B681E400-6A05-4CFF-91BA-D79A1EDFC553}" type="presParOf" srcId="{769EB39E-C34E-49A5-9286-1248FB0CF447}" destId="{F19774F0-9158-434F-8A84-DD68CA956841}" srcOrd="3" destOrd="0" presId="urn:microsoft.com/office/officeart/2008/layout/VerticalCurvedList"/>
    <dgm:cxn modelId="{B75BC5AA-C8F5-4CA9-8265-3EF47A0F10B0}" type="presParOf" srcId="{769EB39E-C34E-49A5-9286-1248FB0CF447}" destId="{A9B59D3C-4E53-4CE0-B194-EF52756743D3}" srcOrd="4" destOrd="0" presId="urn:microsoft.com/office/officeart/2008/layout/VerticalCurvedList"/>
    <dgm:cxn modelId="{DC9156CE-1388-46D2-8931-C498F37C5324}" type="presParOf" srcId="{A9B59D3C-4E53-4CE0-B194-EF52756743D3}" destId="{9034F0BB-1294-47C5-87B9-5BDDC67320BD}" srcOrd="0" destOrd="0" presId="urn:microsoft.com/office/officeart/2008/layout/VerticalCurvedList"/>
    <dgm:cxn modelId="{779F0E90-8505-41D0-98C5-70F1FFBDBF49}" type="presParOf" srcId="{769EB39E-C34E-49A5-9286-1248FB0CF447}" destId="{DF86C8D6-8C93-4F73-B837-B0C7106F9A47}" srcOrd="5" destOrd="0" presId="urn:microsoft.com/office/officeart/2008/layout/VerticalCurvedList"/>
    <dgm:cxn modelId="{94962C06-98B9-490B-A2BD-388DF158B3E4}" type="presParOf" srcId="{769EB39E-C34E-49A5-9286-1248FB0CF447}" destId="{4D092093-12BF-4F8D-8881-8AF7531399C7}" srcOrd="6" destOrd="0" presId="urn:microsoft.com/office/officeart/2008/layout/VerticalCurvedList"/>
    <dgm:cxn modelId="{472C9A13-4DF5-4920-A131-8BE62F17B39F}" type="presParOf" srcId="{4D092093-12BF-4F8D-8881-8AF7531399C7}" destId="{9E23AF41-4399-49F7-999E-393F63A02E4E}" srcOrd="0" destOrd="0" presId="urn:microsoft.com/office/officeart/2008/layout/VerticalCurvedList"/>
    <dgm:cxn modelId="{0E7FAFCE-2766-4543-BDBE-8C511284C3E8}" type="presParOf" srcId="{769EB39E-C34E-49A5-9286-1248FB0CF447}" destId="{A8D7E515-1EC6-4AE6-97F3-AB162EEB6B79}" srcOrd="7" destOrd="0" presId="urn:microsoft.com/office/officeart/2008/layout/VerticalCurvedList"/>
    <dgm:cxn modelId="{30B35146-8B5C-443A-8537-160B0B142338}" type="presParOf" srcId="{769EB39E-C34E-49A5-9286-1248FB0CF447}" destId="{507521B3-689C-48EC-9975-06BF70A44D5C}" srcOrd="8" destOrd="0" presId="urn:microsoft.com/office/officeart/2008/layout/VerticalCurvedList"/>
    <dgm:cxn modelId="{2C10186E-8A05-4906-AA9F-2ECF8284CD74}" type="presParOf" srcId="{507521B3-689C-48EC-9975-06BF70A44D5C}" destId="{DD835693-1557-472B-AAB3-AA2C4094AE11}" srcOrd="0" destOrd="0" presId="urn:microsoft.com/office/officeart/2008/layout/VerticalCurvedList"/>
    <dgm:cxn modelId="{B9265844-A10B-474C-9398-3DDE43D0ED27}" type="presParOf" srcId="{769EB39E-C34E-49A5-9286-1248FB0CF447}" destId="{E0EF6BB0-0B29-4FC0-9BFC-2EB0E0934B7D}" srcOrd="9" destOrd="0" presId="urn:microsoft.com/office/officeart/2008/layout/VerticalCurvedList"/>
    <dgm:cxn modelId="{A7CC6DA5-8829-4C2E-8643-4546BBA99798}" type="presParOf" srcId="{769EB39E-C34E-49A5-9286-1248FB0CF447}" destId="{3733AFE8-9102-4909-8CF7-4A8CB211ACD3}" srcOrd="10" destOrd="0" presId="urn:microsoft.com/office/officeart/2008/layout/VerticalCurvedList"/>
    <dgm:cxn modelId="{500DBEFB-69FE-4B6C-BBA6-0ABCFB8EDCED}" type="presParOf" srcId="{3733AFE8-9102-4909-8CF7-4A8CB211ACD3}" destId="{3811157A-6B89-405F-97CF-792AF101D0BD}" srcOrd="0" destOrd="0" presId="urn:microsoft.com/office/officeart/2008/layout/VerticalCurvedList"/>
    <dgm:cxn modelId="{D8B5744A-5364-4C73-8FE7-664107B983E1}" type="presParOf" srcId="{769EB39E-C34E-49A5-9286-1248FB0CF447}" destId="{15EA7C07-87F7-4EAC-A132-527D1EF216D6}" srcOrd="11" destOrd="0" presId="urn:microsoft.com/office/officeart/2008/layout/VerticalCurvedList"/>
    <dgm:cxn modelId="{F1A411DC-E752-465B-8298-9CE551C4B0D9}" type="presParOf" srcId="{769EB39E-C34E-49A5-9286-1248FB0CF447}" destId="{F92BCCE5-74D3-4A8A-8C36-91CB9160BFE0}" srcOrd="12" destOrd="0" presId="urn:microsoft.com/office/officeart/2008/layout/VerticalCurvedList"/>
    <dgm:cxn modelId="{683AB0DA-52C7-4126-B6D8-2401329F909C}" type="presParOf" srcId="{F92BCCE5-74D3-4A8A-8C36-91CB9160BFE0}" destId="{8469D2C2-92C3-445B-80D8-08BC9271E2E7}" srcOrd="0" destOrd="0" presId="urn:microsoft.com/office/officeart/2008/layout/VerticalCurvedList"/>
    <dgm:cxn modelId="{F1F258E9-562F-4A17-84B6-B6A972695F25}" type="presParOf" srcId="{769EB39E-C34E-49A5-9286-1248FB0CF447}" destId="{93BDD1B7-8630-4770-9023-B5A93DB602A4}" srcOrd="13" destOrd="0" presId="urn:microsoft.com/office/officeart/2008/layout/VerticalCurvedList"/>
    <dgm:cxn modelId="{F3F846F1-7F44-4220-8D4F-150C4C1BFB3E}" type="presParOf" srcId="{769EB39E-C34E-49A5-9286-1248FB0CF447}" destId="{0141F602-904F-4DAE-832D-D184774739B4}" srcOrd="14" destOrd="0" presId="urn:microsoft.com/office/officeart/2008/layout/VerticalCurvedList"/>
    <dgm:cxn modelId="{19A10DFB-850C-4150-8062-7E6899332A94}" type="presParOf" srcId="{0141F602-904F-4DAE-832D-D184774739B4}" destId="{01C7CD15-96DA-4126-A8F7-85E4D3BBFD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D7CB98-3C53-40A7-91FB-77A24FD4894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0FDFCB-71F8-47F3-8B01-58F1D64DA76F}">
      <dgm:prSet phldrT="[Текст]"/>
      <dgm:spPr>
        <a:xfrm>
          <a:off x="3330101" y="288696"/>
          <a:ext cx="1035397" cy="69026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НКО могут</a:t>
          </a:r>
        </a:p>
      </dgm:t>
    </dgm:pt>
    <dgm:pt modelId="{AF48F778-1F1F-4BC1-850A-C99BCCA54975}" type="parTrans" cxnId="{63DF7AFD-99A3-4A69-A3BE-7BBAFB6FEEE8}">
      <dgm:prSet/>
      <dgm:spPr/>
      <dgm:t>
        <a:bodyPr/>
        <a:lstStyle/>
        <a:p>
          <a:endParaRPr lang="ru-RU"/>
        </a:p>
      </dgm:t>
    </dgm:pt>
    <dgm:pt modelId="{0F7AC0DE-D463-4F94-B9D5-5375A987149E}" type="sibTrans" cxnId="{63DF7AFD-99A3-4A69-A3BE-7BBAFB6FEEE8}">
      <dgm:prSet/>
      <dgm:spPr/>
      <dgm:t>
        <a:bodyPr/>
        <a:lstStyle/>
        <a:p>
          <a:endParaRPr lang="ru-RU"/>
        </a:p>
      </dgm:t>
    </dgm:pt>
    <dgm:pt modelId="{1C4E113D-30D7-41FC-8E10-0741EFE11CAE}">
      <dgm:prSet phldrT="[Текст]"/>
      <dgm:spPr>
        <a:xfrm>
          <a:off x="2320589" y="1255067"/>
          <a:ext cx="1035397" cy="69026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/>
            <a:t>принимать участие в реализации  мероприятий государственных программ </a:t>
          </a:r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6D807F0-B006-4165-AB11-71EF0C32A2B0}" type="parTrans" cxnId="{06F3B5FB-5287-466F-8C21-CC4C87EFDECF}">
      <dgm:prSet/>
      <dgm:spPr>
        <a:xfrm>
          <a:off x="2838287" y="978961"/>
          <a:ext cx="1009512" cy="27610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678F677-07D8-45A8-9B42-5250ADC8C4B2}" type="sibTrans" cxnId="{06F3B5FB-5287-466F-8C21-CC4C87EFDECF}">
      <dgm:prSet/>
      <dgm:spPr/>
      <dgm:t>
        <a:bodyPr/>
        <a:lstStyle/>
        <a:p>
          <a:endParaRPr lang="ru-RU"/>
        </a:p>
      </dgm:t>
    </dgm:pt>
    <dgm:pt modelId="{9B7B5EFD-461F-4C93-A806-52B883F98E94}">
      <dgm:prSet/>
      <dgm:spPr/>
      <dgm:t>
        <a:bodyPr/>
        <a:lstStyle/>
        <a:p>
          <a:r>
            <a:rPr lang="ru-RU"/>
            <a:t>предоставлении услуг и выполнении работ для государственных нужд</a:t>
          </a:r>
        </a:p>
      </dgm:t>
    </dgm:pt>
    <dgm:pt modelId="{A22A2561-8E95-49EF-8680-41A5178F02E5}" type="parTrans" cxnId="{E6AFA26E-BCD3-499B-BAB9-8E0B42BAFF11}">
      <dgm:prSet/>
      <dgm:spPr/>
      <dgm:t>
        <a:bodyPr/>
        <a:lstStyle/>
        <a:p>
          <a:endParaRPr lang="ru-RU"/>
        </a:p>
      </dgm:t>
    </dgm:pt>
    <dgm:pt modelId="{8C6AD684-4B21-4449-A449-9726ADDD848F}" type="sibTrans" cxnId="{E6AFA26E-BCD3-499B-BAB9-8E0B42BAFF11}">
      <dgm:prSet/>
      <dgm:spPr/>
      <dgm:t>
        <a:bodyPr/>
        <a:lstStyle/>
        <a:p>
          <a:endParaRPr lang="ru-RU"/>
        </a:p>
      </dgm:t>
    </dgm:pt>
    <dgm:pt modelId="{8AA18FC5-2987-403B-B31F-62E2BEE2AEE6}">
      <dgm:prSet/>
      <dgm:spPr/>
      <dgm:t>
        <a:bodyPr/>
        <a:lstStyle/>
        <a:p>
          <a:r>
            <a:rPr lang="ru-RU" dirty="0"/>
            <a:t>получать субсидии</a:t>
          </a:r>
        </a:p>
      </dgm:t>
    </dgm:pt>
    <dgm:pt modelId="{C170A85F-E3EE-41EF-8267-89EC354009B9}" type="parTrans" cxnId="{40F32428-0A96-4B35-A002-CE4A622922D8}">
      <dgm:prSet/>
      <dgm:spPr/>
      <dgm:t>
        <a:bodyPr/>
        <a:lstStyle/>
        <a:p>
          <a:endParaRPr lang="ru-RU"/>
        </a:p>
      </dgm:t>
    </dgm:pt>
    <dgm:pt modelId="{AD307A2C-DB56-4828-8E6D-BD84F5763704}" type="sibTrans" cxnId="{40F32428-0A96-4B35-A002-CE4A622922D8}">
      <dgm:prSet/>
      <dgm:spPr/>
      <dgm:t>
        <a:bodyPr/>
        <a:lstStyle/>
        <a:p>
          <a:endParaRPr lang="ru-RU"/>
        </a:p>
      </dgm:t>
    </dgm:pt>
    <dgm:pt modelId="{F0072627-D4DB-4D66-9AC0-EAC05A8B6FFD}">
      <dgm:prSet/>
      <dgm:spPr/>
      <dgm:t>
        <a:bodyPr/>
        <a:lstStyle/>
        <a:p>
          <a:r>
            <a:rPr lang="ru-RU" dirty="0" smtClean="0"/>
            <a:t>получать компенсацию, предусмотренную для поставщиков социальных услуг</a:t>
          </a:r>
          <a:endParaRPr lang="ru-RU" dirty="0"/>
        </a:p>
      </dgm:t>
    </dgm:pt>
    <dgm:pt modelId="{4BD4C83A-70DF-4D71-8F78-80CD90188638}" type="parTrans" cxnId="{A6F01AE8-D274-404A-90C0-88BFBF872840}">
      <dgm:prSet/>
      <dgm:spPr/>
      <dgm:t>
        <a:bodyPr/>
        <a:lstStyle/>
        <a:p>
          <a:endParaRPr lang="ru-RU"/>
        </a:p>
      </dgm:t>
    </dgm:pt>
    <dgm:pt modelId="{B5F668DE-2417-46F7-9FBD-BE6CEC7EC65A}" type="sibTrans" cxnId="{A6F01AE8-D274-404A-90C0-88BFBF872840}">
      <dgm:prSet/>
      <dgm:spPr/>
      <dgm:t>
        <a:bodyPr/>
        <a:lstStyle/>
        <a:p>
          <a:endParaRPr lang="ru-RU"/>
        </a:p>
      </dgm:t>
    </dgm:pt>
    <dgm:pt modelId="{B9905844-0715-4217-ABB8-EAEC7B07F635}">
      <dgm:prSet/>
      <dgm:spPr/>
      <dgm:t>
        <a:bodyPr/>
        <a:lstStyle/>
        <a:p>
          <a:r>
            <a:rPr lang="ru-RU" dirty="0" smtClean="0"/>
            <a:t>Субсидии в форме грантов</a:t>
          </a:r>
          <a:endParaRPr lang="ru-RU" dirty="0"/>
        </a:p>
      </dgm:t>
    </dgm:pt>
    <dgm:pt modelId="{3B0E37B8-D4C3-4705-83F8-7DC10B37D9F5}" type="parTrans" cxnId="{EC4FA436-0E95-4331-BA80-166218E29965}">
      <dgm:prSet/>
      <dgm:spPr/>
      <dgm:t>
        <a:bodyPr/>
        <a:lstStyle/>
        <a:p>
          <a:endParaRPr lang="ru-RU"/>
        </a:p>
      </dgm:t>
    </dgm:pt>
    <dgm:pt modelId="{84CE818C-1A3F-4885-AFE1-C06C6E0E05E7}" type="sibTrans" cxnId="{EC4FA436-0E95-4331-BA80-166218E29965}">
      <dgm:prSet/>
      <dgm:spPr/>
      <dgm:t>
        <a:bodyPr/>
        <a:lstStyle/>
        <a:p>
          <a:endParaRPr lang="ru-RU"/>
        </a:p>
      </dgm:t>
    </dgm:pt>
    <dgm:pt modelId="{BA95F29B-9BA3-4898-8BD7-81C6F37C12FC}">
      <dgm:prSet/>
      <dgm:spPr/>
      <dgm:t>
        <a:bodyPr/>
        <a:lstStyle/>
        <a:p>
          <a:r>
            <a:rPr lang="ru-RU" dirty="0" smtClean="0"/>
            <a:t>Целевые потребительские субсидии</a:t>
          </a:r>
          <a:endParaRPr lang="ru-RU" dirty="0"/>
        </a:p>
      </dgm:t>
    </dgm:pt>
    <dgm:pt modelId="{570A8418-55C7-4BBC-B43E-13798349843D}" type="parTrans" cxnId="{3406FA1C-60CA-4B53-9724-4C0665C9B7B0}">
      <dgm:prSet/>
      <dgm:spPr/>
      <dgm:t>
        <a:bodyPr/>
        <a:lstStyle/>
        <a:p>
          <a:endParaRPr lang="ru-RU"/>
        </a:p>
      </dgm:t>
    </dgm:pt>
    <dgm:pt modelId="{35677396-D914-41D0-802F-89B792E9D65C}" type="sibTrans" cxnId="{3406FA1C-60CA-4B53-9724-4C0665C9B7B0}">
      <dgm:prSet/>
      <dgm:spPr/>
      <dgm:t>
        <a:bodyPr/>
        <a:lstStyle/>
        <a:p>
          <a:endParaRPr lang="ru-RU"/>
        </a:p>
      </dgm:t>
    </dgm:pt>
    <dgm:pt modelId="{57DBBBC1-F6CE-4969-ADA1-AFD318190F7F}" type="pres">
      <dgm:prSet presAssocID="{E8D7CB98-3C53-40A7-91FB-77A24FD4894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FA3A4A-FC82-4505-97CA-AF4518BE3677}" type="pres">
      <dgm:prSet presAssocID="{E8D7CB98-3C53-40A7-91FB-77A24FD48947}" presName="hierFlow" presStyleCnt="0"/>
      <dgm:spPr/>
    </dgm:pt>
    <dgm:pt modelId="{7D83C980-2A7A-4523-BA66-10CB5A1149CA}" type="pres">
      <dgm:prSet presAssocID="{E8D7CB98-3C53-40A7-91FB-77A24FD4894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CAC2AAF-F589-4504-BCF1-EB498FFDC55C}" type="pres">
      <dgm:prSet presAssocID="{E90FDFCB-71F8-47F3-8B01-58F1D64DA76F}" presName="Name14" presStyleCnt="0"/>
      <dgm:spPr/>
    </dgm:pt>
    <dgm:pt modelId="{9288B390-D179-4384-8F0E-233171B688B2}" type="pres">
      <dgm:prSet presAssocID="{E90FDFCB-71F8-47F3-8B01-58F1D64DA76F}" presName="level1Shape" presStyleLbl="node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169ADB3-1658-46C2-B7D8-C6C4016DC356}" type="pres">
      <dgm:prSet presAssocID="{E90FDFCB-71F8-47F3-8B01-58F1D64DA76F}" presName="hierChild2" presStyleCnt="0"/>
      <dgm:spPr/>
    </dgm:pt>
    <dgm:pt modelId="{BDA10C1F-FE48-4ABB-9603-38B001F901E3}" type="pres">
      <dgm:prSet presAssocID="{C6D807F0-B006-4165-AB11-71EF0C32A2B0}" presName="Name19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009512" y="0"/>
              </a:moveTo>
              <a:lnTo>
                <a:pt x="1009512" y="138052"/>
              </a:lnTo>
              <a:lnTo>
                <a:pt x="0" y="138052"/>
              </a:lnTo>
              <a:lnTo>
                <a:pt x="0" y="27610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A686073-108A-4D57-9536-E1D0CDF64794}" type="pres">
      <dgm:prSet presAssocID="{1C4E113D-30D7-41FC-8E10-0741EFE11CAE}" presName="Name21" presStyleCnt="0"/>
      <dgm:spPr/>
    </dgm:pt>
    <dgm:pt modelId="{07D59924-F9C7-4C67-A37B-E08535668E66}" type="pres">
      <dgm:prSet presAssocID="{1C4E113D-30D7-41FC-8E10-0741EFE11CAE}" presName="level2Shape" presStyleLbl="node2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76C8185-E66E-4C1F-AB56-B355828CB1DB}" type="pres">
      <dgm:prSet presAssocID="{1C4E113D-30D7-41FC-8E10-0741EFE11CAE}" presName="hierChild3" presStyleCnt="0"/>
      <dgm:spPr/>
    </dgm:pt>
    <dgm:pt modelId="{50DA69BB-8A59-4CD0-B0E2-7F195DC936C8}" type="pres">
      <dgm:prSet presAssocID="{A22A2561-8E95-49EF-8680-41A5178F02E5}" presName="Name19" presStyleLbl="parChTrans1D2" presStyleIdx="1" presStyleCnt="3"/>
      <dgm:spPr/>
      <dgm:t>
        <a:bodyPr/>
        <a:lstStyle/>
        <a:p>
          <a:endParaRPr lang="ru-RU"/>
        </a:p>
      </dgm:t>
    </dgm:pt>
    <dgm:pt modelId="{B33263EE-B6A7-4EFA-92A4-0EAF9646042A}" type="pres">
      <dgm:prSet presAssocID="{9B7B5EFD-461F-4C93-A806-52B883F98E94}" presName="Name21" presStyleCnt="0"/>
      <dgm:spPr/>
    </dgm:pt>
    <dgm:pt modelId="{97C0C3DD-C18A-4961-B19F-3AE497507B60}" type="pres">
      <dgm:prSet presAssocID="{9B7B5EFD-461F-4C93-A806-52B883F98E94}" presName="level2Shape" presStyleLbl="node2" presStyleIdx="1" presStyleCnt="3"/>
      <dgm:spPr/>
      <dgm:t>
        <a:bodyPr/>
        <a:lstStyle/>
        <a:p>
          <a:endParaRPr lang="ru-RU"/>
        </a:p>
      </dgm:t>
    </dgm:pt>
    <dgm:pt modelId="{FAB269AD-8B6E-4218-A716-376F5388A639}" type="pres">
      <dgm:prSet presAssocID="{9B7B5EFD-461F-4C93-A806-52B883F98E94}" presName="hierChild3" presStyleCnt="0"/>
      <dgm:spPr/>
    </dgm:pt>
    <dgm:pt modelId="{E3CB080C-18B3-4D66-95A9-D50CD0EC0887}" type="pres">
      <dgm:prSet presAssocID="{C170A85F-E3EE-41EF-8267-89EC354009B9}" presName="Name19" presStyleLbl="parChTrans1D2" presStyleIdx="2" presStyleCnt="3"/>
      <dgm:spPr/>
      <dgm:t>
        <a:bodyPr/>
        <a:lstStyle/>
        <a:p>
          <a:endParaRPr lang="ru-RU"/>
        </a:p>
      </dgm:t>
    </dgm:pt>
    <dgm:pt modelId="{C7A4F483-535D-4757-9A81-C4B47422815C}" type="pres">
      <dgm:prSet presAssocID="{8AA18FC5-2987-403B-B31F-62E2BEE2AEE6}" presName="Name21" presStyleCnt="0"/>
      <dgm:spPr/>
    </dgm:pt>
    <dgm:pt modelId="{0C76DEDF-1D2B-4BC8-9362-4EA73A733908}" type="pres">
      <dgm:prSet presAssocID="{8AA18FC5-2987-403B-B31F-62E2BEE2AEE6}" presName="level2Shape" presStyleLbl="node2" presStyleIdx="2" presStyleCnt="3"/>
      <dgm:spPr/>
      <dgm:t>
        <a:bodyPr/>
        <a:lstStyle/>
        <a:p>
          <a:endParaRPr lang="ru-RU"/>
        </a:p>
      </dgm:t>
    </dgm:pt>
    <dgm:pt modelId="{E7C0B320-FDD8-4E09-ACA8-0017682D1A40}" type="pres">
      <dgm:prSet presAssocID="{8AA18FC5-2987-403B-B31F-62E2BEE2AEE6}" presName="hierChild3" presStyleCnt="0"/>
      <dgm:spPr/>
    </dgm:pt>
    <dgm:pt modelId="{1FBBDD1C-6006-462E-9B96-B5B3FFC430F6}" type="pres">
      <dgm:prSet presAssocID="{4BD4C83A-70DF-4D71-8F78-80CD90188638}" presName="Name19" presStyleLbl="parChTrans1D3" presStyleIdx="0" presStyleCnt="3"/>
      <dgm:spPr/>
      <dgm:t>
        <a:bodyPr/>
        <a:lstStyle/>
        <a:p>
          <a:endParaRPr lang="ru-RU"/>
        </a:p>
      </dgm:t>
    </dgm:pt>
    <dgm:pt modelId="{78D3ADF8-D6BF-4643-949B-052388F9D63A}" type="pres">
      <dgm:prSet presAssocID="{F0072627-D4DB-4D66-9AC0-EAC05A8B6FFD}" presName="Name21" presStyleCnt="0"/>
      <dgm:spPr/>
    </dgm:pt>
    <dgm:pt modelId="{A5779348-8CE7-4D6F-91E9-35FDF1776307}" type="pres">
      <dgm:prSet presAssocID="{F0072627-D4DB-4D66-9AC0-EAC05A8B6FFD}" presName="level2Shape" presStyleLbl="node3" presStyleIdx="0" presStyleCnt="3"/>
      <dgm:spPr/>
      <dgm:t>
        <a:bodyPr/>
        <a:lstStyle/>
        <a:p>
          <a:endParaRPr lang="ru-RU"/>
        </a:p>
      </dgm:t>
    </dgm:pt>
    <dgm:pt modelId="{234E25B4-D710-4A46-84DF-3924C0DAC0AE}" type="pres">
      <dgm:prSet presAssocID="{F0072627-D4DB-4D66-9AC0-EAC05A8B6FFD}" presName="hierChild3" presStyleCnt="0"/>
      <dgm:spPr/>
    </dgm:pt>
    <dgm:pt modelId="{F1CCB121-DC75-47F0-BC70-B22B7B79F2BE}" type="pres">
      <dgm:prSet presAssocID="{3B0E37B8-D4C3-4705-83F8-7DC10B37D9F5}" presName="Name19" presStyleLbl="parChTrans1D3" presStyleIdx="1" presStyleCnt="3"/>
      <dgm:spPr/>
      <dgm:t>
        <a:bodyPr/>
        <a:lstStyle/>
        <a:p>
          <a:endParaRPr lang="ru-RU"/>
        </a:p>
      </dgm:t>
    </dgm:pt>
    <dgm:pt modelId="{6DAC0E4E-B67E-4E62-AE11-C86E313D0060}" type="pres">
      <dgm:prSet presAssocID="{B9905844-0715-4217-ABB8-EAEC7B07F635}" presName="Name21" presStyleCnt="0"/>
      <dgm:spPr/>
    </dgm:pt>
    <dgm:pt modelId="{8CA484B6-C5B8-4E27-8A13-75EC1821C9A7}" type="pres">
      <dgm:prSet presAssocID="{B9905844-0715-4217-ABB8-EAEC7B07F635}" presName="level2Shape" presStyleLbl="node3" presStyleIdx="1" presStyleCnt="3"/>
      <dgm:spPr/>
      <dgm:t>
        <a:bodyPr/>
        <a:lstStyle/>
        <a:p>
          <a:endParaRPr lang="ru-RU"/>
        </a:p>
      </dgm:t>
    </dgm:pt>
    <dgm:pt modelId="{3A6473F4-FC50-4DF4-A101-0C3597A0FD66}" type="pres">
      <dgm:prSet presAssocID="{B9905844-0715-4217-ABB8-EAEC7B07F635}" presName="hierChild3" presStyleCnt="0"/>
      <dgm:spPr/>
    </dgm:pt>
    <dgm:pt modelId="{B7566685-7A79-4266-8BB3-39DC5C76E968}" type="pres">
      <dgm:prSet presAssocID="{570A8418-55C7-4BBC-B43E-13798349843D}" presName="Name19" presStyleLbl="parChTrans1D3" presStyleIdx="2" presStyleCnt="3"/>
      <dgm:spPr/>
      <dgm:t>
        <a:bodyPr/>
        <a:lstStyle/>
        <a:p>
          <a:endParaRPr lang="ru-RU"/>
        </a:p>
      </dgm:t>
    </dgm:pt>
    <dgm:pt modelId="{1B4A5DC8-8D37-4FE5-A601-67FB97D9375C}" type="pres">
      <dgm:prSet presAssocID="{BA95F29B-9BA3-4898-8BD7-81C6F37C12FC}" presName="Name21" presStyleCnt="0"/>
      <dgm:spPr/>
    </dgm:pt>
    <dgm:pt modelId="{092D7E29-C6D1-4DE6-8AE7-5559243DD6D8}" type="pres">
      <dgm:prSet presAssocID="{BA95F29B-9BA3-4898-8BD7-81C6F37C12FC}" presName="level2Shape" presStyleLbl="node3" presStyleIdx="2" presStyleCnt="3"/>
      <dgm:spPr/>
      <dgm:t>
        <a:bodyPr/>
        <a:lstStyle/>
        <a:p>
          <a:endParaRPr lang="ru-RU"/>
        </a:p>
      </dgm:t>
    </dgm:pt>
    <dgm:pt modelId="{DD9E7264-B72F-4B88-8294-C2AB014B8DE9}" type="pres">
      <dgm:prSet presAssocID="{BA95F29B-9BA3-4898-8BD7-81C6F37C12FC}" presName="hierChild3" presStyleCnt="0"/>
      <dgm:spPr/>
    </dgm:pt>
    <dgm:pt modelId="{5772305F-8336-408D-AAD5-74AAF2AF594E}" type="pres">
      <dgm:prSet presAssocID="{E8D7CB98-3C53-40A7-91FB-77A24FD48947}" presName="bgShapesFlow" presStyleCnt="0"/>
      <dgm:spPr/>
    </dgm:pt>
  </dgm:ptLst>
  <dgm:cxnLst>
    <dgm:cxn modelId="{B5465CB6-ADB0-4A76-967A-AEC3465D5DBD}" type="presOf" srcId="{A22A2561-8E95-49EF-8680-41A5178F02E5}" destId="{50DA69BB-8A59-4CD0-B0E2-7F195DC936C8}" srcOrd="0" destOrd="0" presId="urn:microsoft.com/office/officeart/2005/8/layout/hierarchy6"/>
    <dgm:cxn modelId="{80C189F7-69FD-449D-9A87-896F8E523C29}" type="presOf" srcId="{BA95F29B-9BA3-4898-8BD7-81C6F37C12FC}" destId="{092D7E29-C6D1-4DE6-8AE7-5559243DD6D8}" srcOrd="0" destOrd="0" presId="urn:microsoft.com/office/officeart/2005/8/layout/hierarchy6"/>
    <dgm:cxn modelId="{895166DB-C781-4F3C-86DD-98F1D40D2655}" type="presOf" srcId="{4BD4C83A-70DF-4D71-8F78-80CD90188638}" destId="{1FBBDD1C-6006-462E-9B96-B5B3FFC430F6}" srcOrd="0" destOrd="0" presId="urn:microsoft.com/office/officeart/2005/8/layout/hierarchy6"/>
    <dgm:cxn modelId="{EC4FA436-0E95-4331-BA80-166218E29965}" srcId="{8AA18FC5-2987-403B-B31F-62E2BEE2AEE6}" destId="{B9905844-0715-4217-ABB8-EAEC7B07F635}" srcOrd="1" destOrd="0" parTransId="{3B0E37B8-D4C3-4705-83F8-7DC10B37D9F5}" sibTransId="{84CE818C-1A3F-4885-AFE1-C06C6E0E05E7}"/>
    <dgm:cxn modelId="{69813F89-EBD6-47C8-8186-8E5FA356D5D3}" type="presOf" srcId="{3B0E37B8-D4C3-4705-83F8-7DC10B37D9F5}" destId="{F1CCB121-DC75-47F0-BC70-B22B7B79F2BE}" srcOrd="0" destOrd="0" presId="urn:microsoft.com/office/officeart/2005/8/layout/hierarchy6"/>
    <dgm:cxn modelId="{06F3B5FB-5287-466F-8C21-CC4C87EFDECF}" srcId="{E90FDFCB-71F8-47F3-8B01-58F1D64DA76F}" destId="{1C4E113D-30D7-41FC-8E10-0741EFE11CAE}" srcOrd="0" destOrd="0" parTransId="{C6D807F0-B006-4165-AB11-71EF0C32A2B0}" sibTransId="{D678F677-07D8-45A8-9B42-5250ADC8C4B2}"/>
    <dgm:cxn modelId="{EAAA20BC-6145-46F2-9646-643374CCA69B}" type="presOf" srcId="{570A8418-55C7-4BBC-B43E-13798349843D}" destId="{B7566685-7A79-4266-8BB3-39DC5C76E968}" srcOrd="0" destOrd="0" presId="urn:microsoft.com/office/officeart/2005/8/layout/hierarchy6"/>
    <dgm:cxn modelId="{A2C61EFD-5284-49CD-839B-F5A1378932E8}" type="presOf" srcId="{8AA18FC5-2987-403B-B31F-62E2BEE2AEE6}" destId="{0C76DEDF-1D2B-4BC8-9362-4EA73A733908}" srcOrd="0" destOrd="0" presId="urn:microsoft.com/office/officeart/2005/8/layout/hierarchy6"/>
    <dgm:cxn modelId="{3406FA1C-60CA-4B53-9724-4C0665C9B7B0}" srcId="{8AA18FC5-2987-403B-B31F-62E2BEE2AEE6}" destId="{BA95F29B-9BA3-4898-8BD7-81C6F37C12FC}" srcOrd="2" destOrd="0" parTransId="{570A8418-55C7-4BBC-B43E-13798349843D}" sibTransId="{35677396-D914-41D0-802F-89B792E9D65C}"/>
    <dgm:cxn modelId="{628E7E56-9C4F-4501-A364-95FE805305A8}" type="presOf" srcId="{1C4E113D-30D7-41FC-8E10-0741EFE11CAE}" destId="{07D59924-F9C7-4C67-A37B-E08535668E66}" srcOrd="0" destOrd="0" presId="urn:microsoft.com/office/officeart/2005/8/layout/hierarchy6"/>
    <dgm:cxn modelId="{66EE989A-0E01-4E8A-A505-728A520044F5}" type="presOf" srcId="{F0072627-D4DB-4D66-9AC0-EAC05A8B6FFD}" destId="{A5779348-8CE7-4D6F-91E9-35FDF1776307}" srcOrd="0" destOrd="0" presId="urn:microsoft.com/office/officeart/2005/8/layout/hierarchy6"/>
    <dgm:cxn modelId="{CA34884A-C25C-47BF-A944-C524A28F5121}" type="presOf" srcId="{9B7B5EFD-461F-4C93-A806-52B883F98E94}" destId="{97C0C3DD-C18A-4961-B19F-3AE497507B60}" srcOrd="0" destOrd="0" presId="urn:microsoft.com/office/officeart/2005/8/layout/hierarchy6"/>
    <dgm:cxn modelId="{1BFEA58E-0135-494F-B4F1-A028432CC0E1}" type="presOf" srcId="{E90FDFCB-71F8-47F3-8B01-58F1D64DA76F}" destId="{9288B390-D179-4384-8F0E-233171B688B2}" srcOrd="0" destOrd="0" presId="urn:microsoft.com/office/officeart/2005/8/layout/hierarchy6"/>
    <dgm:cxn modelId="{63DF7AFD-99A3-4A69-A3BE-7BBAFB6FEEE8}" srcId="{E8D7CB98-3C53-40A7-91FB-77A24FD48947}" destId="{E90FDFCB-71F8-47F3-8B01-58F1D64DA76F}" srcOrd="0" destOrd="0" parTransId="{AF48F778-1F1F-4BC1-850A-C99BCCA54975}" sibTransId="{0F7AC0DE-D463-4F94-B9D5-5375A987149E}"/>
    <dgm:cxn modelId="{A6F01AE8-D274-404A-90C0-88BFBF872840}" srcId="{8AA18FC5-2987-403B-B31F-62E2BEE2AEE6}" destId="{F0072627-D4DB-4D66-9AC0-EAC05A8B6FFD}" srcOrd="0" destOrd="0" parTransId="{4BD4C83A-70DF-4D71-8F78-80CD90188638}" sibTransId="{B5F668DE-2417-46F7-9FBD-BE6CEC7EC65A}"/>
    <dgm:cxn modelId="{A1F6423F-B8C4-4E38-B794-56864D3C9EE9}" type="presOf" srcId="{C6D807F0-B006-4165-AB11-71EF0C32A2B0}" destId="{BDA10C1F-FE48-4ABB-9603-38B001F901E3}" srcOrd="0" destOrd="0" presId="urn:microsoft.com/office/officeart/2005/8/layout/hierarchy6"/>
    <dgm:cxn modelId="{9B8FF6E1-6F6D-42DA-8F59-D5FD8506E017}" type="presOf" srcId="{E8D7CB98-3C53-40A7-91FB-77A24FD48947}" destId="{57DBBBC1-F6CE-4969-ADA1-AFD318190F7F}" srcOrd="0" destOrd="0" presId="urn:microsoft.com/office/officeart/2005/8/layout/hierarchy6"/>
    <dgm:cxn modelId="{C5DB6B85-63B3-4D87-8CAF-C44AB4721ABC}" type="presOf" srcId="{B9905844-0715-4217-ABB8-EAEC7B07F635}" destId="{8CA484B6-C5B8-4E27-8A13-75EC1821C9A7}" srcOrd="0" destOrd="0" presId="urn:microsoft.com/office/officeart/2005/8/layout/hierarchy6"/>
    <dgm:cxn modelId="{40F32428-0A96-4B35-A002-CE4A622922D8}" srcId="{E90FDFCB-71F8-47F3-8B01-58F1D64DA76F}" destId="{8AA18FC5-2987-403B-B31F-62E2BEE2AEE6}" srcOrd="2" destOrd="0" parTransId="{C170A85F-E3EE-41EF-8267-89EC354009B9}" sibTransId="{AD307A2C-DB56-4828-8E6D-BD84F5763704}"/>
    <dgm:cxn modelId="{E6AFA26E-BCD3-499B-BAB9-8E0B42BAFF11}" srcId="{E90FDFCB-71F8-47F3-8B01-58F1D64DA76F}" destId="{9B7B5EFD-461F-4C93-A806-52B883F98E94}" srcOrd="1" destOrd="0" parTransId="{A22A2561-8E95-49EF-8680-41A5178F02E5}" sibTransId="{8C6AD684-4B21-4449-A449-9726ADDD848F}"/>
    <dgm:cxn modelId="{8278809B-69FC-4294-88F1-4F92717F8F85}" type="presOf" srcId="{C170A85F-E3EE-41EF-8267-89EC354009B9}" destId="{E3CB080C-18B3-4D66-95A9-D50CD0EC0887}" srcOrd="0" destOrd="0" presId="urn:microsoft.com/office/officeart/2005/8/layout/hierarchy6"/>
    <dgm:cxn modelId="{AF362CB4-8095-445F-AC2A-DFAB05F90C79}" type="presParOf" srcId="{57DBBBC1-F6CE-4969-ADA1-AFD318190F7F}" destId="{77FA3A4A-FC82-4505-97CA-AF4518BE3677}" srcOrd="0" destOrd="0" presId="urn:microsoft.com/office/officeart/2005/8/layout/hierarchy6"/>
    <dgm:cxn modelId="{E51EA37F-CFFC-4FE4-B1BE-4E56D39B52BA}" type="presParOf" srcId="{77FA3A4A-FC82-4505-97CA-AF4518BE3677}" destId="{7D83C980-2A7A-4523-BA66-10CB5A1149CA}" srcOrd="0" destOrd="0" presId="urn:microsoft.com/office/officeart/2005/8/layout/hierarchy6"/>
    <dgm:cxn modelId="{425B487B-88FC-4CDE-B0CC-8F067B2EB666}" type="presParOf" srcId="{7D83C980-2A7A-4523-BA66-10CB5A1149CA}" destId="{3CAC2AAF-F589-4504-BCF1-EB498FFDC55C}" srcOrd="0" destOrd="0" presId="urn:microsoft.com/office/officeart/2005/8/layout/hierarchy6"/>
    <dgm:cxn modelId="{4DE10F24-DD33-4D74-87C6-930C753BFAD2}" type="presParOf" srcId="{3CAC2AAF-F589-4504-BCF1-EB498FFDC55C}" destId="{9288B390-D179-4384-8F0E-233171B688B2}" srcOrd="0" destOrd="0" presId="urn:microsoft.com/office/officeart/2005/8/layout/hierarchy6"/>
    <dgm:cxn modelId="{9DE794CC-D281-4FFD-802F-35A9E941A5E7}" type="presParOf" srcId="{3CAC2AAF-F589-4504-BCF1-EB498FFDC55C}" destId="{5169ADB3-1658-46C2-B7D8-C6C4016DC356}" srcOrd="1" destOrd="0" presId="urn:microsoft.com/office/officeart/2005/8/layout/hierarchy6"/>
    <dgm:cxn modelId="{8C0C19F9-41F5-4A1D-B35D-CC3F98C7D8FF}" type="presParOf" srcId="{5169ADB3-1658-46C2-B7D8-C6C4016DC356}" destId="{BDA10C1F-FE48-4ABB-9603-38B001F901E3}" srcOrd="0" destOrd="0" presId="urn:microsoft.com/office/officeart/2005/8/layout/hierarchy6"/>
    <dgm:cxn modelId="{D4335342-D817-4CA6-AFB3-BC1B1C3EB0D0}" type="presParOf" srcId="{5169ADB3-1658-46C2-B7D8-C6C4016DC356}" destId="{1A686073-108A-4D57-9536-E1D0CDF64794}" srcOrd="1" destOrd="0" presId="urn:microsoft.com/office/officeart/2005/8/layout/hierarchy6"/>
    <dgm:cxn modelId="{41D82CE4-7140-4307-B5F6-227F95006DBF}" type="presParOf" srcId="{1A686073-108A-4D57-9536-E1D0CDF64794}" destId="{07D59924-F9C7-4C67-A37B-E08535668E66}" srcOrd="0" destOrd="0" presId="urn:microsoft.com/office/officeart/2005/8/layout/hierarchy6"/>
    <dgm:cxn modelId="{F35542A3-4D68-47A7-BF0C-98599C65B3FB}" type="presParOf" srcId="{1A686073-108A-4D57-9536-E1D0CDF64794}" destId="{776C8185-E66E-4C1F-AB56-B355828CB1DB}" srcOrd="1" destOrd="0" presId="urn:microsoft.com/office/officeart/2005/8/layout/hierarchy6"/>
    <dgm:cxn modelId="{FD0CED52-31A9-46B6-A3BE-6730AA40C6E0}" type="presParOf" srcId="{5169ADB3-1658-46C2-B7D8-C6C4016DC356}" destId="{50DA69BB-8A59-4CD0-B0E2-7F195DC936C8}" srcOrd="2" destOrd="0" presId="urn:microsoft.com/office/officeart/2005/8/layout/hierarchy6"/>
    <dgm:cxn modelId="{C5FDB6BB-4557-467D-A0DB-D167D6371147}" type="presParOf" srcId="{5169ADB3-1658-46C2-B7D8-C6C4016DC356}" destId="{B33263EE-B6A7-4EFA-92A4-0EAF9646042A}" srcOrd="3" destOrd="0" presId="urn:microsoft.com/office/officeart/2005/8/layout/hierarchy6"/>
    <dgm:cxn modelId="{F0032404-61B9-4E73-9802-0C18AFEAF2D5}" type="presParOf" srcId="{B33263EE-B6A7-4EFA-92A4-0EAF9646042A}" destId="{97C0C3DD-C18A-4961-B19F-3AE497507B60}" srcOrd="0" destOrd="0" presId="urn:microsoft.com/office/officeart/2005/8/layout/hierarchy6"/>
    <dgm:cxn modelId="{6AF89FAA-E90E-4F1A-B3A0-6A56A92E4602}" type="presParOf" srcId="{B33263EE-B6A7-4EFA-92A4-0EAF9646042A}" destId="{FAB269AD-8B6E-4218-A716-376F5388A639}" srcOrd="1" destOrd="0" presId="urn:microsoft.com/office/officeart/2005/8/layout/hierarchy6"/>
    <dgm:cxn modelId="{BCD40366-22C2-4C18-9C04-AFF5DB41DB68}" type="presParOf" srcId="{5169ADB3-1658-46C2-B7D8-C6C4016DC356}" destId="{E3CB080C-18B3-4D66-95A9-D50CD0EC0887}" srcOrd="4" destOrd="0" presId="urn:microsoft.com/office/officeart/2005/8/layout/hierarchy6"/>
    <dgm:cxn modelId="{AC6D4EA9-543D-4141-9ACB-24EF07300CFB}" type="presParOf" srcId="{5169ADB3-1658-46C2-B7D8-C6C4016DC356}" destId="{C7A4F483-535D-4757-9A81-C4B47422815C}" srcOrd="5" destOrd="0" presId="urn:microsoft.com/office/officeart/2005/8/layout/hierarchy6"/>
    <dgm:cxn modelId="{D9244079-1736-456D-9A15-47F01A01B9C9}" type="presParOf" srcId="{C7A4F483-535D-4757-9A81-C4B47422815C}" destId="{0C76DEDF-1D2B-4BC8-9362-4EA73A733908}" srcOrd="0" destOrd="0" presId="urn:microsoft.com/office/officeart/2005/8/layout/hierarchy6"/>
    <dgm:cxn modelId="{2420E7FF-1646-4939-9548-44578D01E4A6}" type="presParOf" srcId="{C7A4F483-535D-4757-9A81-C4B47422815C}" destId="{E7C0B320-FDD8-4E09-ACA8-0017682D1A40}" srcOrd="1" destOrd="0" presId="urn:microsoft.com/office/officeart/2005/8/layout/hierarchy6"/>
    <dgm:cxn modelId="{15552543-BD12-4C84-88AB-6EAADF0E0E11}" type="presParOf" srcId="{E7C0B320-FDD8-4E09-ACA8-0017682D1A40}" destId="{1FBBDD1C-6006-462E-9B96-B5B3FFC430F6}" srcOrd="0" destOrd="0" presId="urn:microsoft.com/office/officeart/2005/8/layout/hierarchy6"/>
    <dgm:cxn modelId="{9BB0D2E5-8F83-4603-A2DF-17F280C1C877}" type="presParOf" srcId="{E7C0B320-FDD8-4E09-ACA8-0017682D1A40}" destId="{78D3ADF8-D6BF-4643-949B-052388F9D63A}" srcOrd="1" destOrd="0" presId="urn:microsoft.com/office/officeart/2005/8/layout/hierarchy6"/>
    <dgm:cxn modelId="{B239B885-4F0C-4EB0-BA91-90DD73CDF4A4}" type="presParOf" srcId="{78D3ADF8-D6BF-4643-949B-052388F9D63A}" destId="{A5779348-8CE7-4D6F-91E9-35FDF1776307}" srcOrd="0" destOrd="0" presId="urn:microsoft.com/office/officeart/2005/8/layout/hierarchy6"/>
    <dgm:cxn modelId="{FCADC3FB-E392-4805-BE3D-C2DE8B1FFE22}" type="presParOf" srcId="{78D3ADF8-D6BF-4643-949B-052388F9D63A}" destId="{234E25B4-D710-4A46-84DF-3924C0DAC0AE}" srcOrd="1" destOrd="0" presId="urn:microsoft.com/office/officeart/2005/8/layout/hierarchy6"/>
    <dgm:cxn modelId="{D22F75EB-F30E-452F-B9F9-171EF10AC991}" type="presParOf" srcId="{E7C0B320-FDD8-4E09-ACA8-0017682D1A40}" destId="{F1CCB121-DC75-47F0-BC70-B22B7B79F2BE}" srcOrd="2" destOrd="0" presId="urn:microsoft.com/office/officeart/2005/8/layout/hierarchy6"/>
    <dgm:cxn modelId="{530D8D3F-9309-404C-875C-4FDD0F2B2DD9}" type="presParOf" srcId="{E7C0B320-FDD8-4E09-ACA8-0017682D1A40}" destId="{6DAC0E4E-B67E-4E62-AE11-C86E313D0060}" srcOrd="3" destOrd="0" presId="urn:microsoft.com/office/officeart/2005/8/layout/hierarchy6"/>
    <dgm:cxn modelId="{FD0F3751-6432-44F0-B4CF-AE70E36D17FE}" type="presParOf" srcId="{6DAC0E4E-B67E-4E62-AE11-C86E313D0060}" destId="{8CA484B6-C5B8-4E27-8A13-75EC1821C9A7}" srcOrd="0" destOrd="0" presId="urn:microsoft.com/office/officeart/2005/8/layout/hierarchy6"/>
    <dgm:cxn modelId="{05AD4B41-B24E-4ADC-B0F6-845D77FD431B}" type="presParOf" srcId="{6DAC0E4E-B67E-4E62-AE11-C86E313D0060}" destId="{3A6473F4-FC50-4DF4-A101-0C3597A0FD66}" srcOrd="1" destOrd="0" presId="urn:microsoft.com/office/officeart/2005/8/layout/hierarchy6"/>
    <dgm:cxn modelId="{851B77E1-089E-43D0-8FFF-5097FA557704}" type="presParOf" srcId="{E7C0B320-FDD8-4E09-ACA8-0017682D1A40}" destId="{B7566685-7A79-4266-8BB3-39DC5C76E968}" srcOrd="4" destOrd="0" presId="urn:microsoft.com/office/officeart/2005/8/layout/hierarchy6"/>
    <dgm:cxn modelId="{11502A3E-1D73-4D66-A468-2424BFFE1717}" type="presParOf" srcId="{E7C0B320-FDD8-4E09-ACA8-0017682D1A40}" destId="{1B4A5DC8-8D37-4FE5-A601-67FB97D9375C}" srcOrd="5" destOrd="0" presId="urn:microsoft.com/office/officeart/2005/8/layout/hierarchy6"/>
    <dgm:cxn modelId="{AD5E3221-4052-4413-8A2D-D11D4C4BC701}" type="presParOf" srcId="{1B4A5DC8-8D37-4FE5-A601-67FB97D9375C}" destId="{092D7E29-C6D1-4DE6-8AE7-5559243DD6D8}" srcOrd="0" destOrd="0" presId="urn:microsoft.com/office/officeart/2005/8/layout/hierarchy6"/>
    <dgm:cxn modelId="{8F156A7A-77D8-45B4-8A65-C6923A883D07}" type="presParOf" srcId="{1B4A5DC8-8D37-4FE5-A601-67FB97D9375C}" destId="{DD9E7264-B72F-4B88-8294-C2AB014B8DE9}" srcOrd="1" destOrd="0" presId="urn:microsoft.com/office/officeart/2005/8/layout/hierarchy6"/>
    <dgm:cxn modelId="{ED838DC0-751E-46F1-AFA0-8F164A832A98}" type="presParOf" srcId="{57DBBBC1-F6CE-4969-ADA1-AFD318190F7F}" destId="{5772305F-8336-408D-AAD5-74AAF2AF594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DA048E7-D3B4-4B64-B4E3-3E108A527865}" type="doc">
      <dgm:prSet loTypeId="urn:diagrams.loki3.com/BracketList+Icon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18A4EA7-B81F-4FEC-8CD8-EFE99E444320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Механизм целевых потребительских субсидий</a:t>
          </a:r>
          <a:endParaRPr lang="ru-RU" dirty="0">
            <a:solidFill>
              <a:srgbClr val="C00000"/>
            </a:solidFill>
          </a:endParaRPr>
        </a:p>
      </dgm:t>
    </dgm:pt>
    <dgm:pt modelId="{0312F7B8-452F-487E-9B40-04E6D5865F1D}" type="parTrans" cxnId="{C83F20E0-A860-4C05-9268-89170CF868EC}">
      <dgm:prSet/>
      <dgm:spPr/>
      <dgm:t>
        <a:bodyPr/>
        <a:lstStyle/>
        <a:p>
          <a:endParaRPr lang="ru-RU"/>
        </a:p>
      </dgm:t>
    </dgm:pt>
    <dgm:pt modelId="{CE826BF7-BF5F-4660-A091-5E8F41DECD75}" type="sibTrans" cxnId="{C83F20E0-A860-4C05-9268-89170CF868EC}">
      <dgm:prSet/>
      <dgm:spPr/>
      <dgm:t>
        <a:bodyPr/>
        <a:lstStyle/>
        <a:p>
          <a:endParaRPr lang="ru-RU"/>
        </a:p>
      </dgm:t>
    </dgm:pt>
    <dgm:pt modelId="{01C733F3-21A6-442B-9AA5-EBC15AFFB279}">
      <dgm:prSet phldrT="[Текст]"/>
      <dgm:spPr/>
      <dgm:t>
        <a:bodyPr/>
        <a:lstStyle/>
        <a:p>
          <a:r>
            <a:rPr lang="ru-RU" dirty="0" smtClean="0"/>
            <a:t>Постановление Правительства </a:t>
          </a:r>
          <a:r>
            <a:rPr lang="ru-RU" b="1" dirty="0" smtClean="0"/>
            <a:t>Ставропольского края </a:t>
          </a:r>
          <a:r>
            <a:rPr lang="ru-RU" dirty="0" smtClean="0"/>
            <a:t>от 11.01.2016 N 3-п "О проведении в 2016 году в Ставропольском крае эксперимента по оказанию гражданам, больным наркоманией и прошедшим лечение от наркомании, услуг по социальной реабилитации с использованием </a:t>
          </a:r>
          <a:r>
            <a:rPr lang="ru-RU" b="1" dirty="0" smtClean="0"/>
            <a:t>сертификата</a:t>
          </a:r>
          <a:r>
            <a:rPr lang="ru-RU" dirty="0" smtClean="0"/>
            <a:t>"</a:t>
          </a:r>
          <a:endParaRPr lang="ru-RU" dirty="0"/>
        </a:p>
      </dgm:t>
    </dgm:pt>
    <dgm:pt modelId="{DC4554AB-4979-4679-A43A-A7C87033417D}" type="parTrans" cxnId="{F64CB407-FD91-4C33-B7C5-5FE91EB69354}">
      <dgm:prSet/>
      <dgm:spPr/>
      <dgm:t>
        <a:bodyPr/>
        <a:lstStyle/>
        <a:p>
          <a:endParaRPr lang="ru-RU"/>
        </a:p>
      </dgm:t>
    </dgm:pt>
    <dgm:pt modelId="{64D99055-ECCD-4C6F-AEBF-013F474513A3}" type="sibTrans" cxnId="{F64CB407-FD91-4C33-B7C5-5FE91EB69354}">
      <dgm:prSet/>
      <dgm:spPr/>
      <dgm:t>
        <a:bodyPr/>
        <a:lstStyle/>
        <a:p>
          <a:endParaRPr lang="ru-RU"/>
        </a:p>
      </dgm:t>
    </dgm:pt>
    <dgm:pt modelId="{72874830-1228-4B1D-87BD-7B80565E2A44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Квалификационный отбор СОНКО (формирование реестра (перечня) НКО, оказывающих такие услуги с использованием </a:t>
          </a:r>
          <a:r>
            <a:rPr lang="ru-RU" b="1" dirty="0" smtClean="0">
              <a:solidFill>
                <a:srgbClr val="C00000"/>
              </a:solidFill>
            </a:rPr>
            <a:t>сертификата</a:t>
          </a:r>
          <a:r>
            <a:rPr lang="ru-RU" dirty="0" smtClean="0">
              <a:solidFill>
                <a:srgbClr val="C00000"/>
              </a:solidFill>
            </a:rPr>
            <a:t>)</a:t>
          </a:r>
          <a:endParaRPr lang="ru-RU" dirty="0">
            <a:solidFill>
              <a:srgbClr val="C00000"/>
            </a:solidFill>
          </a:endParaRPr>
        </a:p>
      </dgm:t>
    </dgm:pt>
    <dgm:pt modelId="{B8A85AD0-FFD2-46EE-B4A3-3D0C865BE79D}" type="parTrans" cxnId="{9C22DFB3-04BF-44CC-B962-B73B98981573}">
      <dgm:prSet/>
      <dgm:spPr/>
      <dgm:t>
        <a:bodyPr/>
        <a:lstStyle/>
        <a:p>
          <a:endParaRPr lang="ru-RU"/>
        </a:p>
      </dgm:t>
    </dgm:pt>
    <dgm:pt modelId="{52C7172F-F609-48CA-AFB8-2F940D2C1FB5}" type="sibTrans" cxnId="{9C22DFB3-04BF-44CC-B962-B73B98981573}">
      <dgm:prSet/>
      <dgm:spPr/>
      <dgm:t>
        <a:bodyPr/>
        <a:lstStyle/>
        <a:p>
          <a:endParaRPr lang="ru-RU"/>
        </a:p>
      </dgm:t>
    </dgm:pt>
    <dgm:pt modelId="{6F306A85-2C5B-4DB6-BFD8-11011E48B7CF}">
      <dgm:prSet phldrT="[Текст]"/>
      <dgm:spPr/>
      <dgm:t>
        <a:bodyPr/>
        <a:lstStyle/>
        <a:p>
          <a:r>
            <a:rPr lang="ru-RU" dirty="0" smtClean="0"/>
            <a:t>Постановление Правительства </a:t>
          </a:r>
          <a:r>
            <a:rPr lang="ru-RU" b="1" dirty="0" smtClean="0"/>
            <a:t>Мурманской области </a:t>
          </a:r>
          <a:r>
            <a:rPr lang="ru-RU" dirty="0" smtClean="0"/>
            <a:t>от 24.12.2015 N 604-ПП/13 "О порядке квалификационного отбора некоммерческих организаций, предоставляющих услуги по социальной реабилитации и </a:t>
          </a:r>
          <a:r>
            <a:rPr lang="ru-RU" dirty="0" err="1" smtClean="0"/>
            <a:t>ресоциализации</a:t>
          </a:r>
          <a:r>
            <a:rPr lang="ru-RU" dirty="0" smtClean="0"/>
            <a:t> </a:t>
          </a:r>
          <a:r>
            <a:rPr lang="ru-RU" dirty="0" err="1" smtClean="0"/>
            <a:t>наркопотребителей</a:t>
          </a:r>
          <a:r>
            <a:rPr lang="ru-RU" dirty="0" smtClean="0"/>
            <a:t>"</a:t>
          </a:r>
          <a:endParaRPr lang="ru-RU" dirty="0"/>
        </a:p>
      </dgm:t>
    </dgm:pt>
    <dgm:pt modelId="{8ABBB83C-5ADC-4D09-A71E-35A90F01121C}" type="parTrans" cxnId="{872DB267-5029-4CC4-84B7-7F5E85407ADB}">
      <dgm:prSet/>
      <dgm:spPr/>
      <dgm:t>
        <a:bodyPr/>
        <a:lstStyle/>
        <a:p>
          <a:endParaRPr lang="ru-RU"/>
        </a:p>
      </dgm:t>
    </dgm:pt>
    <dgm:pt modelId="{EA979073-1EFE-421C-BEFB-E9879E72F01C}" type="sibTrans" cxnId="{872DB267-5029-4CC4-84B7-7F5E85407ADB}">
      <dgm:prSet/>
      <dgm:spPr/>
      <dgm:t>
        <a:bodyPr/>
        <a:lstStyle/>
        <a:p>
          <a:endParaRPr lang="ru-RU"/>
        </a:p>
      </dgm:t>
    </dgm:pt>
    <dgm:pt modelId="{7FA13A51-EA93-428A-8274-217F64FFBF6B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Квалификационный отбор  реабилитационных центров независимо от их организационно-правовой формы и формы собственности</a:t>
          </a:r>
          <a:endParaRPr lang="ru-RU" dirty="0">
            <a:solidFill>
              <a:srgbClr val="C00000"/>
            </a:solidFill>
          </a:endParaRPr>
        </a:p>
      </dgm:t>
    </dgm:pt>
    <dgm:pt modelId="{599632F6-F13E-458F-B46D-D7E30AD2B6A6}" type="parTrans" cxnId="{CE5C77D8-A59F-43F0-888D-33FAE5AD44B2}">
      <dgm:prSet/>
      <dgm:spPr/>
      <dgm:t>
        <a:bodyPr/>
        <a:lstStyle/>
        <a:p>
          <a:endParaRPr lang="ru-RU"/>
        </a:p>
      </dgm:t>
    </dgm:pt>
    <dgm:pt modelId="{7D7DFB46-A055-4E88-AACE-09AFAD36091E}" type="sibTrans" cxnId="{CE5C77D8-A59F-43F0-888D-33FAE5AD44B2}">
      <dgm:prSet/>
      <dgm:spPr/>
      <dgm:t>
        <a:bodyPr/>
        <a:lstStyle/>
        <a:p>
          <a:endParaRPr lang="ru-RU"/>
        </a:p>
      </dgm:t>
    </dgm:pt>
    <dgm:pt modelId="{E2DBE30C-2CE6-49DB-9B5E-ED42D15D0DB7}">
      <dgm:prSet/>
      <dgm:spPr/>
      <dgm:t>
        <a:bodyPr/>
        <a:lstStyle/>
        <a:p>
          <a:r>
            <a:rPr lang="ru-RU" dirty="0" smtClean="0"/>
            <a:t> "Положением о порядке предоставления сертификатов на оплату услуг по социальной реабилитации и </a:t>
          </a:r>
          <a:r>
            <a:rPr lang="ru-RU" dirty="0" err="1" smtClean="0"/>
            <a:t>ресоциализации</a:t>
          </a:r>
          <a:r>
            <a:rPr lang="ru-RU" dirty="0" smtClean="0"/>
            <a:t> граждан, страдающих наркологическими заболеваниями", «Положением о порядке и критериях квалификационного отбора НКО,…для оказания реабилитационных услуг гражданам, страдающим наркологическими заболеваниями, с использованием </a:t>
          </a:r>
          <a:r>
            <a:rPr lang="ru-RU" b="1" dirty="0" smtClean="0"/>
            <a:t>сертификата» </a:t>
          </a:r>
          <a:r>
            <a:rPr lang="ru-RU" dirty="0" smtClean="0"/>
            <a:t>(утв. Постановление Администрации </a:t>
          </a:r>
          <a:r>
            <a:rPr lang="ru-RU" b="1" dirty="0" smtClean="0"/>
            <a:t>Псковской области </a:t>
          </a:r>
          <a:r>
            <a:rPr lang="ru-RU" dirty="0" smtClean="0"/>
            <a:t>от 17.12.2014 N 549)</a:t>
          </a:r>
          <a:endParaRPr lang="ru-RU" dirty="0"/>
        </a:p>
      </dgm:t>
    </dgm:pt>
    <dgm:pt modelId="{67529F69-0D22-4DD9-8747-DE5765372A82}" type="parTrans" cxnId="{96D61263-5067-4825-B075-0E91B7170CAC}">
      <dgm:prSet/>
      <dgm:spPr/>
      <dgm:t>
        <a:bodyPr/>
        <a:lstStyle/>
        <a:p>
          <a:endParaRPr lang="ru-RU"/>
        </a:p>
      </dgm:t>
    </dgm:pt>
    <dgm:pt modelId="{FDB876A4-B342-4F10-AE76-3305D8D8862B}" type="sibTrans" cxnId="{96D61263-5067-4825-B075-0E91B7170CAC}">
      <dgm:prSet/>
      <dgm:spPr/>
      <dgm:t>
        <a:bodyPr/>
        <a:lstStyle/>
        <a:p>
          <a:endParaRPr lang="ru-RU"/>
        </a:p>
      </dgm:t>
    </dgm:pt>
    <dgm:pt modelId="{E7B55576-8627-4016-A35D-980C75FB553B}">
      <dgm:prSet phldrT="[Текст]"/>
      <dgm:spPr/>
      <dgm:t>
        <a:bodyPr/>
        <a:lstStyle/>
        <a:p>
          <a:r>
            <a:rPr lang="ru-RU" dirty="0" smtClean="0"/>
            <a:t>Постановление Правительства Пермского края от 26.07.2011 N 495-п "Об утверждении Порядка проведения квалификационного отбора для оказания реабилитационных услуг потребителям </a:t>
          </a:r>
          <a:r>
            <a:rPr lang="ru-RU" dirty="0" err="1" smtClean="0"/>
            <a:t>психоактивных</a:t>
          </a:r>
          <a:r>
            <a:rPr lang="ru-RU" dirty="0" smtClean="0"/>
            <a:t> веществ с использованием сертификата"</a:t>
          </a:r>
          <a:endParaRPr lang="ru-RU" dirty="0"/>
        </a:p>
      </dgm:t>
    </dgm:pt>
    <dgm:pt modelId="{A394032A-6DBA-43F0-8A05-212C95642ACA}" type="parTrans" cxnId="{DE148693-0366-4FC8-AD4C-01FB9E6DF64E}">
      <dgm:prSet/>
      <dgm:spPr/>
      <dgm:t>
        <a:bodyPr/>
        <a:lstStyle/>
        <a:p>
          <a:endParaRPr lang="ru-RU"/>
        </a:p>
      </dgm:t>
    </dgm:pt>
    <dgm:pt modelId="{31EBC69D-B680-47B6-9E54-F13EDC7D4201}" type="sibTrans" cxnId="{DE148693-0366-4FC8-AD4C-01FB9E6DF64E}">
      <dgm:prSet/>
      <dgm:spPr/>
      <dgm:t>
        <a:bodyPr/>
        <a:lstStyle/>
        <a:p>
          <a:endParaRPr lang="ru-RU"/>
        </a:p>
      </dgm:t>
    </dgm:pt>
    <dgm:pt modelId="{91A3CD65-BF28-4775-A3AB-065AF85C663C}" type="pres">
      <dgm:prSet presAssocID="{5DA048E7-D3B4-4B64-B4E3-3E108A5278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A4FC7F-4E19-4849-B834-97D47653A194}" type="pres">
      <dgm:prSet presAssocID="{218A4EA7-B81F-4FEC-8CD8-EFE99E444320}" presName="linNode" presStyleCnt="0"/>
      <dgm:spPr/>
    </dgm:pt>
    <dgm:pt modelId="{89DA44EA-C3F6-44F6-8BFF-79D0F72C9EEF}" type="pres">
      <dgm:prSet presAssocID="{218A4EA7-B81F-4FEC-8CD8-EFE99E444320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E5627-1300-4521-A84D-41C1CCA2674D}" type="pres">
      <dgm:prSet presAssocID="{218A4EA7-B81F-4FEC-8CD8-EFE99E444320}" presName="bracket" presStyleLbl="parChTrans1D1" presStyleIdx="0" presStyleCnt="3"/>
      <dgm:spPr/>
    </dgm:pt>
    <dgm:pt modelId="{4F86AEBA-3DED-4204-9603-09E904ED84F8}" type="pres">
      <dgm:prSet presAssocID="{218A4EA7-B81F-4FEC-8CD8-EFE99E444320}" presName="spH" presStyleCnt="0"/>
      <dgm:spPr/>
    </dgm:pt>
    <dgm:pt modelId="{FA241C41-8214-437F-9EF3-3D4A799A0AA1}" type="pres">
      <dgm:prSet presAssocID="{218A4EA7-B81F-4FEC-8CD8-EFE99E444320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E9BC1-D0DE-4D62-B467-476539CCA2A2}" type="pres">
      <dgm:prSet presAssocID="{CE826BF7-BF5F-4660-A091-5E8F41DECD75}" presName="spV" presStyleCnt="0"/>
      <dgm:spPr/>
    </dgm:pt>
    <dgm:pt modelId="{0E3BB1B6-6E31-4883-93FF-B554C681C6A6}" type="pres">
      <dgm:prSet presAssocID="{72874830-1228-4B1D-87BD-7B80565E2A44}" presName="linNode" presStyleCnt="0"/>
      <dgm:spPr/>
    </dgm:pt>
    <dgm:pt modelId="{3EC1E710-CC7F-4489-99B3-5A0A9405913A}" type="pres">
      <dgm:prSet presAssocID="{72874830-1228-4B1D-87BD-7B80565E2A44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2A7FD-4603-4EFD-9197-A57F07F28783}" type="pres">
      <dgm:prSet presAssocID="{72874830-1228-4B1D-87BD-7B80565E2A44}" presName="bracket" presStyleLbl="parChTrans1D1" presStyleIdx="1" presStyleCnt="3"/>
      <dgm:spPr/>
    </dgm:pt>
    <dgm:pt modelId="{9E18DD18-5744-4300-8FC1-0A4047EE58FE}" type="pres">
      <dgm:prSet presAssocID="{72874830-1228-4B1D-87BD-7B80565E2A44}" presName="spH" presStyleCnt="0"/>
      <dgm:spPr/>
    </dgm:pt>
    <dgm:pt modelId="{01DC1435-27BB-4632-B6D4-F1560B19EFF9}" type="pres">
      <dgm:prSet presAssocID="{72874830-1228-4B1D-87BD-7B80565E2A44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7B1B1-273C-41BA-8984-DE29D6A793AC}" type="pres">
      <dgm:prSet presAssocID="{52C7172F-F609-48CA-AFB8-2F940D2C1FB5}" presName="spV" presStyleCnt="0"/>
      <dgm:spPr/>
    </dgm:pt>
    <dgm:pt modelId="{F6F2E41C-2412-49E1-B9AD-A9E7C13CEDDE}" type="pres">
      <dgm:prSet presAssocID="{7FA13A51-EA93-428A-8274-217F64FFBF6B}" presName="linNode" presStyleCnt="0"/>
      <dgm:spPr/>
    </dgm:pt>
    <dgm:pt modelId="{0CCA154D-C401-4579-965E-3365EE8B6033}" type="pres">
      <dgm:prSet presAssocID="{7FA13A51-EA93-428A-8274-217F64FFBF6B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E3030-A462-4544-A462-73618311A953}" type="pres">
      <dgm:prSet presAssocID="{7FA13A51-EA93-428A-8274-217F64FFBF6B}" presName="bracket" presStyleLbl="parChTrans1D1" presStyleIdx="2" presStyleCnt="3"/>
      <dgm:spPr/>
    </dgm:pt>
    <dgm:pt modelId="{10197777-0EE3-490E-B5D6-B417780DBE71}" type="pres">
      <dgm:prSet presAssocID="{7FA13A51-EA93-428A-8274-217F64FFBF6B}" presName="spH" presStyleCnt="0"/>
      <dgm:spPr/>
    </dgm:pt>
    <dgm:pt modelId="{20DCAA18-5321-4BC4-83BC-8EF5F4D4F815}" type="pres">
      <dgm:prSet presAssocID="{7FA13A51-EA93-428A-8274-217F64FFBF6B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4CB407-FD91-4C33-B7C5-5FE91EB69354}" srcId="{218A4EA7-B81F-4FEC-8CD8-EFE99E444320}" destId="{01C733F3-21A6-442B-9AA5-EBC15AFFB279}" srcOrd="0" destOrd="0" parTransId="{DC4554AB-4979-4679-A43A-A7C87033417D}" sibTransId="{64D99055-ECCD-4C6F-AEBF-013F474513A3}"/>
    <dgm:cxn modelId="{37711CB1-E7D6-4283-B7F9-D5AB5F3918D8}" type="presOf" srcId="{6F306A85-2C5B-4DB6-BFD8-11011E48B7CF}" destId="{01DC1435-27BB-4632-B6D4-F1560B19EFF9}" srcOrd="0" destOrd="0" presId="urn:diagrams.loki3.com/BracketList+Icon"/>
    <dgm:cxn modelId="{872DB267-5029-4CC4-84B7-7F5E85407ADB}" srcId="{72874830-1228-4B1D-87BD-7B80565E2A44}" destId="{6F306A85-2C5B-4DB6-BFD8-11011E48B7CF}" srcOrd="0" destOrd="0" parTransId="{8ABBB83C-5ADC-4D09-A71E-35A90F01121C}" sibTransId="{EA979073-1EFE-421C-BEFB-E9879E72F01C}"/>
    <dgm:cxn modelId="{C83F20E0-A860-4C05-9268-89170CF868EC}" srcId="{5DA048E7-D3B4-4B64-B4E3-3E108A527865}" destId="{218A4EA7-B81F-4FEC-8CD8-EFE99E444320}" srcOrd="0" destOrd="0" parTransId="{0312F7B8-452F-487E-9B40-04E6D5865F1D}" sibTransId="{CE826BF7-BF5F-4660-A091-5E8F41DECD75}"/>
    <dgm:cxn modelId="{96D61263-5067-4825-B075-0E91B7170CAC}" srcId="{7FA13A51-EA93-428A-8274-217F64FFBF6B}" destId="{E2DBE30C-2CE6-49DB-9B5E-ED42D15D0DB7}" srcOrd="0" destOrd="0" parTransId="{67529F69-0D22-4DD9-8747-DE5765372A82}" sibTransId="{FDB876A4-B342-4F10-AE76-3305D8D8862B}"/>
    <dgm:cxn modelId="{F2FCCFFC-8FA8-447E-A3AC-D97062D84B06}" type="presOf" srcId="{72874830-1228-4B1D-87BD-7B80565E2A44}" destId="{3EC1E710-CC7F-4489-99B3-5A0A9405913A}" srcOrd="0" destOrd="0" presId="urn:diagrams.loki3.com/BracketList+Icon"/>
    <dgm:cxn modelId="{CE5C77D8-A59F-43F0-888D-33FAE5AD44B2}" srcId="{5DA048E7-D3B4-4B64-B4E3-3E108A527865}" destId="{7FA13A51-EA93-428A-8274-217F64FFBF6B}" srcOrd="2" destOrd="0" parTransId="{599632F6-F13E-458F-B46D-D7E30AD2B6A6}" sibTransId="{7D7DFB46-A055-4E88-AACE-09AFAD36091E}"/>
    <dgm:cxn modelId="{DE148693-0366-4FC8-AD4C-01FB9E6DF64E}" srcId="{72874830-1228-4B1D-87BD-7B80565E2A44}" destId="{E7B55576-8627-4016-A35D-980C75FB553B}" srcOrd="1" destOrd="0" parTransId="{A394032A-6DBA-43F0-8A05-212C95642ACA}" sibTransId="{31EBC69D-B680-47B6-9E54-F13EDC7D4201}"/>
    <dgm:cxn modelId="{8F669045-33C1-41E4-BFA5-A87263EC20FF}" type="presOf" srcId="{E7B55576-8627-4016-A35D-980C75FB553B}" destId="{01DC1435-27BB-4632-B6D4-F1560B19EFF9}" srcOrd="0" destOrd="1" presId="urn:diagrams.loki3.com/BracketList+Icon"/>
    <dgm:cxn modelId="{555AECB7-FCD0-4F56-ABAE-5347AEC7608A}" type="presOf" srcId="{7FA13A51-EA93-428A-8274-217F64FFBF6B}" destId="{0CCA154D-C401-4579-965E-3365EE8B6033}" srcOrd="0" destOrd="0" presId="urn:diagrams.loki3.com/BracketList+Icon"/>
    <dgm:cxn modelId="{C0B36067-2109-49AA-8A29-A81E5FDD359A}" type="presOf" srcId="{218A4EA7-B81F-4FEC-8CD8-EFE99E444320}" destId="{89DA44EA-C3F6-44F6-8BFF-79D0F72C9EEF}" srcOrd="0" destOrd="0" presId="urn:diagrams.loki3.com/BracketList+Icon"/>
    <dgm:cxn modelId="{24A113EC-480A-4FD5-88A2-A78E9D008416}" type="presOf" srcId="{01C733F3-21A6-442B-9AA5-EBC15AFFB279}" destId="{FA241C41-8214-437F-9EF3-3D4A799A0AA1}" srcOrd="0" destOrd="0" presId="urn:diagrams.loki3.com/BracketList+Icon"/>
    <dgm:cxn modelId="{0FDC7A52-66F2-4FF3-BC32-9D4B319912B2}" type="presOf" srcId="{5DA048E7-D3B4-4B64-B4E3-3E108A527865}" destId="{91A3CD65-BF28-4775-A3AB-065AF85C663C}" srcOrd="0" destOrd="0" presId="urn:diagrams.loki3.com/BracketList+Icon"/>
    <dgm:cxn modelId="{9C22DFB3-04BF-44CC-B962-B73B98981573}" srcId="{5DA048E7-D3B4-4B64-B4E3-3E108A527865}" destId="{72874830-1228-4B1D-87BD-7B80565E2A44}" srcOrd="1" destOrd="0" parTransId="{B8A85AD0-FFD2-46EE-B4A3-3D0C865BE79D}" sibTransId="{52C7172F-F609-48CA-AFB8-2F940D2C1FB5}"/>
    <dgm:cxn modelId="{4040E8CB-829C-40BF-815A-B073BB6883A0}" type="presOf" srcId="{E2DBE30C-2CE6-49DB-9B5E-ED42D15D0DB7}" destId="{20DCAA18-5321-4BC4-83BC-8EF5F4D4F815}" srcOrd="0" destOrd="0" presId="urn:diagrams.loki3.com/BracketList+Icon"/>
    <dgm:cxn modelId="{97CD6DC2-7274-4C28-98AD-10DE057727E5}" type="presParOf" srcId="{91A3CD65-BF28-4775-A3AB-065AF85C663C}" destId="{BFA4FC7F-4E19-4849-B834-97D47653A194}" srcOrd="0" destOrd="0" presId="urn:diagrams.loki3.com/BracketList+Icon"/>
    <dgm:cxn modelId="{A9526928-EB97-4693-AF40-8DAB5082D1D0}" type="presParOf" srcId="{BFA4FC7F-4E19-4849-B834-97D47653A194}" destId="{89DA44EA-C3F6-44F6-8BFF-79D0F72C9EEF}" srcOrd="0" destOrd="0" presId="urn:diagrams.loki3.com/BracketList+Icon"/>
    <dgm:cxn modelId="{E6271809-2953-4580-83A0-63596C1DF141}" type="presParOf" srcId="{BFA4FC7F-4E19-4849-B834-97D47653A194}" destId="{78EE5627-1300-4521-A84D-41C1CCA2674D}" srcOrd="1" destOrd="0" presId="urn:diagrams.loki3.com/BracketList+Icon"/>
    <dgm:cxn modelId="{3930B445-B1E8-4DE8-B13E-81915921CD6B}" type="presParOf" srcId="{BFA4FC7F-4E19-4849-B834-97D47653A194}" destId="{4F86AEBA-3DED-4204-9603-09E904ED84F8}" srcOrd="2" destOrd="0" presId="urn:diagrams.loki3.com/BracketList+Icon"/>
    <dgm:cxn modelId="{B284CF1E-C145-4FE7-980F-CBB952DCEFD9}" type="presParOf" srcId="{BFA4FC7F-4E19-4849-B834-97D47653A194}" destId="{FA241C41-8214-437F-9EF3-3D4A799A0AA1}" srcOrd="3" destOrd="0" presId="urn:diagrams.loki3.com/BracketList+Icon"/>
    <dgm:cxn modelId="{E41FD58F-1CB3-4ED9-A268-FF35BD722FAB}" type="presParOf" srcId="{91A3CD65-BF28-4775-A3AB-065AF85C663C}" destId="{094E9BC1-D0DE-4D62-B467-476539CCA2A2}" srcOrd="1" destOrd="0" presId="urn:diagrams.loki3.com/BracketList+Icon"/>
    <dgm:cxn modelId="{A5075339-675D-438C-96BE-9A6CB3BB2F85}" type="presParOf" srcId="{91A3CD65-BF28-4775-A3AB-065AF85C663C}" destId="{0E3BB1B6-6E31-4883-93FF-B554C681C6A6}" srcOrd="2" destOrd="0" presId="urn:diagrams.loki3.com/BracketList+Icon"/>
    <dgm:cxn modelId="{8081BB85-CB81-4E54-A594-7B02ED087311}" type="presParOf" srcId="{0E3BB1B6-6E31-4883-93FF-B554C681C6A6}" destId="{3EC1E710-CC7F-4489-99B3-5A0A9405913A}" srcOrd="0" destOrd="0" presId="urn:diagrams.loki3.com/BracketList+Icon"/>
    <dgm:cxn modelId="{C1DBE6E3-00AA-43C2-BE7F-3C3EE57BD0A2}" type="presParOf" srcId="{0E3BB1B6-6E31-4883-93FF-B554C681C6A6}" destId="{DE42A7FD-4603-4EFD-9197-A57F07F28783}" srcOrd="1" destOrd="0" presId="urn:diagrams.loki3.com/BracketList+Icon"/>
    <dgm:cxn modelId="{A4208DC2-35AB-4FD9-AB36-462FE8B75858}" type="presParOf" srcId="{0E3BB1B6-6E31-4883-93FF-B554C681C6A6}" destId="{9E18DD18-5744-4300-8FC1-0A4047EE58FE}" srcOrd="2" destOrd="0" presId="urn:diagrams.loki3.com/BracketList+Icon"/>
    <dgm:cxn modelId="{A257F32D-7EE8-4095-B3FC-ACCFDFF891B8}" type="presParOf" srcId="{0E3BB1B6-6E31-4883-93FF-B554C681C6A6}" destId="{01DC1435-27BB-4632-B6D4-F1560B19EFF9}" srcOrd="3" destOrd="0" presId="urn:diagrams.loki3.com/BracketList+Icon"/>
    <dgm:cxn modelId="{28862BA5-3815-486B-B038-537EB6177CDA}" type="presParOf" srcId="{91A3CD65-BF28-4775-A3AB-065AF85C663C}" destId="{6087B1B1-273C-41BA-8984-DE29D6A793AC}" srcOrd="3" destOrd="0" presId="urn:diagrams.loki3.com/BracketList+Icon"/>
    <dgm:cxn modelId="{D956BEFB-D8D5-4717-A710-1629160425AC}" type="presParOf" srcId="{91A3CD65-BF28-4775-A3AB-065AF85C663C}" destId="{F6F2E41C-2412-49E1-B9AD-A9E7C13CEDDE}" srcOrd="4" destOrd="0" presId="urn:diagrams.loki3.com/BracketList+Icon"/>
    <dgm:cxn modelId="{F648E3D9-2DD8-4E1D-9A54-CE8DAC6E3E2E}" type="presParOf" srcId="{F6F2E41C-2412-49E1-B9AD-A9E7C13CEDDE}" destId="{0CCA154D-C401-4579-965E-3365EE8B6033}" srcOrd="0" destOrd="0" presId="urn:diagrams.loki3.com/BracketList+Icon"/>
    <dgm:cxn modelId="{8EF05F2A-91D5-4AA8-B40A-CCFAC2874C2C}" type="presParOf" srcId="{F6F2E41C-2412-49E1-B9AD-A9E7C13CEDDE}" destId="{0ABE3030-A462-4544-A462-73618311A953}" srcOrd="1" destOrd="0" presId="urn:diagrams.loki3.com/BracketList+Icon"/>
    <dgm:cxn modelId="{81CA56E9-665B-44F0-A785-3B4438A2545E}" type="presParOf" srcId="{F6F2E41C-2412-49E1-B9AD-A9E7C13CEDDE}" destId="{10197777-0EE3-490E-B5D6-B417780DBE71}" srcOrd="2" destOrd="0" presId="urn:diagrams.loki3.com/BracketList+Icon"/>
    <dgm:cxn modelId="{10F88A8A-3EE6-40FD-BB3E-82A3324B8127}" type="presParOf" srcId="{F6F2E41C-2412-49E1-B9AD-A9E7C13CEDDE}" destId="{20DCAA18-5321-4BC4-83BC-8EF5F4D4F815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3F37E8-FC82-4251-86F2-BDDAC8339903}" type="doc">
      <dgm:prSet loTypeId="urn:diagrams.loki3.com/BracketList+Icon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DF27121-5126-46D4-B6C5-069B527C61AC}">
      <dgm:prSet phldrT="[Текст]"/>
      <dgm:spPr/>
      <dgm:t>
        <a:bodyPr/>
        <a:lstStyle/>
        <a:p>
          <a:r>
            <a:rPr lang="ru-RU" dirty="0" smtClean="0"/>
            <a:t>Закупки для государственных нужд (44-ФЗ)</a:t>
          </a:r>
          <a:endParaRPr lang="ru-RU" dirty="0"/>
        </a:p>
      </dgm:t>
    </dgm:pt>
    <dgm:pt modelId="{E741728A-01F4-4C3F-BE57-4AACECF2A24E}" type="parTrans" cxnId="{10AE8A1C-DC66-46F1-9261-082FC676F83C}">
      <dgm:prSet/>
      <dgm:spPr/>
      <dgm:t>
        <a:bodyPr/>
        <a:lstStyle/>
        <a:p>
          <a:endParaRPr lang="ru-RU"/>
        </a:p>
      </dgm:t>
    </dgm:pt>
    <dgm:pt modelId="{2D0555D0-5883-4DBD-B179-D00AEF301728}" type="sibTrans" cxnId="{10AE8A1C-DC66-46F1-9261-082FC676F83C}">
      <dgm:prSet/>
      <dgm:spPr/>
      <dgm:t>
        <a:bodyPr/>
        <a:lstStyle/>
        <a:p>
          <a:endParaRPr lang="ru-RU"/>
        </a:p>
      </dgm:t>
    </dgm:pt>
    <dgm:pt modelId="{6D4F15BB-990B-4F66-B2D6-52D884A91D89}">
      <dgm:prSet phldrT="[Текст]"/>
      <dgm:spPr/>
      <dgm:t>
        <a:bodyPr/>
        <a:lstStyle/>
        <a:p>
          <a:r>
            <a:rPr lang="ru-RU" dirty="0" smtClean="0"/>
            <a:t>Социальное такси</a:t>
          </a:r>
          <a:endParaRPr lang="ru-RU" dirty="0"/>
        </a:p>
      </dgm:t>
    </dgm:pt>
    <dgm:pt modelId="{2A8BA7BA-578B-4FDC-BCDA-616E8CB219A9}" type="parTrans" cxnId="{7FBE3C2F-573A-436B-B136-8DBE6F06536A}">
      <dgm:prSet/>
      <dgm:spPr/>
      <dgm:t>
        <a:bodyPr/>
        <a:lstStyle/>
        <a:p>
          <a:endParaRPr lang="ru-RU"/>
        </a:p>
      </dgm:t>
    </dgm:pt>
    <dgm:pt modelId="{2D1CA063-3C3C-4D5C-9047-98918748F4AB}" type="sibTrans" cxnId="{7FBE3C2F-573A-436B-B136-8DBE6F06536A}">
      <dgm:prSet/>
      <dgm:spPr/>
      <dgm:t>
        <a:bodyPr/>
        <a:lstStyle/>
        <a:p>
          <a:endParaRPr lang="ru-RU"/>
        </a:p>
      </dgm:t>
    </dgm:pt>
    <dgm:pt modelId="{BAF0B88D-1BB7-41AB-9B41-240F69F7BC4C}">
      <dgm:prSet phldrT="[Текст]"/>
      <dgm:spPr/>
      <dgm:t>
        <a:bodyPr/>
        <a:lstStyle/>
        <a:p>
          <a:r>
            <a:rPr lang="ru-RU" dirty="0" smtClean="0"/>
            <a:t>Предоставление субсидий в соответствии  со ст. 78.1 Бюджетного кодекса</a:t>
          </a:r>
          <a:endParaRPr lang="ru-RU" dirty="0"/>
        </a:p>
      </dgm:t>
    </dgm:pt>
    <dgm:pt modelId="{41CFE0B1-3532-44DD-9B1C-77CD747FEEE7}" type="parTrans" cxnId="{D53CEBBA-DD6C-406E-86A3-97ED8677B375}">
      <dgm:prSet/>
      <dgm:spPr/>
      <dgm:t>
        <a:bodyPr/>
        <a:lstStyle/>
        <a:p>
          <a:endParaRPr lang="ru-RU"/>
        </a:p>
      </dgm:t>
    </dgm:pt>
    <dgm:pt modelId="{B8F24E7C-5C7F-44C7-B19D-A203F9AA0F21}" type="sibTrans" cxnId="{D53CEBBA-DD6C-406E-86A3-97ED8677B375}">
      <dgm:prSet/>
      <dgm:spPr/>
      <dgm:t>
        <a:bodyPr/>
        <a:lstStyle/>
        <a:p>
          <a:endParaRPr lang="ru-RU"/>
        </a:p>
      </dgm:t>
    </dgm:pt>
    <dgm:pt modelId="{C0706AAB-57D1-4496-97F2-7E023B7557C9}">
      <dgm:prSet phldrT="[Текст]"/>
      <dgm:spPr/>
      <dgm:t>
        <a:bodyPr/>
        <a:lstStyle/>
        <a:p>
          <a:r>
            <a:rPr lang="ru-RU" dirty="0" smtClean="0"/>
            <a:t>Дошкольное образование</a:t>
          </a:r>
          <a:endParaRPr lang="ru-RU" dirty="0"/>
        </a:p>
      </dgm:t>
    </dgm:pt>
    <dgm:pt modelId="{1804EE14-3EBA-4FB8-880E-1E37D27C6DBC}" type="parTrans" cxnId="{A975EEF8-DA60-4D08-8B6E-39EFEFE76F53}">
      <dgm:prSet/>
      <dgm:spPr/>
      <dgm:t>
        <a:bodyPr/>
        <a:lstStyle/>
        <a:p>
          <a:endParaRPr lang="ru-RU"/>
        </a:p>
      </dgm:t>
    </dgm:pt>
    <dgm:pt modelId="{81B4C2FE-5019-4753-8870-474B606082EA}" type="sibTrans" cxnId="{A975EEF8-DA60-4D08-8B6E-39EFEFE76F53}">
      <dgm:prSet/>
      <dgm:spPr/>
      <dgm:t>
        <a:bodyPr/>
        <a:lstStyle/>
        <a:p>
          <a:endParaRPr lang="ru-RU"/>
        </a:p>
      </dgm:t>
    </dgm:pt>
    <dgm:pt modelId="{8260EF18-C1F2-4A00-8CD1-3B58A23DB5AC}">
      <dgm:prSet/>
      <dgm:spPr/>
      <dgm:t>
        <a:bodyPr/>
        <a:lstStyle/>
        <a:p>
          <a:r>
            <a:rPr lang="ru-RU" dirty="0" smtClean="0"/>
            <a:t>Надомное обслуживание инвалидов и пожилых</a:t>
          </a:r>
          <a:endParaRPr lang="ru-RU" dirty="0"/>
        </a:p>
      </dgm:t>
    </dgm:pt>
    <dgm:pt modelId="{194C2AE5-B453-4702-AFF7-2B81716787CE}" type="parTrans" cxnId="{A222D19C-7D45-4FEF-9CB0-372DB123F2CC}">
      <dgm:prSet/>
      <dgm:spPr/>
      <dgm:t>
        <a:bodyPr/>
        <a:lstStyle/>
        <a:p>
          <a:endParaRPr lang="ru-RU"/>
        </a:p>
      </dgm:t>
    </dgm:pt>
    <dgm:pt modelId="{9821990E-64C8-451B-A455-FE06EFCF8143}" type="sibTrans" cxnId="{A222D19C-7D45-4FEF-9CB0-372DB123F2CC}">
      <dgm:prSet/>
      <dgm:spPr/>
      <dgm:t>
        <a:bodyPr/>
        <a:lstStyle/>
        <a:p>
          <a:endParaRPr lang="ru-RU"/>
        </a:p>
      </dgm:t>
    </dgm:pt>
    <dgm:pt modelId="{559B90D6-A12F-4A60-99B2-114C0B442347}">
      <dgm:prSet/>
      <dgm:spPr/>
      <dgm:t>
        <a:bodyPr/>
        <a:lstStyle/>
        <a:p>
          <a:r>
            <a:rPr lang="ru-RU" dirty="0" smtClean="0"/>
            <a:t>Обучение неработающих пенсионеров компьютерной грамотности</a:t>
          </a:r>
          <a:endParaRPr lang="ru-RU" dirty="0"/>
        </a:p>
      </dgm:t>
    </dgm:pt>
    <dgm:pt modelId="{DF34DF51-9BC9-4735-AC69-36B15425F844}" type="parTrans" cxnId="{377D49E3-8BCB-4CB4-AFAA-8A4079452A9A}">
      <dgm:prSet/>
      <dgm:spPr/>
      <dgm:t>
        <a:bodyPr/>
        <a:lstStyle/>
        <a:p>
          <a:endParaRPr lang="ru-RU"/>
        </a:p>
      </dgm:t>
    </dgm:pt>
    <dgm:pt modelId="{07D3F510-EE70-4139-9F67-89971EDCDA59}" type="sibTrans" cxnId="{377D49E3-8BCB-4CB4-AFAA-8A4079452A9A}">
      <dgm:prSet/>
      <dgm:spPr/>
      <dgm:t>
        <a:bodyPr/>
        <a:lstStyle/>
        <a:p>
          <a:endParaRPr lang="ru-RU"/>
        </a:p>
      </dgm:t>
    </dgm:pt>
    <dgm:pt modelId="{6657F4B9-BD42-4851-A0DB-100645AE67DD}">
      <dgm:prSet/>
      <dgm:spPr/>
      <dgm:t>
        <a:bodyPr/>
        <a:lstStyle/>
        <a:p>
          <a:r>
            <a:rPr lang="ru-RU" dirty="0" smtClean="0"/>
            <a:t>Услуги семьям и детям</a:t>
          </a:r>
          <a:endParaRPr lang="ru-RU" dirty="0"/>
        </a:p>
      </dgm:t>
    </dgm:pt>
    <dgm:pt modelId="{23228132-FD1D-4453-AAFA-5919388F48B0}" type="parTrans" cxnId="{9FEADB23-DA0E-4C6A-842A-E582A679E2F6}">
      <dgm:prSet/>
      <dgm:spPr/>
      <dgm:t>
        <a:bodyPr/>
        <a:lstStyle/>
        <a:p>
          <a:endParaRPr lang="ru-RU"/>
        </a:p>
      </dgm:t>
    </dgm:pt>
    <dgm:pt modelId="{50096899-8E8B-4D46-81EC-C9A895E8FA82}" type="sibTrans" cxnId="{9FEADB23-DA0E-4C6A-842A-E582A679E2F6}">
      <dgm:prSet/>
      <dgm:spPr/>
      <dgm:t>
        <a:bodyPr/>
        <a:lstStyle/>
        <a:p>
          <a:endParaRPr lang="ru-RU"/>
        </a:p>
      </dgm:t>
    </dgm:pt>
    <dgm:pt modelId="{C024AD04-5277-4FB2-AA15-10AA5ADF1A6A}">
      <dgm:prSet/>
      <dgm:spPr/>
      <dgm:t>
        <a:bodyPr/>
        <a:lstStyle/>
        <a:p>
          <a:r>
            <a:rPr lang="ru-RU" dirty="0" smtClean="0"/>
            <a:t>Субсидии частным общеобразовательным организациям</a:t>
          </a:r>
          <a:endParaRPr lang="ru-RU" dirty="0"/>
        </a:p>
      </dgm:t>
    </dgm:pt>
    <dgm:pt modelId="{B307E477-2EBB-4629-AD19-C2BA79DC858F}" type="parTrans" cxnId="{6FD8F439-B4A4-41E4-8DFD-EFAFBF7B3E95}">
      <dgm:prSet/>
      <dgm:spPr/>
      <dgm:t>
        <a:bodyPr/>
        <a:lstStyle/>
        <a:p>
          <a:endParaRPr lang="ru-RU"/>
        </a:p>
      </dgm:t>
    </dgm:pt>
    <dgm:pt modelId="{1C6D89F9-E64C-4F15-BB78-FE57CD11A42A}" type="sibTrans" cxnId="{6FD8F439-B4A4-41E4-8DFD-EFAFBF7B3E95}">
      <dgm:prSet/>
      <dgm:spPr/>
      <dgm:t>
        <a:bodyPr/>
        <a:lstStyle/>
        <a:p>
          <a:endParaRPr lang="ru-RU"/>
        </a:p>
      </dgm:t>
    </dgm:pt>
    <dgm:pt modelId="{7B1DDA3E-79CC-4A18-A90B-98A1BABA9CF4}">
      <dgm:prSet/>
      <dgm:spPr/>
      <dgm:t>
        <a:bodyPr/>
        <a:lstStyle/>
        <a:p>
          <a:r>
            <a:rPr lang="ru-RU" dirty="0" smtClean="0"/>
            <a:t>Трудовая занятость несовершеннолетних</a:t>
          </a:r>
          <a:endParaRPr lang="ru-RU" dirty="0"/>
        </a:p>
      </dgm:t>
    </dgm:pt>
    <dgm:pt modelId="{6BD4C769-A1C4-45F4-BA94-53263214C6D9}" type="parTrans" cxnId="{4B58BCB3-D498-4811-B061-1FE6D7714DC9}">
      <dgm:prSet/>
      <dgm:spPr/>
      <dgm:t>
        <a:bodyPr/>
        <a:lstStyle/>
        <a:p>
          <a:endParaRPr lang="ru-RU"/>
        </a:p>
      </dgm:t>
    </dgm:pt>
    <dgm:pt modelId="{AD64B498-7721-410C-A072-7CCC28F39347}" type="sibTrans" cxnId="{4B58BCB3-D498-4811-B061-1FE6D7714DC9}">
      <dgm:prSet/>
      <dgm:spPr/>
      <dgm:t>
        <a:bodyPr/>
        <a:lstStyle/>
        <a:p>
          <a:endParaRPr lang="ru-RU"/>
        </a:p>
      </dgm:t>
    </dgm:pt>
    <dgm:pt modelId="{F614066A-DFFF-49A0-9618-59C97D042135}">
      <dgm:prSet/>
      <dgm:spPr/>
      <dgm:t>
        <a:bodyPr/>
        <a:lstStyle/>
        <a:p>
          <a:r>
            <a:rPr lang="ru-RU" dirty="0" smtClean="0"/>
            <a:t>Детский телефон доверия</a:t>
          </a:r>
          <a:endParaRPr lang="ru-RU" dirty="0"/>
        </a:p>
      </dgm:t>
    </dgm:pt>
    <dgm:pt modelId="{55A8C2BE-E1B4-45F8-8976-F37B15267326}" type="parTrans" cxnId="{0D07FB83-9047-4552-BED0-E0F24D42D99C}">
      <dgm:prSet/>
      <dgm:spPr/>
      <dgm:t>
        <a:bodyPr/>
        <a:lstStyle/>
        <a:p>
          <a:endParaRPr lang="ru-RU"/>
        </a:p>
      </dgm:t>
    </dgm:pt>
    <dgm:pt modelId="{2BEEFDF3-E1FD-452A-89C4-AE8D5CC6EF39}" type="sibTrans" cxnId="{0D07FB83-9047-4552-BED0-E0F24D42D99C}">
      <dgm:prSet/>
      <dgm:spPr/>
      <dgm:t>
        <a:bodyPr/>
        <a:lstStyle/>
        <a:p>
          <a:endParaRPr lang="ru-RU"/>
        </a:p>
      </dgm:t>
    </dgm:pt>
    <dgm:pt modelId="{964D413C-C0B8-4205-8B48-3B4BB316C342}">
      <dgm:prSet/>
      <dgm:spPr/>
      <dgm:t>
        <a:bodyPr/>
        <a:lstStyle/>
        <a:p>
          <a:r>
            <a:rPr lang="ru-RU" dirty="0" smtClean="0"/>
            <a:t>Приобретение </a:t>
          </a:r>
          <a:r>
            <a:rPr lang="ru-RU" dirty="0" err="1" smtClean="0"/>
            <a:t>тифлотехнических</a:t>
          </a:r>
          <a:r>
            <a:rPr lang="ru-RU" dirty="0" smtClean="0"/>
            <a:t> средств реабилитации и обучение навыкам пользования ими инвалидов по зрению</a:t>
          </a:r>
          <a:endParaRPr lang="ru-RU" dirty="0"/>
        </a:p>
      </dgm:t>
    </dgm:pt>
    <dgm:pt modelId="{CB3B81F5-9CD0-4975-A9D3-C379423F4C0F}" type="parTrans" cxnId="{6AA5AA3C-A9FB-4957-8454-CB0BD173A28C}">
      <dgm:prSet/>
      <dgm:spPr/>
      <dgm:t>
        <a:bodyPr/>
        <a:lstStyle/>
        <a:p>
          <a:endParaRPr lang="ru-RU"/>
        </a:p>
      </dgm:t>
    </dgm:pt>
    <dgm:pt modelId="{D3427C5F-91DF-4177-86BB-C74B27939231}" type="sibTrans" cxnId="{6AA5AA3C-A9FB-4957-8454-CB0BD173A28C}">
      <dgm:prSet/>
      <dgm:spPr/>
      <dgm:t>
        <a:bodyPr/>
        <a:lstStyle/>
        <a:p>
          <a:endParaRPr lang="ru-RU"/>
        </a:p>
      </dgm:t>
    </dgm:pt>
    <dgm:pt modelId="{99DC121E-6701-4B9B-8CBD-70DD2C7ADEC9}">
      <dgm:prSet/>
      <dgm:spPr/>
      <dgm:t>
        <a:bodyPr/>
        <a:lstStyle/>
        <a:p>
          <a:r>
            <a:rPr lang="ru-RU" dirty="0" smtClean="0"/>
            <a:t>Предоставление субсидий на конкурсной основе, ст.78.1 БК</a:t>
          </a:r>
          <a:endParaRPr lang="ru-RU" dirty="0"/>
        </a:p>
      </dgm:t>
    </dgm:pt>
    <dgm:pt modelId="{C27CFE50-C725-4735-A35A-53307052B83A}" type="parTrans" cxnId="{29B310E2-A987-41F0-A943-401648260444}">
      <dgm:prSet/>
      <dgm:spPr/>
      <dgm:t>
        <a:bodyPr/>
        <a:lstStyle/>
        <a:p>
          <a:endParaRPr lang="ru-RU"/>
        </a:p>
      </dgm:t>
    </dgm:pt>
    <dgm:pt modelId="{B0A353F2-A1A5-47D6-84A3-348C4751C40E}" type="sibTrans" cxnId="{29B310E2-A987-41F0-A943-401648260444}">
      <dgm:prSet/>
      <dgm:spPr/>
      <dgm:t>
        <a:bodyPr/>
        <a:lstStyle/>
        <a:p>
          <a:endParaRPr lang="ru-RU"/>
        </a:p>
      </dgm:t>
    </dgm:pt>
    <dgm:pt modelId="{0307CA87-5740-42D9-907A-5DC8E1C80A45}">
      <dgm:prSet/>
      <dgm:spPr/>
      <dgm:t>
        <a:bodyPr/>
        <a:lstStyle/>
        <a:p>
          <a:r>
            <a:rPr lang="ru-RU" dirty="0" smtClean="0"/>
            <a:t>Создание и сохранение рабочих мест для инвалидов</a:t>
          </a:r>
          <a:endParaRPr lang="ru-RU" dirty="0"/>
        </a:p>
      </dgm:t>
    </dgm:pt>
    <dgm:pt modelId="{9916CB83-C187-455C-9902-9C625674D32C}" type="parTrans" cxnId="{F876F4DA-51A3-4F85-AEB7-25EC9927ECB6}">
      <dgm:prSet/>
      <dgm:spPr/>
      <dgm:t>
        <a:bodyPr/>
        <a:lstStyle/>
        <a:p>
          <a:endParaRPr lang="ru-RU"/>
        </a:p>
      </dgm:t>
    </dgm:pt>
    <dgm:pt modelId="{D5ABAA3B-92B6-445F-B1D0-2EB48E82CE3D}" type="sibTrans" cxnId="{F876F4DA-51A3-4F85-AEB7-25EC9927ECB6}">
      <dgm:prSet/>
      <dgm:spPr/>
      <dgm:t>
        <a:bodyPr/>
        <a:lstStyle/>
        <a:p>
          <a:endParaRPr lang="ru-RU"/>
        </a:p>
      </dgm:t>
    </dgm:pt>
    <dgm:pt modelId="{AF3A2960-5001-4209-9542-DD7C45DD84A0}">
      <dgm:prSet/>
      <dgm:spPr/>
      <dgm:t>
        <a:bodyPr/>
        <a:lstStyle/>
        <a:p>
          <a:r>
            <a:rPr lang="ru-RU" dirty="0" smtClean="0"/>
            <a:t>Поддержка семейных клубов и консультационных центров</a:t>
          </a:r>
          <a:endParaRPr lang="ru-RU" dirty="0"/>
        </a:p>
      </dgm:t>
    </dgm:pt>
    <dgm:pt modelId="{A5A6BA53-223E-4C2C-8126-1EB4FA19101F}" type="parTrans" cxnId="{B3E243FA-F2DB-4E3E-9E18-3CD3CA1F05D4}">
      <dgm:prSet/>
      <dgm:spPr/>
      <dgm:t>
        <a:bodyPr/>
        <a:lstStyle/>
        <a:p>
          <a:endParaRPr lang="ru-RU"/>
        </a:p>
      </dgm:t>
    </dgm:pt>
    <dgm:pt modelId="{43E1FFD0-56A2-4EE4-AD9A-AA45CFFF43F6}" type="sibTrans" cxnId="{B3E243FA-F2DB-4E3E-9E18-3CD3CA1F05D4}">
      <dgm:prSet/>
      <dgm:spPr/>
      <dgm:t>
        <a:bodyPr/>
        <a:lstStyle/>
        <a:p>
          <a:endParaRPr lang="ru-RU"/>
        </a:p>
      </dgm:t>
    </dgm:pt>
    <dgm:pt modelId="{67081323-6CD5-4629-BFC2-879B58530233}">
      <dgm:prSet/>
      <dgm:spPr/>
      <dgm:t>
        <a:bodyPr/>
        <a:lstStyle/>
        <a:p>
          <a:r>
            <a:rPr lang="ru-RU" dirty="0" smtClean="0"/>
            <a:t>Направление наркопотребителей за лечебно-профилактическими услугами</a:t>
          </a:r>
          <a:endParaRPr lang="ru-RU" dirty="0"/>
        </a:p>
      </dgm:t>
    </dgm:pt>
    <dgm:pt modelId="{EA774FAE-31E5-4E11-BE70-C7D760CEE1FD}" type="parTrans" cxnId="{C73FE7C9-A044-4AA9-A41F-5867F77AD59C}">
      <dgm:prSet/>
      <dgm:spPr/>
      <dgm:t>
        <a:bodyPr/>
        <a:lstStyle/>
        <a:p>
          <a:endParaRPr lang="ru-RU"/>
        </a:p>
      </dgm:t>
    </dgm:pt>
    <dgm:pt modelId="{1D927397-BA7A-496E-B6F7-275FFC368BA7}" type="sibTrans" cxnId="{C73FE7C9-A044-4AA9-A41F-5867F77AD59C}">
      <dgm:prSet/>
      <dgm:spPr/>
      <dgm:t>
        <a:bodyPr/>
        <a:lstStyle/>
        <a:p>
          <a:endParaRPr lang="ru-RU"/>
        </a:p>
      </dgm:t>
    </dgm:pt>
    <dgm:pt modelId="{11E21814-C911-4FFC-B372-E46BE03C1E99}">
      <dgm:prSet/>
      <dgm:spPr/>
      <dgm:t>
        <a:bodyPr/>
        <a:lstStyle/>
        <a:p>
          <a:r>
            <a:rPr lang="ru-RU" dirty="0" smtClean="0"/>
            <a:t>Профилактика ПАВ</a:t>
          </a:r>
          <a:endParaRPr lang="ru-RU" dirty="0"/>
        </a:p>
      </dgm:t>
    </dgm:pt>
    <dgm:pt modelId="{02E2E549-BF14-43B0-9DA9-880BD286FF7F}" type="parTrans" cxnId="{7E355E4A-8C53-4B5F-BFC5-99B18D3CBF12}">
      <dgm:prSet/>
      <dgm:spPr/>
      <dgm:t>
        <a:bodyPr/>
        <a:lstStyle/>
        <a:p>
          <a:endParaRPr lang="ru-RU"/>
        </a:p>
      </dgm:t>
    </dgm:pt>
    <dgm:pt modelId="{CAA10B8B-4705-4008-B034-3633E7DF0E63}" type="sibTrans" cxnId="{7E355E4A-8C53-4B5F-BFC5-99B18D3CBF12}">
      <dgm:prSet/>
      <dgm:spPr/>
      <dgm:t>
        <a:bodyPr/>
        <a:lstStyle/>
        <a:p>
          <a:endParaRPr lang="ru-RU"/>
        </a:p>
      </dgm:t>
    </dgm:pt>
    <dgm:pt modelId="{8D0DA13D-D766-45A6-9018-10290F6CBE10}">
      <dgm:prSet/>
      <dgm:spPr/>
      <dgm:t>
        <a:bodyPr/>
        <a:lstStyle/>
        <a:p>
          <a:r>
            <a:rPr lang="ru-RU" dirty="0" smtClean="0"/>
            <a:t>Реализация аутрич-проектов</a:t>
          </a:r>
          <a:endParaRPr lang="ru-RU" dirty="0"/>
        </a:p>
      </dgm:t>
    </dgm:pt>
    <dgm:pt modelId="{236EFBFE-D551-48BA-AEE9-0F4BDF8CD44F}" type="parTrans" cxnId="{C4CE1587-92B5-40E9-B8D4-F69FCCAFB0D3}">
      <dgm:prSet/>
      <dgm:spPr/>
      <dgm:t>
        <a:bodyPr/>
        <a:lstStyle/>
        <a:p>
          <a:endParaRPr lang="ru-RU"/>
        </a:p>
      </dgm:t>
    </dgm:pt>
    <dgm:pt modelId="{73834598-6B0D-4B45-8322-68C47D24A2E6}" type="sibTrans" cxnId="{C4CE1587-92B5-40E9-B8D4-F69FCCAFB0D3}">
      <dgm:prSet/>
      <dgm:spPr/>
      <dgm:t>
        <a:bodyPr/>
        <a:lstStyle/>
        <a:p>
          <a:endParaRPr lang="ru-RU"/>
        </a:p>
      </dgm:t>
    </dgm:pt>
    <dgm:pt modelId="{4A5E2A5F-D555-42EE-A838-9DDFD9FA2783}">
      <dgm:prSet/>
      <dgm:spPr/>
      <dgm:t>
        <a:bodyPr/>
        <a:lstStyle/>
        <a:p>
          <a:r>
            <a:rPr lang="ru-RU" dirty="0" smtClean="0"/>
            <a:t>Издание специальной газеты для инвалидов</a:t>
          </a:r>
          <a:endParaRPr lang="ru-RU" dirty="0"/>
        </a:p>
      </dgm:t>
    </dgm:pt>
    <dgm:pt modelId="{78572A3C-6407-4496-88DC-363D8D909A92}" type="parTrans" cxnId="{DB78A2EC-BFDB-48E9-A914-DE7294A6C73C}">
      <dgm:prSet/>
      <dgm:spPr/>
      <dgm:t>
        <a:bodyPr/>
        <a:lstStyle/>
        <a:p>
          <a:endParaRPr lang="ru-RU"/>
        </a:p>
      </dgm:t>
    </dgm:pt>
    <dgm:pt modelId="{E70FAA29-DDD6-40D2-A651-D1B4F56E4017}" type="sibTrans" cxnId="{DB78A2EC-BFDB-48E9-A914-DE7294A6C73C}">
      <dgm:prSet/>
      <dgm:spPr/>
      <dgm:t>
        <a:bodyPr/>
        <a:lstStyle/>
        <a:p>
          <a:endParaRPr lang="ru-RU"/>
        </a:p>
      </dgm:t>
    </dgm:pt>
    <dgm:pt modelId="{F2ABA8DB-A73F-46A7-9F96-D35EB61903A5}">
      <dgm:prSet/>
      <dgm:spPr/>
      <dgm:t>
        <a:bodyPr/>
        <a:lstStyle/>
        <a:p>
          <a:r>
            <a:rPr lang="ru-RU" dirty="0" smtClean="0"/>
            <a:t>Оплата услуг по сертификату (целевая потребительская субсидия)</a:t>
          </a:r>
          <a:endParaRPr lang="ru-RU" dirty="0"/>
        </a:p>
      </dgm:t>
    </dgm:pt>
    <dgm:pt modelId="{B8C1FFA3-E983-43D0-95CD-B557A997F086}" type="parTrans" cxnId="{3E038D16-AA42-4B34-9064-2A3DE4D1A648}">
      <dgm:prSet/>
      <dgm:spPr/>
      <dgm:t>
        <a:bodyPr/>
        <a:lstStyle/>
        <a:p>
          <a:endParaRPr lang="ru-RU"/>
        </a:p>
      </dgm:t>
    </dgm:pt>
    <dgm:pt modelId="{7CC59A8C-FABE-4A00-B3AA-56D25E82647B}" type="sibTrans" cxnId="{3E038D16-AA42-4B34-9064-2A3DE4D1A648}">
      <dgm:prSet/>
      <dgm:spPr/>
      <dgm:t>
        <a:bodyPr/>
        <a:lstStyle/>
        <a:p>
          <a:endParaRPr lang="ru-RU"/>
        </a:p>
      </dgm:t>
    </dgm:pt>
    <dgm:pt modelId="{2A3F4D8C-9C15-4544-B63E-83C0DE563B7E}">
      <dgm:prSet/>
      <dgm:spPr/>
      <dgm:t>
        <a:bodyPr/>
        <a:lstStyle/>
        <a:p>
          <a:r>
            <a:rPr lang="ru-RU" smtClean="0"/>
            <a:t>Реабилитация потребителей ПАВ</a:t>
          </a:r>
          <a:endParaRPr lang="ru-RU" dirty="0"/>
        </a:p>
      </dgm:t>
    </dgm:pt>
    <dgm:pt modelId="{A1B91A36-D2C1-4512-B99F-16FE63419051}" type="parTrans" cxnId="{FF98F233-60A9-4930-A5B7-A99784D5438D}">
      <dgm:prSet/>
      <dgm:spPr/>
      <dgm:t>
        <a:bodyPr/>
        <a:lstStyle/>
        <a:p>
          <a:endParaRPr lang="ru-RU"/>
        </a:p>
      </dgm:t>
    </dgm:pt>
    <dgm:pt modelId="{EE76E8CB-1B2C-4BD0-B8AC-A87C4B217494}" type="sibTrans" cxnId="{FF98F233-60A9-4930-A5B7-A99784D5438D}">
      <dgm:prSet/>
      <dgm:spPr/>
      <dgm:t>
        <a:bodyPr/>
        <a:lstStyle/>
        <a:p>
          <a:endParaRPr lang="ru-RU"/>
        </a:p>
      </dgm:t>
    </dgm:pt>
    <dgm:pt modelId="{A66773C2-F3A1-4BFF-8C05-A9171FFCAD9C}" type="pres">
      <dgm:prSet presAssocID="{263F37E8-FC82-4251-86F2-BDDAC83399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3740B9-4EE3-4574-AE2C-F4285966D12E}" type="pres">
      <dgm:prSet presAssocID="{EDF27121-5126-46D4-B6C5-069B527C61AC}" presName="linNode" presStyleCnt="0"/>
      <dgm:spPr/>
    </dgm:pt>
    <dgm:pt modelId="{75A22364-ABBD-48BE-B70D-28BDD2696EC0}" type="pres">
      <dgm:prSet presAssocID="{EDF27121-5126-46D4-B6C5-069B527C61AC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451BF-CAEA-4033-A18A-C14A7DDB5ECB}" type="pres">
      <dgm:prSet presAssocID="{EDF27121-5126-46D4-B6C5-069B527C61AC}" presName="bracket" presStyleLbl="parChTrans1D1" presStyleIdx="0" presStyleCnt="4"/>
      <dgm:spPr/>
    </dgm:pt>
    <dgm:pt modelId="{D76972C8-3A4B-4024-803C-3348570B9B24}" type="pres">
      <dgm:prSet presAssocID="{EDF27121-5126-46D4-B6C5-069B527C61AC}" presName="spH" presStyleCnt="0"/>
      <dgm:spPr/>
    </dgm:pt>
    <dgm:pt modelId="{0D16A9DB-4A25-4CC9-921E-5716E70CA822}" type="pres">
      <dgm:prSet presAssocID="{EDF27121-5126-46D4-B6C5-069B527C61AC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0ECCA-2557-4621-9F32-D4B490080598}" type="pres">
      <dgm:prSet presAssocID="{2D0555D0-5883-4DBD-B179-D00AEF301728}" presName="spV" presStyleCnt="0"/>
      <dgm:spPr/>
    </dgm:pt>
    <dgm:pt modelId="{2DFCE929-3C92-4E79-8AB1-46185C9BD3AE}" type="pres">
      <dgm:prSet presAssocID="{BAF0B88D-1BB7-41AB-9B41-240F69F7BC4C}" presName="linNode" presStyleCnt="0"/>
      <dgm:spPr/>
    </dgm:pt>
    <dgm:pt modelId="{10D29888-9915-4586-93C1-79EE52A3ED7E}" type="pres">
      <dgm:prSet presAssocID="{BAF0B88D-1BB7-41AB-9B41-240F69F7BC4C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AAF33-DB94-4F47-BF57-9CD8E00F7AAB}" type="pres">
      <dgm:prSet presAssocID="{BAF0B88D-1BB7-41AB-9B41-240F69F7BC4C}" presName="bracket" presStyleLbl="parChTrans1D1" presStyleIdx="1" presStyleCnt="4"/>
      <dgm:spPr/>
    </dgm:pt>
    <dgm:pt modelId="{DEB66D44-F0DA-46F2-88B6-3AB06FF9C1AC}" type="pres">
      <dgm:prSet presAssocID="{BAF0B88D-1BB7-41AB-9B41-240F69F7BC4C}" presName="spH" presStyleCnt="0"/>
      <dgm:spPr/>
    </dgm:pt>
    <dgm:pt modelId="{443A7168-919C-40E3-8FA1-22870DBE99D3}" type="pres">
      <dgm:prSet presAssocID="{BAF0B88D-1BB7-41AB-9B41-240F69F7BC4C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218EB-AF69-4F8B-999F-1FD26D3060D7}" type="pres">
      <dgm:prSet presAssocID="{B8F24E7C-5C7F-44C7-B19D-A203F9AA0F21}" presName="spV" presStyleCnt="0"/>
      <dgm:spPr/>
    </dgm:pt>
    <dgm:pt modelId="{DFCBB12F-3387-4E7A-B8F8-5661DA911A35}" type="pres">
      <dgm:prSet presAssocID="{99DC121E-6701-4B9B-8CBD-70DD2C7ADEC9}" presName="linNode" presStyleCnt="0"/>
      <dgm:spPr/>
    </dgm:pt>
    <dgm:pt modelId="{BF170D67-2EF5-459C-8C45-3BB866838A58}" type="pres">
      <dgm:prSet presAssocID="{99DC121E-6701-4B9B-8CBD-70DD2C7ADEC9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5F016-21B8-4DD5-A128-774E0C525A8F}" type="pres">
      <dgm:prSet presAssocID="{99DC121E-6701-4B9B-8CBD-70DD2C7ADEC9}" presName="bracket" presStyleLbl="parChTrans1D1" presStyleIdx="2" presStyleCnt="4"/>
      <dgm:spPr/>
    </dgm:pt>
    <dgm:pt modelId="{62BDB034-D052-447E-87F9-9A92EDFBDD22}" type="pres">
      <dgm:prSet presAssocID="{99DC121E-6701-4B9B-8CBD-70DD2C7ADEC9}" presName="spH" presStyleCnt="0"/>
      <dgm:spPr/>
    </dgm:pt>
    <dgm:pt modelId="{DAAD6CE1-96C8-4698-962F-B16E5F5C7EE0}" type="pres">
      <dgm:prSet presAssocID="{99DC121E-6701-4B9B-8CBD-70DD2C7ADEC9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F5F8D-7D60-453A-8D0F-3F3B5F98024A}" type="pres">
      <dgm:prSet presAssocID="{B0A353F2-A1A5-47D6-84A3-348C4751C40E}" presName="spV" presStyleCnt="0"/>
      <dgm:spPr/>
    </dgm:pt>
    <dgm:pt modelId="{E319A894-A966-4F91-8E84-8E8D11B1D75D}" type="pres">
      <dgm:prSet presAssocID="{F2ABA8DB-A73F-46A7-9F96-D35EB61903A5}" presName="linNode" presStyleCnt="0"/>
      <dgm:spPr/>
    </dgm:pt>
    <dgm:pt modelId="{F0ABB212-6A37-431D-9B25-66B07CAF3E1E}" type="pres">
      <dgm:prSet presAssocID="{F2ABA8DB-A73F-46A7-9F96-D35EB61903A5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7EBE3-DEB3-4F1A-A645-8335FED1F98A}" type="pres">
      <dgm:prSet presAssocID="{F2ABA8DB-A73F-46A7-9F96-D35EB61903A5}" presName="bracket" presStyleLbl="parChTrans1D1" presStyleIdx="3" presStyleCnt="4"/>
      <dgm:spPr/>
    </dgm:pt>
    <dgm:pt modelId="{8E74A7AC-1EF6-44EB-A7A3-09A2E7262F27}" type="pres">
      <dgm:prSet presAssocID="{F2ABA8DB-A73F-46A7-9F96-D35EB61903A5}" presName="spH" presStyleCnt="0"/>
      <dgm:spPr/>
    </dgm:pt>
    <dgm:pt modelId="{C90E4EB8-50FC-4C5A-AD98-EC6847CC1C5C}" type="pres">
      <dgm:prSet presAssocID="{F2ABA8DB-A73F-46A7-9F96-D35EB61903A5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98F233-60A9-4930-A5B7-A99784D5438D}" srcId="{F2ABA8DB-A73F-46A7-9F96-D35EB61903A5}" destId="{2A3F4D8C-9C15-4544-B63E-83C0DE563B7E}" srcOrd="0" destOrd="0" parTransId="{A1B91A36-D2C1-4512-B99F-16FE63419051}" sibTransId="{EE76E8CB-1B2C-4BD0-B8AC-A87C4B217494}"/>
    <dgm:cxn modelId="{C3A6E7C9-47DF-4A3C-8C0E-3743F133DEF1}" type="presOf" srcId="{263F37E8-FC82-4251-86F2-BDDAC8339903}" destId="{A66773C2-F3A1-4BFF-8C05-A9171FFCAD9C}" srcOrd="0" destOrd="0" presId="urn:diagrams.loki3.com/BracketList+Icon"/>
    <dgm:cxn modelId="{D7A00CF5-CCBA-4ACA-ADA7-DA09E1FCF520}" type="presOf" srcId="{11E21814-C911-4FFC-B372-E46BE03C1E99}" destId="{DAAD6CE1-96C8-4698-962F-B16E5F5C7EE0}" srcOrd="0" destOrd="3" presId="urn:diagrams.loki3.com/BracketList+Icon"/>
    <dgm:cxn modelId="{7E355E4A-8C53-4B5F-BFC5-99B18D3CBF12}" srcId="{99DC121E-6701-4B9B-8CBD-70DD2C7ADEC9}" destId="{11E21814-C911-4FFC-B372-E46BE03C1E99}" srcOrd="3" destOrd="0" parTransId="{02E2E549-BF14-43B0-9DA9-880BD286FF7F}" sibTransId="{CAA10B8B-4705-4008-B034-3633E7DF0E63}"/>
    <dgm:cxn modelId="{DB0DF0EF-37A2-42F7-8A97-4ED645C1011A}" type="presOf" srcId="{C024AD04-5277-4FB2-AA15-10AA5ADF1A6A}" destId="{443A7168-919C-40E3-8FA1-22870DBE99D3}" srcOrd="0" destOrd="1" presId="urn:diagrams.loki3.com/BracketList+Icon"/>
    <dgm:cxn modelId="{0A7EC8B7-0EC6-42B2-8160-67EBA6ABE164}" type="presOf" srcId="{F614066A-DFFF-49A0-9618-59C97D042135}" destId="{443A7168-919C-40E3-8FA1-22870DBE99D3}" srcOrd="0" destOrd="3" presId="urn:diagrams.loki3.com/BracketList+Icon"/>
    <dgm:cxn modelId="{7C41EBCD-1FC4-465D-8961-82E722B93338}" type="presOf" srcId="{EDF27121-5126-46D4-B6C5-069B527C61AC}" destId="{75A22364-ABBD-48BE-B70D-28BDD2696EC0}" srcOrd="0" destOrd="0" presId="urn:diagrams.loki3.com/BracketList+Icon"/>
    <dgm:cxn modelId="{CBD30877-B867-4BC7-A47E-1B176A0E8691}" type="presOf" srcId="{8260EF18-C1F2-4A00-8CD1-3B58A23DB5AC}" destId="{0D16A9DB-4A25-4CC9-921E-5716E70CA822}" srcOrd="0" destOrd="1" presId="urn:diagrams.loki3.com/BracketList+Icon"/>
    <dgm:cxn modelId="{932437EF-5969-44DE-8EC9-BC32814427A2}" type="presOf" srcId="{6D4F15BB-990B-4F66-B2D6-52D884A91D89}" destId="{0D16A9DB-4A25-4CC9-921E-5716E70CA822}" srcOrd="0" destOrd="0" presId="urn:diagrams.loki3.com/BracketList+Icon"/>
    <dgm:cxn modelId="{FB7D8A62-771B-45C7-8851-EC25C1DCFCF3}" type="presOf" srcId="{0307CA87-5740-42D9-907A-5DC8E1C80A45}" destId="{DAAD6CE1-96C8-4698-962F-B16E5F5C7EE0}" srcOrd="0" destOrd="0" presId="urn:diagrams.loki3.com/BracketList+Icon"/>
    <dgm:cxn modelId="{37BA8C7C-2763-4BA8-8F5A-7C5516F77D21}" type="presOf" srcId="{BAF0B88D-1BB7-41AB-9B41-240F69F7BC4C}" destId="{10D29888-9915-4586-93C1-79EE52A3ED7E}" srcOrd="0" destOrd="0" presId="urn:diagrams.loki3.com/BracketList+Icon"/>
    <dgm:cxn modelId="{6AA5AA3C-A9FB-4957-8454-CB0BD173A28C}" srcId="{BAF0B88D-1BB7-41AB-9B41-240F69F7BC4C}" destId="{964D413C-C0B8-4205-8B48-3B4BB316C342}" srcOrd="4" destOrd="0" parTransId="{CB3B81F5-9CD0-4975-A9D3-C379423F4C0F}" sibTransId="{D3427C5F-91DF-4177-86BB-C74B27939231}"/>
    <dgm:cxn modelId="{944BE6D5-466B-4C2C-8A97-51FC781DB094}" type="presOf" srcId="{4A5E2A5F-D555-42EE-A838-9DDFD9FA2783}" destId="{443A7168-919C-40E3-8FA1-22870DBE99D3}" srcOrd="0" destOrd="5" presId="urn:diagrams.loki3.com/BracketList+Icon"/>
    <dgm:cxn modelId="{4B58BCB3-D498-4811-B061-1FE6D7714DC9}" srcId="{BAF0B88D-1BB7-41AB-9B41-240F69F7BC4C}" destId="{7B1DDA3E-79CC-4A18-A90B-98A1BABA9CF4}" srcOrd="2" destOrd="0" parTransId="{6BD4C769-A1C4-45F4-BA94-53263214C6D9}" sibTransId="{AD64B498-7721-410C-A072-7CCC28F39347}"/>
    <dgm:cxn modelId="{6FD8F439-B4A4-41E4-8DFD-EFAFBF7B3E95}" srcId="{BAF0B88D-1BB7-41AB-9B41-240F69F7BC4C}" destId="{C024AD04-5277-4FB2-AA15-10AA5ADF1A6A}" srcOrd="1" destOrd="0" parTransId="{B307E477-2EBB-4629-AD19-C2BA79DC858F}" sibTransId="{1C6D89F9-E64C-4F15-BB78-FE57CD11A42A}"/>
    <dgm:cxn modelId="{10AE8A1C-DC66-46F1-9261-082FC676F83C}" srcId="{263F37E8-FC82-4251-86F2-BDDAC8339903}" destId="{EDF27121-5126-46D4-B6C5-069B527C61AC}" srcOrd="0" destOrd="0" parTransId="{E741728A-01F4-4C3F-BE57-4AACECF2A24E}" sibTransId="{2D0555D0-5883-4DBD-B179-D00AEF301728}"/>
    <dgm:cxn modelId="{DB78A2EC-BFDB-48E9-A914-DE7294A6C73C}" srcId="{BAF0B88D-1BB7-41AB-9B41-240F69F7BC4C}" destId="{4A5E2A5F-D555-42EE-A838-9DDFD9FA2783}" srcOrd="5" destOrd="0" parTransId="{78572A3C-6407-4496-88DC-363D8D909A92}" sibTransId="{E70FAA29-DDD6-40D2-A651-D1B4F56E4017}"/>
    <dgm:cxn modelId="{F876F4DA-51A3-4F85-AEB7-25EC9927ECB6}" srcId="{99DC121E-6701-4B9B-8CBD-70DD2C7ADEC9}" destId="{0307CA87-5740-42D9-907A-5DC8E1C80A45}" srcOrd="0" destOrd="0" parTransId="{9916CB83-C187-455C-9902-9C625674D32C}" sibTransId="{D5ABAA3B-92B6-445F-B1D0-2EB48E82CE3D}"/>
    <dgm:cxn modelId="{C4CE1587-92B5-40E9-B8D4-F69FCCAFB0D3}" srcId="{99DC121E-6701-4B9B-8CBD-70DD2C7ADEC9}" destId="{8D0DA13D-D766-45A6-9018-10290F6CBE10}" srcOrd="4" destOrd="0" parTransId="{236EFBFE-D551-48BA-AEE9-0F4BDF8CD44F}" sibTransId="{73834598-6B0D-4B45-8322-68C47D24A2E6}"/>
    <dgm:cxn modelId="{05DEAC3B-6EDC-456B-8A25-2FFAE2BB879C}" type="presOf" srcId="{C0706AAB-57D1-4496-97F2-7E023B7557C9}" destId="{443A7168-919C-40E3-8FA1-22870DBE99D3}" srcOrd="0" destOrd="0" presId="urn:diagrams.loki3.com/BracketList+Icon"/>
    <dgm:cxn modelId="{D53CEBBA-DD6C-406E-86A3-97ED8677B375}" srcId="{263F37E8-FC82-4251-86F2-BDDAC8339903}" destId="{BAF0B88D-1BB7-41AB-9B41-240F69F7BC4C}" srcOrd="1" destOrd="0" parTransId="{41CFE0B1-3532-44DD-9B1C-77CD747FEEE7}" sibTransId="{B8F24E7C-5C7F-44C7-B19D-A203F9AA0F21}"/>
    <dgm:cxn modelId="{BCEBFE51-548D-4C6B-8F80-FC11F04F5133}" type="presOf" srcId="{AF3A2960-5001-4209-9542-DD7C45DD84A0}" destId="{DAAD6CE1-96C8-4698-962F-B16E5F5C7EE0}" srcOrd="0" destOrd="1" presId="urn:diagrams.loki3.com/BracketList+Icon"/>
    <dgm:cxn modelId="{3E038D16-AA42-4B34-9064-2A3DE4D1A648}" srcId="{263F37E8-FC82-4251-86F2-BDDAC8339903}" destId="{F2ABA8DB-A73F-46A7-9F96-D35EB61903A5}" srcOrd="3" destOrd="0" parTransId="{B8C1FFA3-E983-43D0-95CD-B557A997F086}" sibTransId="{7CC59A8C-FABE-4A00-B3AA-56D25E82647B}"/>
    <dgm:cxn modelId="{C6964220-1DB9-4A99-B7F9-F35DA96ADF6F}" type="presOf" srcId="{F2ABA8DB-A73F-46A7-9F96-D35EB61903A5}" destId="{F0ABB212-6A37-431D-9B25-66B07CAF3E1E}" srcOrd="0" destOrd="0" presId="urn:diagrams.loki3.com/BracketList+Icon"/>
    <dgm:cxn modelId="{A222D19C-7D45-4FEF-9CB0-372DB123F2CC}" srcId="{EDF27121-5126-46D4-B6C5-069B527C61AC}" destId="{8260EF18-C1F2-4A00-8CD1-3B58A23DB5AC}" srcOrd="1" destOrd="0" parTransId="{194C2AE5-B453-4702-AFF7-2B81716787CE}" sibTransId="{9821990E-64C8-451B-A455-FE06EFCF8143}"/>
    <dgm:cxn modelId="{946DD594-3EFB-4E28-B041-135E399780FA}" type="presOf" srcId="{559B90D6-A12F-4A60-99B2-114C0B442347}" destId="{0D16A9DB-4A25-4CC9-921E-5716E70CA822}" srcOrd="0" destOrd="2" presId="urn:diagrams.loki3.com/BracketList+Icon"/>
    <dgm:cxn modelId="{377D49E3-8BCB-4CB4-AFAA-8A4079452A9A}" srcId="{EDF27121-5126-46D4-B6C5-069B527C61AC}" destId="{559B90D6-A12F-4A60-99B2-114C0B442347}" srcOrd="2" destOrd="0" parTransId="{DF34DF51-9BC9-4735-AC69-36B15425F844}" sibTransId="{07D3F510-EE70-4139-9F67-89971EDCDA59}"/>
    <dgm:cxn modelId="{A975EEF8-DA60-4D08-8B6E-39EFEFE76F53}" srcId="{BAF0B88D-1BB7-41AB-9B41-240F69F7BC4C}" destId="{C0706AAB-57D1-4496-97F2-7E023B7557C9}" srcOrd="0" destOrd="0" parTransId="{1804EE14-3EBA-4FB8-880E-1E37D27C6DBC}" sibTransId="{81B4C2FE-5019-4753-8870-474B606082EA}"/>
    <dgm:cxn modelId="{1807FB7C-B275-4675-81F4-52386FCC57D2}" type="presOf" srcId="{67081323-6CD5-4629-BFC2-879B58530233}" destId="{DAAD6CE1-96C8-4698-962F-B16E5F5C7EE0}" srcOrd="0" destOrd="2" presId="urn:diagrams.loki3.com/BracketList+Icon"/>
    <dgm:cxn modelId="{674F5CF7-F2D1-441E-940D-47B5BB6E79D3}" type="presOf" srcId="{8D0DA13D-D766-45A6-9018-10290F6CBE10}" destId="{DAAD6CE1-96C8-4698-962F-B16E5F5C7EE0}" srcOrd="0" destOrd="4" presId="urn:diagrams.loki3.com/BracketList+Icon"/>
    <dgm:cxn modelId="{AB4AF3C0-F42A-4AE9-A4E4-9DE587DC1ADC}" type="presOf" srcId="{99DC121E-6701-4B9B-8CBD-70DD2C7ADEC9}" destId="{BF170D67-2EF5-459C-8C45-3BB866838A58}" srcOrd="0" destOrd="0" presId="urn:diagrams.loki3.com/BracketList+Icon"/>
    <dgm:cxn modelId="{94D4ABE8-63DE-4674-829A-2C5298F388B0}" type="presOf" srcId="{7B1DDA3E-79CC-4A18-A90B-98A1BABA9CF4}" destId="{443A7168-919C-40E3-8FA1-22870DBE99D3}" srcOrd="0" destOrd="2" presId="urn:diagrams.loki3.com/BracketList+Icon"/>
    <dgm:cxn modelId="{4A8A6795-D4A3-4D8E-9734-91B180CEF32A}" type="presOf" srcId="{6657F4B9-BD42-4851-A0DB-100645AE67DD}" destId="{0D16A9DB-4A25-4CC9-921E-5716E70CA822}" srcOrd="0" destOrd="3" presId="urn:diagrams.loki3.com/BracketList+Icon"/>
    <dgm:cxn modelId="{7FBE3C2F-573A-436B-B136-8DBE6F06536A}" srcId="{EDF27121-5126-46D4-B6C5-069B527C61AC}" destId="{6D4F15BB-990B-4F66-B2D6-52D884A91D89}" srcOrd="0" destOrd="0" parTransId="{2A8BA7BA-578B-4FDC-BCDA-616E8CB219A9}" sibTransId="{2D1CA063-3C3C-4D5C-9047-98918748F4AB}"/>
    <dgm:cxn modelId="{0D07FB83-9047-4552-BED0-E0F24D42D99C}" srcId="{BAF0B88D-1BB7-41AB-9B41-240F69F7BC4C}" destId="{F614066A-DFFF-49A0-9618-59C97D042135}" srcOrd="3" destOrd="0" parTransId="{55A8C2BE-E1B4-45F8-8976-F37B15267326}" sibTransId="{2BEEFDF3-E1FD-452A-89C4-AE8D5CC6EF39}"/>
    <dgm:cxn modelId="{820A4257-EC79-462E-971F-C6741B6FDBF9}" type="presOf" srcId="{964D413C-C0B8-4205-8B48-3B4BB316C342}" destId="{443A7168-919C-40E3-8FA1-22870DBE99D3}" srcOrd="0" destOrd="4" presId="urn:diagrams.loki3.com/BracketList+Icon"/>
    <dgm:cxn modelId="{B3E243FA-F2DB-4E3E-9E18-3CD3CA1F05D4}" srcId="{99DC121E-6701-4B9B-8CBD-70DD2C7ADEC9}" destId="{AF3A2960-5001-4209-9542-DD7C45DD84A0}" srcOrd="1" destOrd="0" parTransId="{A5A6BA53-223E-4C2C-8126-1EB4FA19101F}" sibTransId="{43E1FFD0-56A2-4EE4-AD9A-AA45CFFF43F6}"/>
    <dgm:cxn modelId="{9FEADB23-DA0E-4C6A-842A-E582A679E2F6}" srcId="{EDF27121-5126-46D4-B6C5-069B527C61AC}" destId="{6657F4B9-BD42-4851-A0DB-100645AE67DD}" srcOrd="3" destOrd="0" parTransId="{23228132-FD1D-4453-AAFA-5919388F48B0}" sibTransId="{50096899-8E8B-4D46-81EC-C9A895E8FA82}"/>
    <dgm:cxn modelId="{A9DBA33F-6102-4D7D-806F-52A88080643D}" type="presOf" srcId="{2A3F4D8C-9C15-4544-B63E-83C0DE563B7E}" destId="{C90E4EB8-50FC-4C5A-AD98-EC6847CC1C5C}" srcOrd="0" destOrd="0" presId="urn:diagrams.loki3.com/BracketList+Icon"/>
    <dgm:cxn modelId="{29B310E2-A987-41F0-A943-401648260444}" srcId="{263F37E8-FC82-4251-86F2-BDDAC8339903}" destId="{99DC121E-6701-4B9B-8CBD-70DD2C7ADEC9}" srcOrd="2" destOrd="0" parTransId="{C27CFE50-C725-4735-A35A-53307052B83A}" sibTransId="{B0A353F2-A1A5-47D6-84A3-348C4751C40E}"/>
    <dgm:cxn modelId="{C73FE7C9-A044-4AA9-A41F-5867F77AD59C}" srcId="{99DC121E-6701-4B9B-8CBD-70DD2C7ADEC9}" destId="{67081323-6CD5-4629-BFC2-879B58530233}" srcOrd="2" destOrd="0" parTransId="{EA774FAE-31E5-4E11-BE70-C7D760CEE1FD}" sibTransId="{1D927397-BA7A-496E-B6F7-275FFC368BA7}"/>
    <dgm:cxn modelId="{1422C41D-D3B9-4A1C-9490-44BE231DBEE7}" type="presParOf" srcId="{A66773C2-F3A1-4BFF-8C05-A9171FFCAD9C}" destId="{843740B9-4EE3-4574-AE2C-F4285966D12E}" srcOrd="0" destOrd="0" presId="urn:diagrams.loki3.com/BracketList+Icon"/>
    <dgm:cxn modelId="{BEF4D84D-A86E-437C-841D-14A416193D16}" type="presParOf" srcId="{843740B9-4EE3-4574-AE2C-F4285966D12E}" destId="{75A22364-ABBD-48BE-B70D-28BDD2696EC0}" srcOrd="0" destOrd="0" presId="urn:diagrams.loki3.com/BracketList+Icon"/>
    <dgm:cxn modelId="{74C5CF87-1BAF-40A3-99E2-B15E24D56E37}" type="presParOf" srcId="{843740B9-4EE3-4574-AE2C-F4285966D12E}" destId="{55A451BF-CAEA-4033-A18A-C14A7DDB5ECB}" srcOrd="1" destOrd="0" presId="urn:diagrams.loki3.com/BracketList+Icon"/>
    <dgm:cxn modelId="{8789FA8C-9C12-4E34-A0E6-18550E45BE85}" type="presParOf" srcId="{843740B9-4EE3-4574-AE2C-F4285966D12E}" destId="{D76972C8-3A4B-4024-803C-3348570B9B24}" srcOrd="2" destOrd="0" presId="urn:diagrams.loki3.com/BracketList+Icon"/>
    <dgm:cxn modelId="{62B0E110-7B5D-4B43-AC00-B08187D9C937}" type="presParOf" srcId="{843740B9-4EE3-4574-AE2C-F4285966D12E}" destId="{0D16A9DB-4A25-4CC9-921E-5716E70CA822}" srcOrd="3" destOrd="0" presId="urn:diagrams.loki3.com/BracketList+Icon"/>
    <dgm:cxn modelId="{DEE9973A-B68B-43AF-8DA1-0A0A4831111D}" type="presParOf" srcId="{A66773C2-F3A1-4BFF-8C05-A9171FFCAD9C}" destId="{FC60ECCA-2557-4621-9F32-D4B490080598}" srcOrd="1" destOrd="0" presId="urn:diagrams.loki3.com/BracketList+Icon"/>
    <dgm:cxn modelId="{A4F93F53-2DBB-4451-ADB3-312397A33CE0}" type="presParOf" srcId="{A66773C2-F3A1-4BFF-8C05-A9171FFCAD9C}" destId="{2DFCE929-3C92-4E79-8AB1-46185C9BD3AE}" srcOrd="2" destOrd="0" presId="urn:diagrams.loki3.com/BracketList+Icon"/>
    <dgm:cxn modelId="{B8722F1A-4CCC-4F50-B776-060BC237A218}" type="presParOf" srcId="{2DFCE929-3C92-4E79-8AB1-46185C9BD3AE}" destId="{10D29888-9915-4586-93C1-79EE52A3ED7E}" srcOrd="0" destOrd="0" presId="urn:diagrams.loki3.com/BracketList+Icon"/>
    <dgm:cxn modelId="{078EF481-AB88-48CD-8531-C4E3F6F44387}" type="presParOf" srcId="{2DFCE929-3C92-4E79-8AB1-46185C9BD3AE}" destId="{C3EAAF33-DB94-4F47-BF57-9CD8E00F7AAB}" srcOrd="1" destOrd="0" presId="urn:diagrams.loki3.com/BracketList+Icon"/>
    <dgm:cxn modelId="{C269EA9A-D709-43B6-BF47-3E8F84521B13}" type="presParOf" srcId="{2DFCE929-3C92-4E79-8AB1-46185C9BD3AE}" destId="{DEB66D44-F0DA-46F2-88B6-3AB06FF9C1AC}" srcOrd="2" destOrd="0" presId="urn:diagrams.loki3.com/BracketList+Icon"/>
    <dgm:cxn modelId="{5DA2B836-8ACB-4F53-BFD3-D8117E44DE7D}" type="presParOf" srcId="{2DFCE929-3C92-4E79-8AB1-46185C9BD3AE}" destId="{443A7168-919C-40E3-8FA1-22870DBE99D3}" srcOrd="3" destOrd="0" presId="urn:diagrams.loki3.com/BracketList+Icon"/>
    <dgm:cxn modelId="{740616B3-6468-41D5-B25D-64EB8AEDB76F}" type="presParOf" srcId="{A66773C2-F3A1-4BFF-8C05-A9171FFCAD9C}" destId="{329218EB-AF69-4F8B-999F-1FD26D3060D7}" srcOrd="3" destOrd="0" presId="urn:diagrams.loki3.com/BracketList+Icon"/>
    <dgm:cxn modelId="{266BF6CD-7FBC-4018-B2B3-F18B298EBDD7}" type="presParOf" srcId="{A66773C2-F3A1-4BFF-8C05-A9171FFCAD9C}" destId="{DFCBB12F-3387-4E7A-B8F8-5661DA911A35}" srcOrd="4" destOrd="0" presId="urn:diagrams.loki3.com/BracketList+Icon"/>
    <dgm:cxn modelId="{6794BA52-2FD1-4882-8395-3142E7AE4805}" type="presParOf" srcId="{DFCBB12F-3387-4E7A-B8F8-5661DA911A35}" destId="{BF170D67-2EF5-459C-8C45-3BB866838A58}" srcOrd="0" destOrd="0" presId="urn:diagrams.loki3.com/BracketList+Icon"/>
    <dgm:cxn modelId="{8C2BE102-D496-4AF0-B6AA-445E06DE3230}" type="presParOf" srcId="{DFCBB12F-3387-4E7A-B8F8-5661DA911A35}" destId="{9D25F016-21B8-4DD5-A128-774E0C525A8F}" srcOrd="1" destOrd="0" presId="urn:diagrams.loki3.com/BracketList+Icon"/>
    <dgm:cxn modelId="{F9DDE507-DE40-4EBA-9716-B762CEE9EA0D}" type="presParOf" srcId="{DFCBB12F-3387-4E7A-B8F8-5661DA911A35}" destId="{62BDB034-D052-447E-87F9-9A92EDFBDD22}" srcOrd="2" destOrd="0" presId="urn:diagrams.loki3.com/BracketList+Icon"/>
    <dgm:cxn modelId="{BDD8E81B-A5FE-49EE-84DA-DD2CD2F71775}" type="presParOf" srcId="{DFCBB12F-3387-4E7A-B8F8-5661DA911A35}" destId="{DAAD6CE1-96C8-4698-962F-B16E5F5C7EE0}" srcOrd="3" destOrd="0" presId="urn:diagrams.loki3.com/BracketList+Icon"/>
    <dgm:cxn modelId="{E7698306-8242-4D92-AFA8-DC44121D60EF}" type="presParOf" srcId="{A66773C2-F3A1-4BFF-8C05-A9171FFCAD9C}" destId="{A4EF5F8D-7D60-453A-8D0F-3F3B5F98024A}" srcOrd="5" destOrd="0" presId="urn:diagrams.loki3.com/BracketList+Icon"/>
    <dgm:cxn modelId="{D7F9EFCA-C2AD-4940-9429-3D23AB169584}" type="presParOf" srcId="{A66773C2-F3A1-4BFF-8C05-A9171FFCAD9C}" destId="{E319A894-A966-4F91-8E84-8E8D11B1D75D}" srcOrd="6" destOrd="0" presId="urn:diagrams.loki3.com/BracketList+Icon"/>
    <dgm:cxn modelId="{162BB7BE-292A-43B5-ABD1-4BAEEC0B262C}" type="presParOf" srcId="{E319A894-A966-4F91-8E84-8E8D11B1D75D}" destId="{F0ABB212-6A37-431D-9B25-66B07CAF3E1E}" srcOrd="0" destOrd="0" presId="urn:diagrams.loki3.com/BracketList+Icon"/>
    <dgm:cxn modelId="{C9673138-EEBB-461B-A83A-3FCCCEE99B87}" type="presParOf" srcId="{E319A894-A966-4F91-8E84-8E8D11B1D75D}" destId="{8DA7EBE3-DEB3-4F1A-A645-8335FED1F98A}" srcOrd="1" destOrd="0" presId="urn:diagrams.loki3.com/BracketList+Icon"/>
    <dgm:cxn modelId="{71786C04-3FD5-463C-869D-863B1D86AD18}" type="presParOf" srcId="{E319A894-A966-4F91-8E84-8E8D11B1D75D}" destId="{8E74A7AC-1EF6-44EB-A7A3-09A2E7262F27}" srcOrd="2" destOrd="0" presId="urn:diagrams.loki3.com/BracketList+Icon"/>
    <dgm:cxn modelId="{09E682E0-2E6B-4121-99EF-299DCB34E1AF}" type="presParOf" srcId="{E319A894-A966-4F91-8E84-8E8D11B1D75D}" destId="{C90E4EB8-50FC-4C5A-AD98-EC6847CC1C5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434DA28-2F0A-450B-8753-440E9502E54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</dgm:pt>
    <dgm:pt modelId="{6B76651E-62F3-46FE-9F5D-0E6A95C66755}">
      <dgm:prSet phldrT="[Текст]" custT="1"/>
      <dgm:spPr/>
      <dgm:t>
        <a:bodyPr/>
        <a:lstStyle/>
        <a:p>
          <a:r>
            <a:rPr lang="ru-RU" sz="1600" dirty="0" smtClean="0"/>
            <a:t>Постановление Правительства Санкт-Петербурга от 29.01.2013 N 28 (ред. от 18.12.2015) "О Программе "Профилактика заболевания, вызываемого вирусом иммунодефицита человека (ВИЧ-инфекции), в Санкт-Петербурге на 2013-2015 годы"</a:t>
          </a:r>
          <a:endParaRPr lang="ru-RU" sz="1600" dirty="0"/>
        </a:p>
      </dgm:t>
    </dgm:pt>
    <dgm:pt modelId="{4D0D1764-EF41-4660-A878-3F82D8EE159A}" type="parTrans" cxnId="{268FCB1F-0F8C-4E6D-9E38-B18DC91A15E7}">
      <dgm:prSet/>
      <dgm:spPr/>
      <dgm:t>
        <a:bodyPr/>
        <a:lstStyle/>
        <a:p>
          <a:endParaRPr lang="ru-RU" sz="2400"/>
        </a:p>
      </dgm:t>
    </dgm:pt>
    <dgm:pt modelId="{6E4BB273-BC7C-47C2-90DF-1AC801F4E532}" type="sibTrans" cxnId="{268FCB1F-0F8C-4E6D-9E38-B18DC91A15E7}">
      <dgm:prSet/>
      <dgm:spPr/>
      <dgm:t>
        <a:bodyPr/>
        <a:lstStyle/>
        <a:p>
          <a:endParaRPr lang="ru-RU" sz="2400"/>
        </a:p>
      </dgm:t>
    </dgm:pt>
    <dgm:pt modelId="{530E02F7-B51E-4D06-A7D3-5B25A2736B04}">
      <dgm:prSet custT="1"/>
      <dgm:spPr/>
      <dgm:t>
        <a:bodyPr/>
        <a:lstStyle/>
        <a:p>
          <a:r>
            <a:rPr lang="ru-RU" sz="1600" dirty="0" smtClean="0"/>
            <a:t>Приказ Министерства здравоохранения Калужской обл. от 10.01.2012 N 48 "Об утверждении ведомственной целевой программы "Предупреждение и борьба с социально значимыми заболеваниями в Калужской области" на 2012 год"</a:t>
          </a:r>
          <a:endParaRPr lang="ru-RU" sz="1600" dirty="0"/>
        </a:p>
      </dgm:t>
    </dgm:pt>
    <dgm:pt modelId="{732CE964-5CAC-4F47-8635-C875E333F6EF}" type="parTrans" cxnId="{A0C33B83-815F-4FAB-8C77-6533B789F187}">
      <dgm:prSet/>
      <dgm:spPr/>
      <dgm:t>
        <a:bodyPr/>
        <a:lstStyle/>
        <a:p>
          <a:endParaRPr lang="ru-RU" sz="2400"/>
        </a:p>
      </dgm:t>
    </dgm:pt>
    <dgm:pt modelId="{E83143F0-43BD-426D-BA6E-C4D5E266B391}" type="sibTrans" cxnId="{A0C33B83-815F-4FAB-8C77-6533B789F187}">
      <dgm:prSet/>
      <dgm:spPr/>
      <dgm:t>
        <a:bodyPr/>
        <a:lstStyle/>
        <a:p>
          <a:endParaRPr lang="ru-RU" sz="2400"/>
        </a:p>
      </dgm:t>
    </dgm:pt>
    <dgm:pt modelId="{3A6C16A0-C682-4E80-AEE1-D6DA3CDE25DF}">
      <dgm:prSet phldrT="[Текст]" custT="1"/>
      <dgm:spPr/>
      <dgm:t>
        <a:bodyPr/>
        <a:lstStyle/>
        <a:p>
          <a:r>
            <a:rPr lang="ru-RU" sz="1600" dirty="0" smtClean="0"/>
            <a:t>Государственные программы Развития здравоохранения</a:t>
          </a:r>
          <a:endParaRPr lang="ru-RU" sz="1600" dirty="0"/>
        </a:p>
      </dgm:t>
    </dgm:pt>
    <dgm:pt modelId="{168C89AA-2CCE-4058-AB3F-03363D16879C}" type="parTrans" cxnId="{DCF5B8AE-0C50-4979-89ED-C16EFD6F63AC}">
      <dgm:prSet/>
      <dgm:spPr/>
      <dgm:t>
        <a:bodyPr/>
        <a:lstStyle/>
        <a:p>
          <a:endParaRPr lang="ru-RU" sz="2400"/>
        </a:p>
      </dgm:t>
    </dgm:pt>
    <dgm:pt modelId="{B1C8513E-CBA6-4D88-B8E2-427169581458}" type="sibTrans" cxnId="{DCF5B8AE-0C50-4979-89ED-C16EFD6F63AC}">
      <dgm:prSet/>
      <dgm:spPr/>
      <dgm:t>
        <a:bodyPr/>
        <a:lstStyle/>
        <a:p>
          <a:endParaRPr lang="ru-RU" sz="2400"/>
        </a:p>
      </dgm:t>
    </dgm:pt>
    <dgm:pt modelId="{ED901EC2-4B6A-41AA-9206-F72B8DA98D26}">
      <dgm:prSet custT="1"/>
      <dgm:spPr/>
      <dgm:t>
        <a:bodyPr/>
        <a:lstStyle/>
        <a:p>
          <a:r>
            <a:rPr lang="ru-RU" sz="1600" dirty="0" smtClean="0"/>
            <a:t>Приказ Департамента здравоохранения Вологодской области от 17.01.2011 N 15 (ред. от 03.03.2014) "Об утверждении ведомственной целевой программы по предупреждению распространения в Вологодской области заболевания, вызываемого вирусом иммунодефицита человека (ВИЧ-инфекции), "Анти-ВИЧ/СПИД" на 2011 - 2013 годы"</a:t>
          </a:r>
          <a:endParaRPr lang="ru-RU" sz="1600" dirty="0"/>
        </a:p>
      </dgm:t>
    </dgm:pt>
    <dgm:pt modelId="{3B2A70A6-D4ED-4BDF-8172-CE85049816EB}" type="parTrans" cxnId="{40CEBEB9-11FC-4468-A5A8-7AC1CE965A13}">
      <dgm:prSet/>
      <dgm:spPr/>
      <dgm:t>
        <a:bodyPr/>
        <a:lstStyle/>
        <a:p>
          <a:endParaRPr lang="ru-RU" sz="2400"/>
        </a:p>
      </dgm:t>
    </dgm:pt>
    <dgm:pt modelId="{391ADFF5-1A59-4C43-809C-C09E35AA640C}" type="sibTrans" cxnId="{40CEBEB9-11FC-4468-A5A8-7AC1CE965A13}">
      <dgm:prSet/>
      <dgm:spPr/>
      <dgm:t>
        <a:bodyPr/>
        <a:lstStyle/>
        <a:p>
          <a:endParaRPr lang="ru-RU" sz="2400"/>
        </a:p>
      </dgm:t>
    </dgm:pt>
    <dgm:pt modelId="{60937C14-255E-4B8F-891B-1099417BC99E}">
      <dgm:prSet custT="1"/>
      <dgm:spPr/>
      <dgm:t>
        <a:bodyPr/>
        <a:lstStyle/>
        <a:p>
          <a:r>
            <a:rPr lang="ru-RU" sz="1600" dirty="0" smtClean="0"/>
            <a:t>Постановление Администрации </a:t>
          </a:r>
          <a:r>
            <a:rPr lang="ru-RU" sz="1600" dirty="0" err="1" smtClean="0"/>
            <a:t>Серовского</a:t>
          </a:r>
          <a:r>
            <a:rPr lang="ru-RU" sz="1600" dirty="0" smtClean="0"/>
            <a:t> городского округа от 06.03.2013 N 376 (ред. от 14.10.2015) "Об утверждении муниципальной программы "О дополнительных мерах по ограничению распространения ВИЧ-инфекции на территории </a:t>
          </a:r>
          <a:r>
            <a:rPr lang="ru-RU" sz="1600" dirty="0" err="1" smtClean="0"/>
            <a:t>Серовского</a:t>
          </a:r>
          <a:r>
            <a:rPr lang="ru-RU" sz="1600" dirty="0" smtClean="0"/>
            <a:t> городского округа" на 2013 - 2015 годы« (Свердловская область)</a:t>
          </a:r>
          <a:endParaRPr lang="ru-RU" sz="1600" dirty="0"/>
        </a:p>
      </dgm:t>
    </dgm:pt>
    <dgm:pt modelId="{1FFB1903-7417-4FB4-BE37-47D33F5D6A9C}" type="parTrans" cxnId="{3330A66E-7D3B-464D-8504-CEC454065ABC}">
      <dgm:prSet/>
      <dgm:spPr/>
      <dgm:t>
        <a:bodyPr/>
        <a:lstStyle/>
        <a:p>
          <a:endParaRPr lang="ru-RU" sz="2400"/>
        </a:p>
      </dgm:t>
    </dgm:pt>
    <dgm:pt modelId="{6FD707AD-A800-4BA1-95B3-8AEAB386D339}" type="sibTrans" cxnId="{3330A66E-7D3B-464D-8504-CEC454065ABC}">
      <dgm:prSet/>
      <dgm:spPr/>
      <dgm:t>
        <a:bodyPr/>
        <a:lstStyle/>
        <a:p>
          <a:endParaRPr lang="ru-RU" sz="2400"/>
        </a:p>
      </dgm:t>
    </dgm:pt>
    <dgm:pt modelId="{D4DC6E79-A19B-468B-873E-05641BCE5A83}" type="pres">
      <dgm:prSet presAssocID="{D434DA28-2F0A-450B-8753-440E9502E548}" presName="vert0" presStyleCnt="0">
        <dgm:presLayoutVars>
          <dgm:dir/>
          <dgm:animOne val="branch"/>
          <dgm:animLvl val="lvl"/>
        </dgm:presLayoutVars>
      </dgm:prSet>
      <dgm:spPr/>
    </dgm:pt>
    <dgm:pt modelId="{2F90A74E-CDC9-45B4-8979-649FAFA724FC}" type="pres">
      <dgm:prSet presAssocID="{3A6C16A0-C682-4E80-AEE1-D6DA3CDE25DF}" presName="thickLine" presStyleLbl="alignNode1" presStyleIdx="0" presStyleCnt="5"/>
      <dgm:spPr/>
    </dgm:pt>
    <dgm:pt modelId="{BA3DB0EA-138E-4869-938F-0277650A095E}" type="pres">
      <dgm:prSet presAssocID="{3A6C16A0-C682-4E80-AEE1-D6DA3CDE25DF}" presName="horz1" presStyleCnt="0"/>
      <dgm:spPr/>
    </dgm:pt>
    <dgm:pt modelId="{DC57A4BC-F968-4C18-B4BE-B6B0134410BF}" type="pres">
      <dgm:prSet presAssocID="{3A6C16A0-C682-4E80-AEE1-D6DA3CDE25DF}" presName="tx1" presStyleLbl="revTx" presStyleIdx="0" presStyleCnt="5"/>
      <dgm:spPr/>
      <dgm:t>
        <a:bodyPr/>
        <a:lstStyle/>
        <a:p>
          <a:endParaRPr lang="ru-RU"/>
        </a:p>
      </dgm:t>
    </dgm:pt>
    <dgm:pt modelId="{BECC8228-8C7A-412A-918B-1ADF6353D49F}" type="pres">
      <dgm:prSet presAssocID="{3A6C16A0-C682-4E80-AEE1-D6DA3CDE25DF}" presName="vert1" presStyleCnt="0"/>
      <dgm:spPr/>
    </dgm:pt>
    <dgm:pt modelId="{4054FE92-BD5D-4A93-911F-CB2F4E9DC00F}" type="pres">
      <dgm:prSet presAssocID="{6B76651E-62F3-46FE-9F5D-0E6A95C66755}" presName="thickLine" presStyleLbl="alignNode1" presStyleIdx="1" presStyleCnt="5"/>
      <dgm:spPr/>
    </dgm:pt>
    <dgm:pt modelId="{F18D4FC1-385D-4697-9E83-65DEE4391C90}" type="pres">
      <dgm:prSet presAssocID="{6B76651E-62F3-46FE-9F5D-0E6A95C66755}" presName="horz1" presStyleCnt="0"/>
      <dgm:spPr/>
    </dgm:pt>
    <dgm:pt modelId="{205BFA74-5BB1-4AE4-8B98-8D9A208746DE}" type="pres">
      <dgm:prSet presAssocID="{6B76651E-62F3-46FE-9F5D-0E6A95C66755}" presName="tx1" presStyleLbl="revTx" presStyleIdx="1" presStyleCnt="5"/>
      <dgm:spPr/>
      <dgm:t>
        <a:bodyPr/>
        <a:lstStyle/>
        <a:p>
          <a:endParaRPr lang="ru-RU"/>
        </a:p>
      </dgm:t>
    </dgm:pt>
    <dgm:pt modelId="{9726F143-2206-4D30-AC99-8AF8DC365FBE}" type="pres">
      <dgm:prSet presAssocID="{6B76651E-62F3-46FE-9F5D-0E6A95C66755}" presName="vert1" presStyleCnt="0"/>
      <dgm:spPr/>
    </dgm:pt>
    <dgm:pt modelId="{772E7EAB-BE39-48B6-945D-CD164F263265}" type="pres">
      <dgm:prSet presAssocID="{530E02F7-B51E-4D06-A7D3-5B25A2736B04}" presName="thickLine" presStyleLbl="alignNode1" presStyleIdx="2" presStyleCnt="5"/>
      <dgm:spPr/>
    </dgm:pt>
    <dgm:pt modelId="{7ED0C012-4233-4BFE-BE66-D4FF6D803646}" type="pres">
      <dgm:prSet presAssocID="{530E02F7-B51E-4D06-A7D3-5B25A2736B04}" presName="horz1" presStyleCnt="0"/>
      <dgm:spPr/>
    </dgm:pt>
    <dgm:pt modelId="{D2CE6EA9-3293-47AE-BE3E-1C4FB7DFF738}" type="pres">
      <dgm:prSet presAssocID="{530E02F7-B51E-4D06-A7D3-5B25A2736B04}" presName="tx1" presStyleLbl="revTx" presStyleIdx="2" presStyleCnt="5"/>
      <dgm:spPr/>
      <dgm:t>
        <a:bodyPr/>
        <a:lstStyle/>
        <a:p>
          <a:endParaRPr lang="ru-RU"/>
        </a:p>
      </dgm:t>
    </dgm:pt>
    <dgm:pt modelId="{5701DEE9-238F-44F9-9E78-3B7F8A95B727}" type="pres">
      <dgm:prSet presAssocID="{530E02F7-B51E-4D06-A7D3-5B25A2736B04}" presName="vert1" presStyleCnt="0"/>
      <dgm:spPr/>
    </dgm:pt>
    <dgm:pt modelId="{EA0AAF92-D133-43C9-8625-60D4B07613A5}" type="pres">
      <dgm:prSet presAssocID="{ED901EC2-4B6A-41AA-9206-F72B8DA98D26}" presName="thickLine" presStyleLbl="alignNode1" presStyleIdx="3" presStyleCnt="5"/>
      <dgm:spPr/>
    </dgm:pt>
    <dgm:pt modelId="{8A9B09F4-18D6-453B-A877-F86CD58D3798}" type="pres">
      <dgm:prSet presAssocID="{ED901EC2-4B6A-41AA-9206-F72B8DA98D26}" presName="horz1" presStyleCnt="0"/>
      <dgm:spPr/>
    </dgm:pt>
    <dgm:pt modelId="{40BFD8E0-AE80-4B7C-AAA7-0953015841CC}" type="pres">
      <dgm:prSet presAssocID="{ED901EC2-4B6A-41AA-9206-F72B8DA98D26}" presName="tx1" presStyleLbl="revTx" presStyleIdx="3" presStyleCnt="5"/>
      <dgm:spPr/>
      <dgm:t>
        <a:bodyPr/>
        <a:lstStyle/>
        <a:p>
          <a:endParaRPr lang="ru-RU"/>
        </a:p>
      </dgm:t>
    </dgm:pt>
    <dgm:pt modelId="{2DD47153-8440-4555-8D81-8D8338C1E105}" type="pres">
      <dgm:prSet presAssocID="{ED901EC2-4B6A-41AA-9206-F72B8DA98D26}" presName="vert1" presStyleCnt="0"/>
      <dgm:spPr/>
    </dgm:pt>
    <dgm:pt modelId="{CB99A9F6-6B49-494F-B2C5-AEBA5BCAA55A}" type="pres">
      <dgm:prSet presAssocID="{60937C14-255E-4B8F-891B-1099417BC99E}" presName="thickLine" presStyleLbl="alignNode1" presStyleIdx="4" presStyleCnt="5"/>
      <dgm:spPr/>
    </dgm:pt>
    <dgm:pt modelId="{B499A5FE-B77F-46A0-B8C9-82D24E522B25}" type="pres">
      <dgm:prSet presAssocID="{60937C14-255E-4B8F-891B-1099417BC99E}" presName="horz1" presStyleCnt="0"/>
      <dgm:spPr/>
    </dgm:pt>
    <dgm:pt modelId="{245614D5-9569-43A7-BEE3-C4FD28E12A73}" type="pres">
      <dgm:prSet presAssocID="{60937C14-255E-4B8F-891B-1099417BC99E}" presName="tx1" presStyleLbl="revTx" presStyleIdx="4" presStyleCnt="5"/>
      <dgm:spPr/>
      <dgm:t>
        <a:bodyPr/>
        <a:lstStyle/>
        <a:p>
          <a:endParaRPr lang="ru-RU"/>
        </a:p>
      </dgm:t>
    </dgm:pt>
    <dgm:pt modelId="{CFF928B1-4E85-43CE-B261-050EA3249F3B}" type="pres">
      <dgm:prSet presAssocID="{60937C14-255E-4B8F-891B-1099417BC99E}" presName="vert1" presStyleCnt="0"/>
      <dgm:spPr/>
    </dgm:pt>
  </dgm:ptLst>
  <dgm:cxnLst>
    <dgm:cxn modelId="{E361ACE1-729F-463C-917D-6E87C454F69C}" type="presOf" srcId="{3A6C16A0-C682-4E80-AEE1-D6DA3CDE25DF}" destId="{DC57A4BC-F968-4C18-B4BE-B6B0134410BF}" srcOrd="0" destOrd="0" presId="urn:microsoft.com/office/officeart/2008/layout/LinedList"/>
    <dgm:cxn modelId="{DCF5B8AE-0C50-4979-89ED-C16EFD6F63AC}" srcId="{D434DA28-2F0A-450B-8753-440E9502E548}" destId="{3A6C16A0-C682-4E80-AEE1-D6DA3CDE25DF}" srcOrd="0" destOrd="0" parTransId="{168C89AA-2CCE-4058-AB3F-03363D16879C}" sibTransId="{B1C8513E-CBA6-4D88-B8E2-427169581458}"/>
    <dgm:cxn modelId="{8820B78A-1973-4837-A545-67FD7522DBD5}" type="presOf" srcId="{ED901EC2-4B6A-41AA-9206-F72B8DA98D26}" destId="{40BFD8E0-AE80-4B7C-AAA7-0953015841CC}" srcOrd="0" destOrd="0" presId="urn:microsoft.com/office/officeart/2008/layout/LinedList"/>
    <dgm:cxn modelId="{5BE95F2D-B9A5-4DE7-92DE-F3F5371CF88F}" type="presOf" srcId="{D434DA28-2F0A-450B-8753-440E9502E548}" destId="{D4DC6E79-A19B-468B-873E-05641BCE5A83}" srcOrd="0" destOrd="0" presId="urn:microsoft.com/office/officeart/2008/layout/LinedList"/>
    <dgm:cxn modelId="{158C8D50-5093-4C6B-AAAE-37EBD921094A}" type="presOf" srcId="{60937C14-255E-4B8F-891B-1099417BC99E}" destId="{245614D5-9569-43A7-BEE3-C4FD28E12A73}" srcOrd="0" destOrd="0" presId="urn:microsoft.com/office/officeart/2008/layout/LinedList"/>
    <dgm:cxn modelId="{268FCB1F-0F8C-4E6D-9E38-B18DC91A15E7}" srcId="{D434DA28-2F0A-450B-8753-440E9502E548}" destId="{6B76651E-62F3-46FE-9F5D-0E6A95C66755}" srcOrd="1" destOrd="0" parTransId="{4D0D1764-EF41-4660-A878-3F82D8EE159A}" sibTransId="{6E4BB273-BC7C-47C2-90DF-1AC801F4E532}"/>
    <dgm:cxn modelId="{96138F0F-843C-4457-9D29-B8C07BA6FA3A}" type="presOf" srcId="{530E02F7-B51E-4D06-A7D3-5B25A2736B04}" destId="{D2CE6EA9-3293-47AE-BE3E-1C4FB7DFF738}" srcOrd="0" destOrd="0" presId="urn:microsoft.com/office/officeart/2008/layout/LinedList"/>
    <dgm:cxn modelId="{A0C33B83-815F-4FAB-8C77-6533B789F187}" srcId="{D434DA28-2F0A-450B-8753-440E9502E548}" destId="{530E02F7-B51E-4D06-A7D3-5B25A2736B04}" srcOrd="2" destOrd="0" parTransId="{732CE964-5CAC-4F47-8635-C875E333F6EF}" sibTransId="{E83143F0-43BD-426D-BA6E-C4D5E266B391}"/>
    <dgm:cxn modelId="{40CEBEB9-11FC-4468-A5A8-7AC1CE965A13}" srcId="{D434DA28-2F0A-450B-8753-440E9502E548}" destId="{ED901EC2-4B6A-41AA-9206-F72B8DA98D26}" srcOrd="3" destOrd="0" parTransId="{3B2A70A6-D4ED-4BDF-8172-CE85049816EB}" sibTransId="{391ADFF5-1A59-4C43-809C-C09E35AA640C}"/>
    <dgm:cxn modelId="{3330A66E-7D3B-464D-8504-CEC454065ABC}" srcId="{D434DA28-2F0A-450B-8753-440E9502E548}" destId="{60937C14-255E-4B8F-891B-1099417BC99E}" srcOrd="4" destOrd="0" parTransId="{1FFB1903-7417-4FB4-BE37-47D33F5D6A9C}" sibTransId="{6FD707AD-A800-4BA1-95B3-8AEAB386D339}"/>
    <dgm:cxn modelId="{46F82698-1EAC-4C0C-96FF-B03CCAB6F347}" type="presOf" srcId="{6B76651E-62F3-46FE-9F5D-0E6A95C66755}" destId="{205BFA74-5BB1-4AE4-8B98-8D9A208746DE}" srcOrd="0" destOrd="0" presId="urn:microsoft.com/office/officeart/2008/layout/LinedList"/>
    <dgm:cxn modelId="{69B8A298-A6F6-4834-9ABF-515EADBA06F9}" type="presParOf" srcId="{D4DC6E79-A19B-468B-873E-05641BCE5A83}" destId="{2F90A74E-CDC9-45B4-8979-649FAFA724FC}" srcOrd="0" destOrd="0" presId="urn:microsoft.com/office/officeart/2008/layout/LinedList"/>
    <dgm:cxn modelId="{A2616825-EF38-42EC-952B-D749C76C606D}" type="presParOf" srcId="{D4DC6E79-A19B-468B-873E-05641BCE5A83}" destId="{BA3DB0EA-138E-4869-938F-0277650A095E}" srcOrd="1" destOrd="0" presId="urn:microsoft.com/office/officeart/2008/layout/LinedList"/>
    <dgm:cxn modelId="{9E94D080-C8F7-483D-9427-A1BE8B734DE1}" type="presParOf" srcId="{BA3DB0EA-138E-4869-938F-0277650A095E}" destId="{DC57A4BC-F968-4C18-B4BE-B6B0134410BF}" srcOrd="0" destOrd="0" presId="urn:microsoft.com/office/officeart/2008/layout/LinedList"/>
    <dgm:cxn modelId="{6B9A2FED-F8E9-4A42-90FC-5DB6A787DEF9}" type="presParOf" srcId="{BA3DB0EA-138E-4869-938F-0277650A095E}" destId="{BECC8228-8C7A-412A-918B-1ADF6353D49F}" srcOrd="1" destOrd="0" presId="urn:microsoft.com/office/officeart/2008/layout/LinedList"/>
    <dgm:cxn modelId="{6932A6C9-DFB6-40D2-8515-A489E83B20E4}" type="presParOf" srcId="{D4DC6E79-A19B-468B-873E-05641BCE5A83}" destId="{4054FE92-BD5D-4A93-911F-CB2F4E9DC00F}" srcOrd="2" destOrd="0" presId="urn:microsoft.com/office/officeart/2008/layout/LinedList"/>
    <dgm:cxn modelId="{1171F094-C4FB-4017-B3AA-EE706B575825}" type="presParOf" srcId="{D4DC6E79-A19B-468B-873E-05641BCE5A83}" destId="{F18D4FC1-385D-4697-9E83-65DEE4391C90}" srcOrd="3" destOrd="0" presId="urn:microsoft.com/office/officeart/2008/layout/LinedList"/>
    <dgm:cxn modelId="{9B13A645-4007-4A17-9851-FBA07A11F56C}" type="presParOf" srcId="{F18D4FC1-385D-4697-9E83-65DEE4391C90}" destId="{205BFA74-5BB1-4AE4-8B98-8D9A208746DE}" srcOrd="0" destOrd="0" presId="urn:microsoft.com/office/officeart/2008/layout/LinedList"/>
    <dgm:cxn modelId="{3EAF1E00-BFEC-4B34-9E06-AE6434A4C27A}" type="presParOf" srcId="{F18D4FC1-385D-4697-9E83-65DEE4391C90}" destId="{9726F143-2206-4D30-AC99-8AF8DC365FBE}" srcOrd="1" destOrd="0" presId="urn:microsoft.com/office/officeart/2008/layout/LinedList"/>
    <dgm:cxn modelId="{1141A708-F7BE-463F-8C99-2D9C7A302621}" type="presParOf" srcId="{D4DC6E79-A19B-468B-873E-05641BCE5A83}" destId="{772E7EAB-BE39-48B6-945D-CD164F263265}" srcOrd="4" destOrd="0" presId="urn:microsoft.com/office/officeart/2008/layout/LinedList"/>
    <dgm:cxn modelId="{B5C75752-EE91-4F40-AB41-5EA325FD3ADA}" type="presParOf" srcId="{D4DC6E79-A19B-468B-873E-05641BCE5A83}" destId="{7ED0C012-4233-4BFE-BE66-D4FF6D803646}" srcOrd="5" destOrd="0" presId="urn:microsoft.com/office/officeart/2008/layout/LinedList"/>
    <dgm:cxn modelId="{5269442E-4354-4A13-B2A0-6B98AE20839F}" type="presParOf" srcId="{7ED0C012-4233-4BFE-BE66-D4FF6D803646}" destId="{D2CE6EA9-3293-47AE-BE3E-1C4FB7DFF738}" srcOrd="0" destOrd="0" presId="urn:microsoft.com/office/officeart/2008/layout/LinedList"/>
    <dgm:cxn modelId="{C6EE5D75-7275-4621-AAB3-923AF4714978}" type="presParOf" srcId="{7ED0C012-4233-4BFE-BE66-D4FF6D803646}" destId="{5701DEE9-238F-44F9-9E78-3B7F8A95B727}" srcOrd="1" destOrd="0" presId="urn:microsoft.com/office/officeart/2008/layout/LinedList"/>
    <dgm:cxn modelId="{7B9E6DF8-BB4E-448F-8B98-39020939B653}" type="presParOf" srcId="{D4DC6E79-A19B-468B-873E-05641BCE5A83}" destId="{EA0AAF92-D133-43C9-8625-60D4B07613A5}" srcOrd="6" destOrd="0" presId="urn:microsoft.com/office/officeart/2008/layout/LinedList"/>
    <dgm:cxn modelId="{8916A995-5C1D-4088-8F55-85C26BCF916A}" type="presParOf" srcId="{D4DC6E79-A19B-468B-873E-05641BCE5A83}" destId="{8A9B09F4-18D6-453B-A877-F86CD58D3798}" srcOrd="7" destOrd="0" presId="urn:microsoft.com/office/officeart/2008/layout/LinedList"/>
    <dgm:cxn modelId="{80EA1E97-E4BA-4CC8-A7A3-5C716276411C}" type="presParOf" srcId="{8A9B09F4-18D6-453B-A877-F86CD58D3798}" destId="{40BFD8E0-AE80-4B7C-AAA7-0953015841CC}" srcOrd="0" destOrd="0" presId="urn:microsoft.com/office/officeart/2008/layout/LinedList"/>
    <dgm:cxn modelId="{816535EC-9363-4A9F-95FB-0059C57EBDDF}" type="presParOf" srcId="{8A9B09F4-18D6-453B-A877-F86CD58D3798}" destId="{2DD47153-8440-4555-8D81-8D8338C1E105}" srcOrd="1" destOrd="0" presId="urn:microsoft.com/office/officeart/2008/layout/LinedList"/>
    <dgm:cxn modelId="{868BF056-50B1-48C7-BB8B-989123052D6F}" type="presParOf" srcId="{D4DC6E79-A19B-468B-873E-05641BCE5A83}" destId="{CB99A9F6-6B49-494F-B2C5-AEBA5BCAA55A}" srcOrd="8" destOrd="0" presId="urn:microsoft.com/office/officeart/2008/layout/LinedList"/>
    <dgm:cxn modelId="{E7DB65B6-58B5-448C-AAE4-9FAC1B978C3E}" type="presParOf" srcId="{D4DC6E79-A19B-468B-873E-05641BCE5A83}" destId="{B499A5FE-B77F-46A0-B8C9-82D24E522B25}" srcOrd="9" destOrd="0" presId="urn:microsoft.com/office/officeart/2008/layout/LinedList"/>
    <dgm:cxn modelId="{C142D41B-49C0-4310-B314-B2D8F9843C54}" type="presParOf" srcId="{B499A5FE-B77F-46A0-B8C9-82D24E522B25}" destId="{245614D5-9569-43A7-BEE3-C4FD28E12A73}" srcOrd="0" destOrd="0" presId="urn:microsoft.com/office/officeart/2008/layout/LinedList"/>
    <dgm:cxn modelId="{6CAE9505-73A0-4320-8F20-64429479DB10}" type="presParOf" srcId="{B499A5FE-B77F-46A0-B8C9-82D24E522B25}" destId="{CFF928B1-4E85-43CE-B261-050EA3249F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A3A63FC-3C91-45C6-807A-3D0BFDB93687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</dgm:pt>
    <dgm:pt modelId="{80AC153A-C2D2-4542-B512-1C71D850F96C}">
      <dgm:prSet phldrT="[Текст]"/>
      <dgm:spPr/>
      <dgm:t>
        <a:bodyPr/>
        <a:lstStyle/>
        <a:p>
          <a:r>
            <a:rPr lang="ru-RU" dirty="0" smtClean="0"/>
            <a:t>Постановление Правительства РИ от 31.12.2014 N 285</a:t>
          </a:r>
        </a:p>
        <a:p>
          <a:r>
            <a:rPr lang="ru-RU" dirty="0" smtClean="0"/>
            <a:t>"О Правилах использования финансовых средств, предоставляемых в 2014 году в виде субсидий из федерального бюджета бюджету Республики Ингушетия, и средств республиканского бюджета, связанных с реализацией мероприятий по обследованию населения с целью выявления туберкулеза, лечения больных туберкулезом, а также профилактических мероприятий и обеспечением закупок диагностических средств для выявления и мониторинга лечения лиц, инфицированных вирусами иммунодефицита человека и гепатитов B и C"</a:t>
          </a:r>
        </a:p>
      </dgm:t>
    </dgm:pt>
    <dgm:pt modelId="{1ECF7B44-E465-4526-A56A-CB035D03D5EF}" type="parTrans" cxnId="{BE9AA124-F6A1-4FAF-817C-41655EB6FB30}">
      <dgm:prSet/>
      <dgm:spPr/>
      <dgm:t>
        <a:bodyPr/>
        <a:lstStyle/>
        <a:p>
          <a:endParaRPr lang="ru-RU"/>
        </a:p>
      </dgm:t>
    </dgm:pt>
    <dgm:pt modelId="{4F0D93E6-0B17-4E10-9902-8CA394F36ECB}" type="sibTrans" cxnId="{BE9AA124-F6A1-4FAF-817C-41655EB6FB30}">
      <dgm:prSet/>
      <dgm:spPr/>
      <dgm:t>
        <a:bodyPr/>
        <a:lstStyle/>
        <a:p>
          <a:endParaRPr lang="ru-RU"/>
        </a:p>
      </dgm:t>
    </dgm:pt>
    <dgm:pt modelId="{0875A4B0-81D4-4311-9832-BF40BEFD7DFF}">
      <dgm:prSet custT="1"/>
      <dgm:spPr/>
      <dgm:t>
        <a:bodyPr/>
        <a:lstStyle/>
        <a:p>
          <a:r>
            <a:rPr lang="ru-RU" sz="1400" dirty="0" smtClean="0"/>
            <a:t>Расходование финансовых средств осуществляется государственным бюджетным учреждением "Республиканский центр по профилактике и борьбе со СПИДом и другими инфекционными заболеваниями"</a:t>
          </a:r>
        </a:p>
      </dgm:t>
    </dgm:pt>
    <dgm:pt modelId="{9F592524-9613-420E-B61C-F7A715BCE497}" type="parTrans" cxnId="{7F527FF9-6AE4-415E-8716-1D8F2BDC8763}">
      <dgm:prSet/>
      <dgm:spPr/>
      <dgm:t>
        <a:bodyPr/>
        <a:lstStyle/>
        <a:p>
          <a:endParaRPr lang="ru-RU"/>
        </a:p>
      </dgm:t>
    </dgm:pt>
    <dgm:pt modelId="{6101D5D9-33DA-4089-BC0F-1B014858BBB9}" type="sibTrans" cxnId="{7F527FF9-6AE4-415E-8716-1D8F2BDC8763}">
      <dgm:prSet/>
      <dgm:spPr/>
      <dgm:t>
        <a:bodyPr/>
        <a:lstStyle/>
        <a:p>
          <a:endParaRPr lang="ru-RU"/>
        </a:p>
      </dgm:t>
    </dgm:pt>
    <dgm:pt modelId="{D1ED15EB-8991-48F7-A3B7-D7D52BF3D543}">
      <dgm:prSet custT="1"/>
      <dgm:spPr/>
      <dgm:t>
        <a:bodyPr/>
        <a:lstStyle/>
        <a:p>
          <a:endParaRPr lang="ru-RU" sz="600" dirty="0" smtClean="0"/>
        </a:p>
      </dgm:t>
    </dgm:pt>
    <dgm:pt modelId="{6ADC3C9B-25AD-4787-92D9-D739C3E22BCD}" type="parTrans" cxnId="{4F6C209F-4599-41AD-BE51-3267A2814E2E}">
      <dgm:prSet/>
      <dgm:spPr/>
      <dgm:t>
        <a:bodyPr/>
        <a:lstStyle/>
        <a:p>
          <a:endParaRPr lang="ru-RU"/>
        </a:p>
      </dgm:t>
    </dgm:pt>
    <dgm:pt modelId="{99C87718-35FC-4798-AE1D-BCB98ADA7869}" type="sibTrans" cxnId="{4F6C209F-4599-41AD-BE51-3267A2814E2E}">
      <dgm:prSet/>
      <dgm:spPr/>
      <dgm:t>
        <a:bodyPr/>
        <a:lstStyle/>
        <a:p>
          <a:endParaRPr lang="ru-RU"/>
        </a:p>
      </dgm:t>
    </dgm:pt>
    <dgm:pt modelId="{E1FDF448-576F-4FF7-938C-4116256CBEA1}">
      <dgm:prSet custT="1"/>
      <dgm:spPr/>
      <dgm:t>
        <a:bodyPr/>
        <a:lstStyle/>
        <a:p>
          <a:endParaRPr lang="ru-RU" sz="1600" dirty="0" smtClean="0"/>
        </a:p>
      </dgm:t>
    </dgm:pt>
    <dgm:pt modelId="{1BA98813-EE01-4C40-A37E-5DD744D729FF}" type="parTrans" cxnId="{D6F3CAB4-3BBD-40C4-83C2-19A2E855F729}">
      <dgm:prSet/>
      <dgm:spPr/>
      <dgm:t>
        <a:bodyPr/>
        <a:lstStyle/>
        <a:p>
          <a:endParaRPr lang="ru-RU"/>
        </a:p>
      </dgm:t>
    </dgm:pt>
    <dgm:pt modelId="{6356B697-9F7E-462F-B620-9FAD5311EFBD}" type="sibTrans" cxnId="{D6F3CAB4-3BBD-40C4-83C2-19A2E855F729}">
      <dgm:prSet/>
      <dgm:spPr/>
      <dgm:t>
        <a:bodyPr/>
        <a:lstStyle/>
        <a:p>
          <a:endParaRPr lang="ru-RU"/>
        </a:p>
      </dgm:t>
    </dgm:pt>
    <dgm:pt modelId="{14442FA1-BDA3-4746-882F-D63CE97AFB2A}">
      <dgm:prSet custT="1"/>
      <dgm:spPr/>
      <dgm:t>
        <a:bodyPr/>
        <a:lstStyle/>
        <a:p>
          <a:r>
            <a:rPr lang="ru-RU" sz="1400" dirty="0" smtClean="0"/>
            <a:t>Предоставление Центру финансовых средств осуществляется Министерством здравоохранения Республики Ингушетия в соответствии с Законом "О республиканском бюджете на 2014 год и на плановый период 2015 и 2016 годов"</a:t>
          </a:r>
        </a:p>
      </dgm:t>
    </dgm:pt>
    <dgm:pt modelId="{2FDB5EE6-1AEC-43CF-B995-9CF3EC3FF1EE}" type="parTrans" cxnId="{19CEA159-E978-4C46-91DB-66DFD9192807}">
      <dgm:prSet/>
      <dgm:spPr/>
      <dgm:t>
        <a:bodyPr/>
        <a:lstStyle/>
        <a:p>
          <a:endParaRPr lang="ru-RU"/>
        </a:p>
      </dgm:t>
    </dgm:pt>
    <dgm:pt modelId="{6B661EDA-815C-4371-9A7E-2B1059F4AC0C}" type="sibTrans" cxnId="{19CEA159-E978-4C46-91DB-66DFD9192807}">
      <dgm:prSet/>
      <dgm:spPr/>
      <dgm:t>
        <a:bodyPr/>
        <a:lstStyle/>
        <a:p>
          <a:endParaRPr lang="ru-RU"/>
        </a:p>
      </dgm:t>
    </dgm:pt>
    <dgm:pt modelId="{4D84441F-6C18-45FD-BF68-192FE248C938}">
      <dgm:prSet custT="1"/>
      <dgm:spPr/>
      <dgm:t>
        <a:bodyPr/>
        <a:lstStyle/>
        <a:p>
          <a:r>
            <a:rPr lang="ru-RU" sz="1400" dirty="0" smtClean="0"/>
            <a:t>  Центр обеспечивают размещение государственных заказов на:</a:t>
          </a:r>
        </a:p>
      </dgm:t>
    </dgm:pt>
    <dgm:pt modelId="{20BC10E8-59B5-46DF-B492-C6193DAE0C69}" type="parTrans" cxnId="{891CDBD1-0B3E-4669-9714-AAC77E114081}">
      <dgm:prSet/>
      <dgm:spPr/>
      <dgm:t>
        <a:bodyPr/>
        <a:lstStyle/>
        <a:p>
          <a:endParaRPr lang="ru-RU"/>
        </a:p>
      </dgm:t>
    </dgm:pt>
    <dgm:pt modelId="{ADFC7AAB-2208-48DD-BE9C-33B0FC10DED6}" type="sibTrans" cxnId="{891CDBD1-0B3E-4669-9714-AAC77E114081}">
      <dgm:prSet/>
      <dgm:spPr/>
      <dgm:t>
        <a:bodyPr/>
        <a:lstStyle/>
        <a:p>
          <a:endParaRPr lang="ru-RU"/>
        </a:p>
      </dgm:t>
    </dgm:pt>
    <dgm:pt modelId="{F17EE45C-3B4C-4656-9C36-3AEC1B87D8AC}">
      <dgm:prSet custT="1"/>
      <dgm:spPr/>
      <dgm:t>
        <a:bodyPr/>
        <a:lstStyle/>
        <a:p>
          <a:r>
            <a:rPr lang="ru-RU" sz="1400" dirty="0" smtClean="0"/>
            <a:t>а) подготовку и переподготовку медицинских кадров, в том числе по специальностям "фтизиатрия", "хирургия", "анестезиология-реаниматология", "рентгенология" и "ультразвуковая диагностика", кадров по вопросам профилактики ВИЧ-инфекции и гепатитов B и C…</a:t>
          </a:r>
        </a:p>
      </dgm:t>
    </dgm:pt>
    <dgm:pt modelId="{A2A188EA-8674-4CA9-BE09-322544185E30}" type="parTrans" cxnId="{F8819581-0A24-4CC4-8451-C9C118084806}">
      <dgm:prSet/>
      <dgm:spPr/>
      <dgm:t>
        <a:bodyPr/>
        <a:lstStyle/>
        <a:p>
          <a:endParaRPr lang="ru-RU"/>
        </a:p>
      </dgm:t>
    </dgm:pt>
    <dgm:pt modelId="{E5EEA208-FC95-49AE-94F5-D9E43C5A2E97}" type="sibTrans" cxnId="{F8819581-0A24-4CC4-8451-C9C118084806}">
      <dgm:prSet/>
      <dgm:spPr/>
      <dgm:t>
        <a:bodyPr/>
        <a:lstStyle/>
        <a:p>
          <a:endParaRPr lang="ru-RU"/>
        </a:p>
      </dgm:t>
    </dgm:pt>
    <dgm:pt modelId="{04FF5A01-771F-460D-97AC-221AA844CAD7}">
      <dgm:prSet custT="1"/>
      <dgm:spPr/>
      <dgm:t>
        <a:bodyPr/>
        <a:lstStyle/>
        <a:p>
          <a:endParaRPr lang="ru-RU" sz="1600" dirty="0" smtClean="0"/>
        </a:p>
      </dgm:t>
    </dgm:pt>
    <dgm:pt modelId="{4EEF7A5D-BC06-406A-8C43-73538512F0D5}" type="parTrans" cxnId="{8ED9D813-9098-427C-BB9C-DC42D5F6F2A9}">
      <dgm:prSet/>
      <dgm:spPr/>
      <dgm:t>
        <a:bodyPr/>
        <a:lstStyle/>
        <a:p>
          <a:endParaRPr lang="ru-RU"/>
        </a:p>
      </dgm:t>
    </dgm:pt>
    <dgm:pt modelId="{59D68205-9F47-4E66-8415-1F0E0FB2B38C}" type="sibTrans" cxnId="{8ED9D813-9098-427C-BB9C-DC42D5F6F2A9}">
      <dgm:prSet/>
      <dgm:spPr/>
      <dgm:t>
        <a:bodyPr/>
        <a:lstStyle/>
        <a:p>
          <a:endParaRPr lang="ru-RU"/>
        </a:p>
      </dgm:t>
    </dgm:pt>
    <dgm:pt modelId="{6D0A0F94-9E57-4739-9F51-F3E0F1BC7601}">
      <dgm:prSet custT="1"/>
      <dgm:spPr/>
      <dgm:t>
        <a:bodyPr/>
        <a:lstStyle/>
        <a:p>
          <a:endParaRPr lang="ru-RU" sz="1400" dirty="0" smtClean="0"/>
        </a:p>
      </dgm:t>
    </dgm:pt>
    <dgm:pt modelId="{0D8D4355-6611-4730-9240-8C170968B695}" type="parTrans" cxnId="{E261E90A-42FC-475D-810F-2E9EB9BE4CC7}">
      <dgm:prSet/>
      <dgm:spPr/>
    </dgm:pt>
    <dgm:pt modelId="{A31B2A08-A4BD-4414-9115-D79A1FCA4573}" type="sibTrans" cxnId="{E261E90A-42FC-475D-810F-2E9EB9BE4CC7}">
      <dgm:prSet/>
      <dgm:spPr/>
    </dgm:pt>
    <dgm:pt modelId="{D566F00B-B68D-49D1-BFFC-96EC90A9E965}">
      <dgm:prSet custT="1"/>
      <dgm:spPr/>
      <dgm:t>
        <a:bodyPr/>
        <a:lstStyle/>
        <a:p>
          <a:endParaRPr lang="ru-RU" sz="1400" dirty="0" smtClean="0"/>
        </a:p>
      </dgm:t>
    </dgm:pt>
    <dgm:pt modelId="{7E1DD74A-2980-420F-9C33-59B3BF88658F}" type="parTrans" cxnId="{D3E9B20C-3ECB-4855-845E-D9272B8B71E0}">
      <dgm:prSet/>
      <dgm:spPr/>
    </dgm:pt>
    <dgm:pt modelId="{EF068F09-84C6-4EE7-923E-80DDE747F1C0}" type="sibTrans" cxnId="{D3E9B20C-3ECB-4855-845E-D9272B8B71E0}">
      <dgm:prSet/>
      <dgm:spPr/>
    </dgm:pt>
    <dgm:pt modelId="{F7704197-DB14-4E15-BEF9-35183EDE964F}" type="pres">
      <dgm:prSet presAssocID="{3A3A63FC-3C91-45C6-807A-3D0BFDB93687}" presName="Name0" presStyleCnt="0">
        <dgm:presLayoutVars>
          <dgm:dir/>
          <dgm:animLvl val="lvl"/>
          <dgm:resizeHandles val="exact"/>
        </dgm:presLayoutVars>
      </dgm:prSet>
      <dgm:spPr/>
    </dgm:pt>
    <dgm:pt modelId="{4DE95291-F4C9-4493-8914-C7CA74CEE794}" type="pres">
      <dgm:prSet presAssocID="{80AC153A-C2D2-4542-B512-1C71D850F96C}" presName="linNode" presStyleCnt="0"/>
      <dgm:spPr/>
    </dgm:pt>
    <dgm:pt modelId="{E70C4119-5E7F-4E91-95CC-6AF4641EF362}" type="pres">
      <dgm:prSet presAssocID="{80AC153A-C2D2-4542-B512-1C71D850F96C}" presName="parentText" presStyleLbl="node1" presStyleIdx="0" presStyleCnt="1" custScaleX="1153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26B6C-2BD8-4117-825B-C969C1254253}" type="pres">
      <dgm:prSet presAssocID="{80AC153A-C2D2-4542-B512-1C71D850F96C}" presName="descendantText" presStyleLbl="alignAccFollowNode1" presStyleIdx="0" presStyleCnt="1" custScaleX="7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DC13F1-6D0A-44B4-AC47-BF313827F3C6}" type="presOf" srcId="{4D84441F-6C18-45FD-BF68-192FE248C938}" destId="{8E026B6C-2BD8-4117-825B-C969C1254253}" srcOrd="0" destOrd="4" presId="urn:microsoft.com/office/officeart/2005/8/layout/vList5"/>
    <dgm:cxn modelId="{B8EBE228-2E8B-43B8-AFE0-CEDC9F217F02}" type="presOf" srcId="{80AC153A-C2D2-4542-B512-1C71D850F96C}" destId="{E70C4119-5E7F-4E91-95CC-6AF4641EF362}" srcOrd="0" destOrd="0" presId="urn:microsoft.com/office/officeart/2005/8/layout/vList5"/>
    <dgm:cxn modelId="{967CC978-3209-49B9-A4DC-0AE2E41E0BCD}" type="presOf" srcId="{3A3A63FC-3C91-45C6-807A-3D0BFDB93687}" destId="{F7704197-DB14-4E15-BEF9-35183EDE964F}" srcOrd="0" destOrd="0" presId="urn:microsoft.com/office/officeart/2005/8/layout/vList5"/>
    <dgm:cxn modelId="{19CEA159-E978-4C46-91DB-66DFD9192807}" srcId="{80AC153A-C2D2-4542-B512-1C71D850F96C}" destId="{14442FA1-BDA3-4746-882F-D63CE97AFB2A}" srcOrd="3" destOrd="0" parTransId="{2FDB5EE6-1AEC-43CF-B995-9CF3EC3FF1EE}" sibTransId="{6B661EDA-815C-4371-9A7E-2B1059F4AC0C}"/>
    <dgm:cxn modelId="{CB33DF6C-9924-4DB0-992E-07ABB6FBD59F}" type="presOf" srcId="{F17EE45C-3B4C-4656-9C36-3AEC1B87D8AC}" destId="{8E026B6C-2BD8-4117-825B-C969C1254253}" srcOrd="0" destOrd="5" presId="urn:microsoft.com/office/officeart/2005/8/layout/vList5"/>
    <dgm:cxn modelId="{8294B831-A781-4676-BA46-13A0AC12A817}" type="presOf" srcId="{6D0A0F94-9E57-4739-9F51-F3E0F1BC7601}" destId="{8E026B6C-2BD8-4117-825B-C969C1254253}" srcOrd="0" destOrd="0" presId="urn:microsoft.com/office/officeart/2005/8/layout/vList5"/>
    <dgm:cxn modelId="{8ED9D813-9098-427C-BB9C-DC42D5F6F2A9}" srcId="{80AC153A-C2D2-4542-B512-1C71D850F96C}" destId="{04FF5A01-771F-460D-97AC-221AA844CAD7}" srcOrd="6" destOrd="0" parTransId="{4EEF7A5D-BC06-406A-8C43-73538512F0D5}" sibTransId="{59D68205-9F47-4E66-8415-1F0E0FB2B38C}"/>
    <dgm:cxn modelId="{575C4251-B26D-4BF2-A7CE-465D71E8B2AE}" type="presOf" srcId="{D566F00B-B68D-49D1-BFFC-96EC90A9E965}" destId="{8E026B6C-2BD8-4117-825B-C969C1254253}" srcOrd="0" destOrd="1" presId="urn:microsoft.com/office/officeart/2005/8/layout/vList5"/>
    <dgm:cxn modelId="{60906E4D-71EE-4384-93AE-5933308A7411}" type="presOf" srcId="{D1ED15EB-8991-48F7-A3B7-D7D52BF3D543}" destId="{8E026B6C-2BD8-4117-825B-C969C1254253}" srcOrd="0" destOrd="8" presId="urn:microsoft.com/office/officeart/2005/8/layout/vList5"/>
    <dgm:cxn modelId="{BE9AA124-F6A1-4FAF-817C-41655EB6FB30}" srcId="{3A3A63FC-3C91-45C6-807A-3D0BFDB93687}" destId="{80AC153A-C2D2-4542-B512-1C71D850F96C}" srcOrd="0" destOrd="0" parTransId="{1ECF7B44-E465-4526-A56A-CB035D03D5EF}" sibTransId="{4F0D93E6-0B17-4E10-9902-8CA394F36ECB}"/>
    <dgm:cxn modelId="{E261E90A-42FC-475D-810F-2E9EB9BE4CC7}" srcId="{80AC153A-C2D2-4542-B512-1C71D850F96C}" destId="{6D0A0F94-9E57-4739-9F51-F3E0F1BC7601}" srcOrd="0" destOrd="0" parTransId="{0D8D4355-6611-4730-9240-8C170968B695}" sibTransId="{A31B2A08-A4BD-4414-9115-D79A1FCA4573}"/>
    <dgm:cxn modelId="{D3E9B20C-3ECB-4855-845E-D9272B8B71E0}" srcId="{80AC153A-C2D2-4542-B512-1C71D850F96C}" destId="{D566F00B-B68D-49D1-BFFC-96EC90A9E965}" srcOrd="1" destOrd="0" parTransId="{7E1DD74A-2980-420F-9C33-59B3BF88658F}" sibTransId="{EF068F09-84C6-4EE7-923E-80DDE747F1C0}"/>
    <dgm:cxn modelId="{12129583-51EC-4437-8384-E1E7FD397793}" type="presOf" srcId="{E1FDF448-576F-4FF7-938C-4116256CBEA1}" destId="{8E026B6C-2BD8-4117-825B-C969C1254253}" srcOrd="0" destOrd="7" presId="urn:microsoft.com/office/officeart/2005/8/layout/vList5"/>
    <dgm:cxn modelId="{4F6C209F-4599-41AD-BE51-3267A2814E2E}" srcId="{80AC153A-C2D2-4542-B512-1C71D850F96C}" destId="{D1ED15EB-8991-48F7-A3B7-D7D52BF3D543}" srcOrd="8" destOrd="0" parTransId="{6ADC3C9B-25AD-4787-92D9-D739C3E22BCD}" sibTransId="{99C87718-35FC-4798-AE1D-BCB98ADA7869}"/>
    <dgm:cxn modelId="{8B249934-C57B-4540-AC22-9C5EB6BF8245}" type="presOf" srcId="{0875A4B0-81D4-4311-9832-BF40BEFD7DFF}" destId="{8E026B6C-2BD8-4117-825B-C969C1254253}" srcOrd="0" destOrd="2" presId="urn:microsoft.com/office/officeart/2005/8/layout/vList5"/>
    <dgm:cxn modelId="{D6F3CAB4-3BBD-40C4-83C2-19A2E855F729}" srcId="{80AC153A-C2D2-4542-B512-1C71D850F96C}" destId="{E1FDF448-576F-4FF7-938C-4116256CBEA1}" srcOrd="7" destOrd="0" parTransId="{1BA98813-EE01-4C40-A37E-5DD744D729FF}" sibTransId="{6356B697-9F7E-462F-B620-9FAD5311EFBD}"/>
    <dgm:cxn modelId="{16738204-CC5D-463C-A40A-454154B2EDAD}" type="presOf" srcId="{04FF5A01-771F-460D-97AC-221AA844CAD7}" destId="{8E026B6C-2BD8-4117-825B-C969C1254253}" srcOrd="0" destOrd="6" presId="urn:microsoft.com/office/officeart/2005/8/layout/vList5"/>
    <dgm:cxn modelId="{891CDBD1-0B3E-4669-9714-AAC77E114081}" srcId="{80AC153A-C2D2-4542-B512-1C71D850F96C}" destId="{4D84441F-6C18-45FD-BF68-192FE248C938}" srcOrd="4" destOrd="0" parTransId="{20BC10E8-59B5-46DF-B492-C6193DAE0C69}" sibTransId="{ADFC7AAB-2208-48DD-BE9C-33B0FC10DED6}"/>
    <dgm:cxn modelId="{7F527FF9-6AE4-415E-8716-1D8F2BDC8763}" srcId="{80AC153A-C2D2-4542-B512-1C71D850F96C}" destId="{0875A4B0-81D4-4311-9832-BF40BEFD7DFF}" srcOrd="2" destOrd="0" parTransId="{9F592524-9613-420E-B61C-F7A715BCE497}" sibTransId="{6101D5D9-33DA-4089-BC0F-1B014858BBB9}"/>
    <dgm:cxn modelId="{F8819581-0A24-4CC4-8451-C9C118084806}" srcId="{80AC153A-C2D2-4542-B512-1C71D850F96C}" destId="{F17EE45C-3B4C-4656-9C36-3AEC1B87D8AC}" srcOrd="5" destOrd="0" parTransId="{A2A188EA-8674-4CA9-BE09-322544185E30}" sibTransId="{E5EEA208-FC95-49AE-94F5-D9E43C5A2E97}"/>
    <dgm:cxn modelId="{200F5EA7-E64C-4921-AEDC-26DE559A24D0}" type="presOf" srcId="{14442FA1-BDA3-4746-882F-D63CE97AFB2A}" destId="{8E026B6C-2BD8-4117-825B-C969C1254253}" srcOrd="0" destOrd="3" presId="urn:microsoft.com/office/officeart/2005/8/layout/vList5"/>
    <dgm:cxn modelId="{FA90C37F-DC37-4625-B84E-860A0AB62B46}" type="presParOf" srcId="{F7704197-DB14-4E15-BEF9-35183EDE964F}" destId="{4DE95291-F4C9-4493-8914-C7CA74CEE794}" srcOrd="0" destOrd="0" presId="urn:microsoft.com/office/officeart/2005/8/layout/vList5"/>
    <dgm:cxn modelId="{406FD7C2-FB34-4537-B718-0B9A5CB1AD67}" type="presParOf" srcId="{4DE95291-F4C9-4493-8914-C7CA74CEE794}" destId="{E70C4119-5E7F-4E91-95CC-6AF4641EF362}" srcOrd="0" destOrd="0" presId="urn:microsoft.com/office/officeart/2005/8/layout/vList5"/>
    <dgm:cxn modelId="{BFDEFF81-9FE8-449E-824B-F3B898AA9E74}" type="presParOf" srcId="{4DE95291-F4C9-4493-8914-C7CA74CEE794}" destId="{8E026B6C-2BD8-4117-825B-C969C12542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A3A63FC-3C91-45C6-807A-3D0BFDB93687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</dgm:pt>
    <dgm:pt modelId="{80AC153A-C2D2-4542-B512-1C71D850F96C}">
      <dgm:prSet phldrT="[Текст]"/>
      <dgm:spPr/>
      <dgm:t>
        <a:bodyPr/>
        <a:lstStyle/>
        <a:p>
          <a:r>
            <a:rPr lang="ru-RU" dirty="0" smtClean="0"/>
            <a:t>Постановление Правительства Санкт-Петербурга от 19.02.2015 N 155 (ред. от 17.03.2015) "О Порядке предоставления в 2015 году субсидий социально ориентированным некоммерческим организациям в целях финансового обеспечения (возмещения) затрат по реализации мероприятий Программы "Профилактика заболевания, вызываемого вирусом иммунодефицита человека (ВИЧ-инфекции), в Санкт-Петербурге на 2013-2015 годы"</a:t>
          </a:r>
          <a:endParaRPr lang="ru-RU" dirty="0"/>
        </a:p>
      </dgm:t>
    </dgm:pt>
    <dgm:pt modelId="{1ECF7B44-E465-4526-A56A-CB035D03D5EF}" type="parTrans" cxnId="{BE9AA124-F6A1-4FAF-817C-41655EB6FB30}">
      <dgm:prSet/>
      <dgm:spPr/>
      <dgm:t>
        <a:bodyPr/>
        <a:lstStyle/>
        <a:p>
          <a:endParaRPr lang="ru-RU"/>
        </a:p>
      </dgm:t>
    </dgm:pt>
    <dgm:pt modelId="{4F0D93E6-0B17-4E10-9902-8CA394F36ECB}" type="sibTrans" cxnId="{BE9AA124-F6A1-4FAF-817C-41655EB6FB30}">
      <dgm:prSet/>
      <dgm:spPr/>
      <dgm:t>
        <a:bodyPr/>
        <a:lstStyle/>
        <a:p>
          <a:endParaRPr lang="ru-RU"/>
        </a:p>
      </dgm:t>
    </dgm:pt>
    <dgm:pt modelId="{D50635D4-EE35-45DC-8035-508F8071D11A}">
      <dgm:prSet phldrT="[Текст]" custT="1"/>
      <dgm:spPr/>
      <dgm:t>
        <a:bodyPr/>
        <a:lstStyle/>
        <a:p>
          <a:r>
            <a:rPr lang="ru-RU" sz="1000" dirty="0" smtClean="0"/>
            <a:t>Субсидии предоставляются на безвозмездной и безвозвратной основе СОНКО, за исключением государственных (муниципальных) учреждений, и осуществляющим один из следующих видов деятельности:</a:t>
          </a:r>
          <a:endParaRPr lang="ru-RU" sz="1000" dirty="0"/>
        </a:p>
      </dgm:t>
    </dgm:pt>
    <dgm:pt modelId="{688B1F11-20C4-4392-9E06-C20113031C94}" type="parTrans" cxnId="{E2D9BAB6-5AF5-493E-A752-BECDF35550BA}">
      <dgm:prSet/>
      <dgm:spPr/>
      <dgm:t>
        <a:bodyPr/>
        <a:lstStyle/>
        <a:p>
          <a:endParaRPr lang="ru-RU"/>
        </a:p>
      </dgm:t>
    </dgm:pt>
    <dgm:pt modelId="{B5FC12A3-6E26-40EB-B4AC-4165598749FD}" type="sibTrans" cxnId="{E2D9BAB6-5AF5-493E-A752-BECDF35550BA}">
      <dgm:prSet/>
      <dgm:spPr/>
      <dgm:t>
        <a:bodyPr/>
        <a:lstStyle/>
        <a:p>
          <a:endParaRPr lang="ru-RU"/>
        </a:p>
      </dgm:t>
    </dgm:pt>
    <dgm:pt modelId="{2D698DB2-1E7D-4B62-BB21-FE2510E8A52E}">
      <dgm:prSet custT="1"/>
      <dgm:spPr/>
      <dgm:t>
        <a:bodyPr/>
        <a:lstStyle/>
        <a:p>
          <a:r>
            <a:rPr lang="ru-RU" sz="1000" dirty="0" smtClean="0"/>
            <a:t>профилактика социально опасных форм поведения граждан;</a:t>
          </a:r>
          <a:endParaRPr lang="ru-RU" sz="1000" dirty="0"/>
        </a:p>
      </dgm:t>
    </dgm:pt>
    <dgm:pt modelId="{26C2C3FF-D671-462A-9703-2F8895E88F18}" type="parTrans" cxnId="{A475385E-AE6D-4E6F-8ED3-D482DD22FD69}">
      <dgm:prSet/>
      <dgm:spPr/>
      <dgm:t>
        <a:bodyPr/>
        <a:lstStyle/>
        <a:p>
          <a:endParaRPr lang="ru-RU"/>
        </a:p>
      </dgm:t>
    </dgm:pt>
    <dgm:pt modelId="{0D620AD1-FD49-4C22-B2CB-667E71FDFBF6}" type="sibTrans" cxnId="{A475385E-AE6D-4E6F-8ED3-D482DD22FD69}">
      <dgm:prSet/>
      <dgm:spPr/>
      <dgm:t>
        <a:bodyPr/>
        <a:lstStyle/>
        <a:p>
          <a:endParaRPr lang="ru-RU"/>
        </a:p>
      </dgm:t>
    </dgm:pt>
    <dgm:pt modelId="{C8BBC5DA-D821-4BAC-88EF-5EC7561F8B56}">
      <dgm:prSet custT="1"/>
      <dgm:spPr/>
      <dgm:t>
        <a:bodyPr/>
        <a:lstStyle/>
        <a:p>
          <a:r>
            <a:rPr lang="ru-RU" sz="1000" dirty="0" smtClean="0"/>
            <a:t>социальная поддержка и защита граждан, практикующих социально опасные формы поведения или оказавшихся в трудной жизненной ситуации в связи с заболеванием, вызванным ВИЧ-инфекцией.</a:t>
          </a:r>
          <a:endParaRPr lang="ru-RU" sz="1000" dirty="0"/>
        </a:p>
      </dgm:t>
    </dgm:pt>
    <dgm:pt modelId="{9D29FC41-4AE9-4311-B1BF-714B6E042D0B}" type="parTrans" cxnId="{41A82D41-3D16-43CC-AC99-6BF4AAAB0E00}">
      <dgm:prSet/>
      <dgm:spPr/>
      <dgm:t>
        <a:bodyPr/>
        <a:lstStyle/>
        <a:p>
          <a:endParaRPr lang="ru-RU"/>
        </a:p>
      </dgm:t>
    </dgm:pt>
    <dgm:pt modelId="{39F40D73-E992-4EDF-A29C-D9108EF0A966}" type="sibTrans" cxnId="{41A82D41-3D16-43CC-AC99-6BF4AAAB0E00}">
      <dgm:prSet/>
      <dgm:spPr/>
      <dgm:t>
        <a:bodyPr/>
        <a:lstStyle/>
        <a:p>
          <a:endParaRPr lang="ru-RU"/>
        </a:p>
      </dgm:t>
    </dgm:pt>
    <dgm:pt modelId="{4819E4C0-FDBF-4FBD-BD09-D77486731B75}">
      <dgm:prSet custT="1"/>
      <dgm:spPr/>
      <dgm:t>
        <a:bodyPr/>
        <a:lstStyle/>
        <a:p>
          <a:r>
            <a:rPr lang="ru-RU" sz="1000" dirty="0" smtClean="0"/>
            <a:t>3. Субсидии предоставляются в целях финансового обеспечения (возмещения) затрат, возникших в 2015 году:</a:t>
          </a:r>
          <a:endParaRPr lang="ru-RU" sz="1000" dirty="0"/>
        </a:p>
      </dgm:t>
    </dgm:pt>
    <dgm:pt modelId="{A408C1FE-67E1-4D9A-BC06-C5040CF13AA3}" type="parTrans" cxnId="{80B980F9-8A75-4D2C-9E8D-3807A17A4528}">
      <dgm:prSet/>
      <dgm:spPr/>
      <dgm:t>
        <a:bodyPr/>
        <a:lstStyle/>
        <a:p>
          <a:endParaRPr lang="ru-RU"/>
        </a:p>
      </dgm:t>
    </dgm:pt>
    <dgm:pt modelId="{64ED8A0F-2070-418D-854D-FF646FC9F180}" type="sibTrans" cxnId="{80B980F9-8A75-4D2C-9E8D-3807A17A4528}">
      <dgm:prSet/>
      <dgm:spPr/>
      <dgm:t>
        <a:bodyPr/>
        <a:lstStyle/>
        <a:p>
          <a:endParaRPr lang="ru-RU"/>
        </a:p>
      </dgm:t>
    </dgm:pt>
    <dgm:pt modelId="{32C17613-B9EA-4160-9208-87457D7A9BEE}">
      <dgm:prSet custT="1"/>
      <dgm:spPr/>
      <dgm:t>
        <a:bodyPr/>
        <a:lstStyle/>
        <a:p>
          <a:r>
            <a:rPr lang="ru-RU" sz="1000" dirty="0" smtClean="0"/>
            <a:t>3.1. В связи с реализацией мероприятий по подготовке консультантов из числа лиц, живущих с ВИЧ-инфекцией, и обеспечению их деятельности в учреждениях, осуществляющих социальное обслуживание ВИЧ-инфицированных граждан.</a:t>
          </a:r>
          <a:endParaRPr lang="ru-RU" sz="1000" dirty="0"/>
        </a:p>
      </dgm:t>
    </dgm:pt>
    <dgm:pt modelId="{8A74FE72-33E3-415A-AAD5-B431F05FC837}" type="parTrans" cxnId="{C063CC02-9235-4B86-B88A-4AB05E2F0A0E}">
      <dgm:prSet/>
      <dgm:spPr/>
      <dgm:t>
        <a:bodyPr/>
        <a:lstStyle/>
        <a:p>
          <a:endParaRPr lang="ru-RU"/>
        </a:p>
      </dgm:t>
    </dgm:pt>
    <dgm:pt modelId="{5B53B81B-68EE-44E9-B460-D63837BA1CC6}" type="sibTrans" cxnId="{C063CC02-9235-4B86-B88A-4AB05E2F0A0E}">
      <dgm:prSet/>
      <dgm:spPr/>
      <dgm:t>
        <a:bodyPr/>
        <a:lstStyle/>
        <a:p>
          <a:endParaRPr lang="ru-RU"/>
        </a:p>
      </dgm:t>
    </dgm:pt>
    <dgm:pt modelId="{F514A1E3-E44E-414A-A48E-E1DDCF4657FC}">
      <dgm:prSet custT="1"/>
      <dgm:spPr/>
      <dgm:t>
        <a:bodyPr/>
        <a:lstStyle/>
        <a:p>
          <a:r>
            <a:rPr lang="ru-RU" sz="1000" dirty="0" smtClean="0"/>
            <a:t>3.2. В связи с реализацией мероприятий по социально-психологическому консультированию ВИЧ-инфицированных женщин, находящихся в местах лишения свободы.</a:t>
          </a:r>
          <a:endParaRPr lang="ru-RU" sz="1000" dirty="0"/>
        </a:p>
      </dgm:t>
    </dgm:pt>
    <dgm:pt modelId="{4C3D4896-B2AE-4427-B93E-39A4332A7DCA}" type="parTrans" cxnId="{9F3B95F5-5909-45DE-A32E-A8F92A3CB571}">
      <dgm:prSet/>
      <dgm:spPr/>
      <dgm:t>
        <a:bodyPr/>
        <a:lstStyle/>
        <a:p>
          <a:endParaRPr lang="ru-RU"/>
        </a:p>
      </dgm:t>
    </dgm:pt>
    <dgm:pt modelId="{3A2138E6-EF10-4F87-9EA0-9F2E7AF2E8A5}" type="sibTrans" cxnId="{9F3B95F5-5909-45DE-A32E-A8F92A3CB571}">
      <dgm:prSet/>
      <dgm:spPr/>
      <dgm:t>
        <a:bodyPr/>
        <a:lstStyle/>
        <a:p>
          <a:endParaRPr lang="ru-RU"/>
        </a:p>
      </dgm:t>
    </dgm:pt>
    <dgm:pt modelId="{30396A99-CF0D-4048-ADCC-7806FABBDE1D}">
      <dgm:prSet custT="1"/>
      <dgm:spPr/>
      <dgm:t>
        <a:bodyPr/>
        <a:lstStyle/>
        <a:p>
          <a:r>
            <a:rPr lang="ru-RU" sz="1000" dirty="0" smtClean="0"/>
            <a:t>3.3. В связи с реализацией мероприятий по профилактике ВИЧ-инфекции среди женщин, вовлеченных в сферу оказания сексуальных услуг.</a:t>
          </a:r>
          <a:endParaRPr lang="ru-RU" sz="1000" dirty="0"/>
        </a:p>
      </dgm:t>
    </dgm:pt>
    <dgm:pt modelId="{822397D8-ED83-4CB2-89F9-FD5F1E25A9CE}" type="parTrans" cxnId="{51078F44-CAB5-4665-9F0E-0332D0D01FB8}">
      <dgm:prSet/>
      <dgm:spPr/>
      <dgm:t>
        <a:bodyPr/>
        <a:lstStyle/>
        <a:p>
          <a:endParaRPr lang="ru-RU"/>
        </a:p>
      </dgm:t>
    </dgm:pt>
    <dgm:pt modelId="{938B9108-E273-4F4D-A6AB-165DB5B6DA59}" type="sibTrans" cxnId="{51078F44-CAB5-4665-9F0E-0332D0D01FB8}">
      <dgm:prSet/>
      <dgm:spPr/>
      <dgm:t>
        <a:bodyPr/>
        <a:lstStyle/>
        <a:p>
          <a:endParaRPr lang="ru-RU"/>
        </a:p>
      </dgm:t>
    </dgm:pt>
    <dgm:pt modelId="{60ADC63B-E5A4-4682-AC67-4B6A3BEF6AB4}">
      <dgm:prSet custT="1"/>
      <dgm:spPr/>
      <dgm:t>
        <a:bodyPr/>
        <a:lstStyle/>
        <a:p>
          <a:r>
            <a:rPr lang="ru-RU" sz="1000" dirty="0" smtClean="0"/>
            <a:t>предусматривается проведение ряда образовательных мероприятий в виде лекций, семинаров и тренингов, стажировка в государственных учреждениях для консультантов, живущих с ВИЧ, с дальнейшим осуществлением консультирования в учреждениях социального обслуживания.</a:t>
          </a:r>
          <a:endParaRPr lang="ru-RU" sz="1000" dirty="0"/>
        </a:p>
      </dgm:t>
    </dgm:pt>
    <dgm:pt modelId="{9D906E9B-8F2C-4B2F-8389-EA07818FF168}" type="parTrans" cxnId="{EEB8FFBA-2C60-4BE2-918D-B9B5951C1361}">
      <dgm:prSet/>
      <dgm:spPr/>
      <dgm:t>
        <a:bodyPr/>
        <a:lstStyle/>
        <a:p>
          <a:endParaRPr lang="ru-RU"/>
        </a:p>
      </dgm:t>
    </dgm:pt>
    <dgm:pt modelId="{A4CC6342-439D-4468-AA33-AF46FBC68D73}" type="sibTrans" cxnId="{EEB8FFBA-2C60-4BE2-918D-B9B5951C1361}">
      <dgm:prSet/>
      <dgm:spPr/>
      <dgm:t>
        <a:bodyPr/>
        <a:lstStyle/>
        <a:p>
          <a:endParaRPr lang="ru-RU"/>
        </a:p>
      </dgm:t>
    </dgm:pt>
    <dgm:pt modelId="{DB56A925-16B3-4F39-95C4-AFF2FCC439B3}">
      <dgm:prSet custT="1"/>
      <dgm:spPr/>
      <dgm:t>
        <a:bodyPr/>
        <a:lstStyle/>
        <a:p>
          <a:r>
            <a:rPr lang="ru-RU" sz="1000" dirty="0" smtClean="0"/>
            <a:t>проведение мероприятий по оказанию социально-психологической и правовой поддержки ВИЧ-инфицированным женщинам, находящимся в местах лишения свободы.</a:t>
          </a:r>
          <a:endParaRPr lang="ru-RU" sz="1000" dirty="0"/>
        </a:p>
      </dgm:t>
    </dgm:pt>
    <dgm:pt modelId="{2F9F400A-94CE-4076-8114-C15D9F30F0B8}" type="parTrans" cxnId="{B7FF4367-D92C-4481-AD15-EAE4C17D3A29}">
      <dgm:prSet/>
      <dgm:spPr/>
      <dgm:t>
        <a:bodyPr/>
        <a:lstStyle/>
        <a:p>
          <a:endParaRPr lang="ru-RU"/>
        </a:p>
      </dgm:t>
    </dgm:pt>
    <dgm:pt modelId="{B05C2296-433B-4BE6-A04E-FBE84553EEAD}" type="sibTrans" cxnId="{B7FF4367-D92C-4481-AD15-EAE4C17D3A29}">
      <dgm:prSet/>
      <dgm:spPr/>
      <dgm:t>
        <a:bodyPr/>
        <a:lstStyle/>
        <a:p>
          <a:endParaRPr lang="ru-RU"/>
        </a:p>
      </dgm:t>
    </dgm:pt>
    <dgm:pt modelId="{78B17ADD-73BC-4FDB-93DB-AE4DAB09E55B}">
      <dgm:prSet custT="1"/>
      <dgm:spPr/>
      <dgm:t>
        <a:bodyPr/>
        <a:lstStyle/>
        <a:p>
          <a:r>
            <a:rPr lang="ru-RU" sz="1000" dirty="0" smtClean="0"/>
            <a:t>проведение аутрич-работы с женщинами, вовлеченными в сферу оказания сексуальных услуг, мотивационное консультирование, распространение печатной информационной литературы по профилактике ВИЧ-инфекции и медико-социальных услугах, предоставление медицинских материалов (гигиенические салфетки, презервативы, тесты на беременность).</a:t>
          </a:r>
          <a:endParaRPr lang="ru-RU" sz="1000" dirty="0"/>
        </a:p>
      </dgm:t>
    </dgm:pt>
    <dgm:pt modelId="{1AC5C683-51CF-47BC-BFB2-10F76317F580}" type="parTrans" cxnId="{66D865FB-6F2D-4814-A990-DAFD3043F7D2}">
      <dgm:prSet/>
      <dgm:spPr/>
      <dgm:t>
        <a:bodyPr/>
        <a:lstStyle/>
        <a:p>
          <a:endParaRPr lang="ru-RU"/>
        </a:p>
      </dgm:t>
    </dgm:pt>
    <dgm:pt modelId="{40F69053-47EC-4A6F-81AC-207428B08A54}" type="sibTrans" cxnId="{66D865FB-6F2D-4814-A990-DAFD3043F7D2}">
      <dgm:prSet/>
      <dgm:spPr/>
      <dgm:t>
        <a:bodyPr/>
        <a:lstStyle/>
        <a:p>
          <a:endParaRPr lang="ru-RU"/>
        </a:p>
      </dgm:t>
    </dgm:pt>
    <dgm:pt modelId="{F7704197-DB14-4E15-BEF9-35183EDE964F}" type="pres">
      <dgm:prSet presAssocID="{3A3A63FC-3C91-45C6-807A-3D0BFDB93687}" presName="Name0" presStyleCnt="0">
        <dgm:presLayoutVars>
          <dgm:dir/>
          <dgm:animLvl val="lvl"/>
          <dgm:resizeHandles val="exact"/>
        </dgm:presLayoutVars>
      </dgm:prSet>
      <dgm:spPr/>
    </dgm:pt>
    <dgm:pt modelId="{4DE95291-F4C9-4493-8914-C7CA74CEE794}" type="pres">
      <dgm:prSet presAssocID="{80AC153A-C2D2-4542-B512-1C71D850F96C}" presName="linNode" presStyleCnt="0"/>
      <dgm:spPr/>
    </dgm:pt>
    <dgm:pt modelId="{E70C4119-5E7F-4E91-95CC-6AF4641EF362}" type="pres">
      <dgm:prSet presAssocID="{80AC153A-C2D2-4542-B512-1C71D850F96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26B6C-2BD8-4117-825B-C969C1254253}" type="pres">
      <dgm:prSet presAssocID="{80AC153A-C2D2-4542-B512-1C71D850F96C}" presName="descendantText" presStyleLbl="alignAccFollowNode1" presStyleIdx="0" presStyleCnt="1" custScaleX="150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3CC02-9235-4B86-B88A-4AB05E2F0A0E}" srcId="{80AC153A-C2D2-4542-B512-1C71D850F96C}" destId="{32C17613-B9EA-4160-9208-87457D7A9BEE}" srcOrd="4" destOrd="0" parTransId="{8A74FE72-33E3-415A-AAD5-B431F05FC837}" sibTransId="{5B53B81B-68EE-44E9-B460-D63837BA1CC6}"/>
    <dgm:cxn modelId="{1C828A71-5D90-4EAB-A275-A67A3B022019}" type="presOf" srcId="{78B17ADD-73BC-4FDB-93DB-AE4DAB09E55B}" destId="{8E026B6C-2BD8-4117-825B-C969C1254253}" srcOrd="0" destOrd="9" presId="urn:microsoft.com/office/officeart/2005/8/layout/vList5"/>
    <dgm:cxn modelId="{C87C085D-A5AF-45D2-B70E-1D65F1BE3A9D}" type="presOf" srcId="{4819E4C0-FDBF-4FBD-BD09-D77486731B75}" destId="{8E026B6C-2BD8-4117-825B-C969C1254253}" srcOrd="0" destOrd="3" presId="urn:microsoft.com/office/officeart/2005/8/layout/vList5"/>
    <dgm:cxn modelId="{83FD9F10-0C96-42FF-9355-29D96D1FF2AB}" type="presOf" srcId="{F514A1E3-E44E-414A-A48E-E1DDCF4657FC}" destId="{8E026B6C-2BD8-4117-825B-C969C1254253}" srcOrd="0" destOrd="5" presId="urn:microsoft.com/office/officeart/2005/8/layout/vList5"/>
    <dgm:cxn modelId="{34DD6075-83A5-44A5-A6C1-6C7F3D0257F4}" type="presOf" srcId="{DB56A925-16B3-4F39-95C4-AFF2FCC439B3}" destId="{8E026B6C-2BD8-4117-825B-C969C1254253}" srcOrd="0" destOrd="8" presId="urn:microsoft.com/office/officeart/2005/8/layout/vList5"/>
    <dgm:cxn modelId="{FAD3379C-6B53-44C9-8FA4-E65180418FB7}" type="presOf" srcId="{2D698DB2-1E7D-4B62-BB21-FE2510E8A52E}" destId="{8E026B6C-2BD8-4117-825B-C969C1254253}" srcOrd="0" destOrd="1" presId="urn:microsoft.com/office/officeart/2005/8/layout/vList5"/>
    <dgm:cxn modelId="{80B980F9-8A75-4D2C-9E8D-3807A17A4528}" srcId="{80AC153A-C2D2-4542-B512-1C71D850F96C}" destId="{4819E4C0-FDBF-4FBD-BD09-D77486731B75}" srcOrd="3" destOrd="0" parTransId="{A408C1FE-67E1-4D9A-BC06-C5040CF13AA3}" sibTransId="{64ED8A0F-2070-418D-854D-FF646FC9F180}"/>
    <dgm:cxn modelId="{66D865FB-6F2D-4814-A990-DAFD3043F7D2}" srcId="{80AC153A-C2D2-4542-B512-1C71D850F96C}" destId="{78B17ADD-73BC-4FDB-93DB-AE4DAB09E55B}" srcOrd="9" destOrd="0" parTransId="{1AC5C683-51CF-47BC-BFB2-10F76317F580}" sibTransId="{40F69053-47EC-4A6F-81AC-207428B08A54}"/>
    <dgm:cxn modelId="{7718B3C2-4A96-4422-8C77-C38745106ABD}" type="presOf" srcId="{3A3A63FC-3C91-45C6-807A-3D0BFDB93687}" destId="{F7704197-DB14-4E15-BEF9-35183EDE964F}" srcOrd="0" destOrd="0" presId="urn:microsoft.com/office/officeart/2005/8/layout/vList5"/>
    <dgm:cxn modelId="{EEB8FFBA-2C60-4BE2-918D-B9B5951C1361}" srcId="{80AC153A-C2D2-4542-B512-1C71D850F96C}" destId="{60ADC63B-E5A4-4682-AC67-4B6A3BEF6AB4}" srcOrd="7" destOrd="0" parTransId="{9D906E9B-8F2C-4B2F-8389-EA07818FF168}" sibTransId="{A4CC6342-439D-4468-AA33-AF46FBC68D73}"/>
    <dgm:cxn modelId="{BE9AA124-F6A1-4FAF-817C-41655EB6FB30}" srcId="{3A3A63FC-3C91-45C6-807A-3D0BFDB93687}" destId="{80AC153A-C2D2-4542-B512-1C71D850F96C}" srcOrd="0" destOrd="0" parTransId="{1ECF7B44-E465-4526-A56A-CB035D03D5EF}" sibTransId="{4F0D93E6-0B17-4E10-9902-8CA394F36ECB}"/>
    <dgm:cxn modelId="{51078F44-CAB5-4665-9F0E-0332D0D01FB8}" srcId="{80AC153A-C2D2-4542-B512-1C71D850F96C}" destId="{30396A99-CF0D-4048-ADCC-7806FABBDE1D}" srcOrd="6" destOrd="0" parTransId="{822397D8-ED83-4CB2-89F9-FD5F1E25A9CE}" sibTransId="{938B9108-E273-4F4D-A6AB-165DB5B6DA59}"/>
    <dgm:cxn modelId="{35049177-4DE9-4B18-9129-039A4C994555}" type="presOf" srcId="{D50635D4-EE35-45DC-8035-508F8071D11A}" destId="{8E026B6C-2BD8-4117-825B-C969C1254253}" srcOrd="0" destOrd="0" presId="urn:microsoft.com/office/officeart/2005/8/layout/vList5"/>
    <dgm:cxn modelId="{E4CE0833-55F9-4F1B-B282-55F9B1D64A1E}" type="presOf" srcId="{C8BBC5DA-D821-4BAC-88EF-5EC7561F8B56}" destId="{8E026B6C-2BD8-4117-825B-C969C1254253}" srcOrd="0" destOrd="2" presId="urn:microsoft.com/office/officeart/2005/8/layout/vList5"/>
    <dgm:cxn modelId="{A7FF28F8-3E1F-4ABA-B655-B4928E192D49}" type="presOf" srcId="{60ADC63B-E5A4-4682-AC67-4B6A3BEF6AB4}" destId="{8E026B6C-2BD8-4117-825B-C969C1254253}" srcOrd="0" destOrd="7" presId="urn:microsoft.com/office/officeart/2005/8/layout/vList5"/>
    <dgm:cxn modelId="{AA8BFC2C-DD0F-480D-B4C1-BB8CC57E6D37}" type="presOf" srcId="{30396A99-CF0D-4048-ADCC-7806FABBDE1D}" destId="{8E026B6C-2BD8-4117-825B-C969C1254253}" srcOrd="0" destOrd="6" presId="urn:microsoft.com/office/officeart/2005/8/layout/vList5"/>
    <dgm:cxn modelId="{9F3B95F5-5909-45DE-A32E-A8F92A3CB571}" srcId="{80AC153A-C2D2-4542-B512-1C71D850F96C}" destId="{F514A1E3-E44E-414A-A48E-E1DDCF4657FC}" srcOrd="5" destOrd="0" parTransId="{4C3D4896-B2AE-4427-B93E-39A4332A7DCA}" sibTransId="{3A2138E6-EF10-4F87-9EA0-9F2E7AF2E8A5}"/>
    <dgm:cxn modelId="{E2D9BAB6-5AF5-493E-A752-BECDF35550BA}" srcId="{80AC153A-C2D2-4542-B512-1C71D850F96C}" destId="{D50635D4-EE35-45DC-8035-508F8071D11A}" srcOrd="0" destOrd="0" parTransId="{688B1F11-20C4-4392-9E06-C20113031C94}" sibTransId="{B5FC12A3-6E26-40EB-B4AC-4165598749FD}"/>
    <dgm:cxn modelId="{085AD4D0-3A63-4943-B770-585D4D4FCEB7}" type="presOf" srcId="{80AC153A-C2D2-4542-B512-1C71D850F96C}" destId="{E70C4119-5E7F-4E91-95CC-6AF4641EF362}" srcOrd="0" destOrd="0" presId="urn:microsoft.com/office/officeart/2005/8/layout/vList5"/>
    <dgm:cxn modelId="{D5D8D6BD-B410-4659-A7BE-50A18015DBA2}" type="presOf" srcId="{32C17613-B9EA-4160-9208-87457D7A9BEE}" destId="{8E026B6C-2BD8-4117-825B-C969C1254253}" srcOrd="0" destOrd="4" presId="urn:microsoft.com/office/officeart/2005/8/layout/vList5"/>
    <dgm:cxn modelId="{B7FF4367-D92C-4481-AD15-EAE4C17D3A29}" srcId="{80AC153A-C2D2-4542-B512-1C71D850F96C}" destId="{DB56A925-16B3-4F39-95C4-AFF2FCC439B3}" srcOrd="8" destOrd="0" parTransId="{2F9F400A-94CE-4076-8114-C15D9F30F0B8}" sibTransId="{B05C2296-433B-4BE6-A04E-FBE84553EEAD}"/>
    <dgm:cxn modelId="{41A82D41-3D16-43CC-AC99-6BF4AAAB0E00}" srcId="{80AC153A-C2D2-4542-B512-1C71D850F96C}" destId="{C8BBC5DA-D821-4BAC-88EF-5EC7561F8B56}" srcOrd="2" destOrd="0" parTransId="{9D29FC41-4AE9-4311-B1BF-714B6E042D0B}" sibTransId="{39F40D73-E992-4EDF-A29C-D9108EF0A966}"/>
    <dgm:cxn modelId="{A475385E-AE6D-4E6F-8ED3-D482DD22FD69}" srcId="{80AC153A-C2D2-4542-B512-1C71D850F96C}" destId="{2D698DB2-1E7D-4B62-BB21-FE2510E8A52E}" srcOrd="1" destOrd="0" parTransId="{26C2C3FF-D671-462A-9703-2F8895E88F18}" sibTransId="{0D620AD1-FD49-4C22-B2CB-667E71FDFBF6}"/>
    <dgm:cxn modelId="{53628A03-6502-488F-887C-37D2E8BB9712}" type="presParOf" srcId="{F7704197-DB14-4E15-BEF9-35183EDE964F}" destId="{4DE95291-F4C9-4493-8914-C7CA74CEE794}" srcOrd="0" destOrd="0" presId="urn:microsoft.com/office/officeart/2005/8/layout/vList5"/>
    <dgm:cxn modelId="{D70B0525-1148-44C1-B632-A63376170937}" type="presParOf" srcId="{4DE95291-F4C9-4493-8914-C7CA74CEE794}" destId="{E70C4119-5E7F-4E91-95CC-6AF4641EF362}" srcOrd="0" destOrd="0" presId="urn:microsoft.com/office/officeart/2005/8/layout/vList5"/>
    <dgm:cxn modelId="{74F79A4A-AAD0-4988-B903-0917B5117768}" type="presParOf" srcId="{4DE95291-F4C9-4493-8914-C7CA74CEE794}" destId="{8E026B6C-2BD8-4117-825B-C969C12542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A3A63FC-3C91-45C6-807A-3D0BFDB93687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</dgm:pt>
    <dgm:pt modelId="{80AC153A-C2D2-4542-B512-1C71D850F96C}">
      <dgm:prSet phldrT="[Текст]"/>
      <dgm:spPr/>
      <dgm:t>
        <a:bodyPr/>
        <a:lstStyle/>
        <a:p>
          <a:r>
            <a:rPr lang="ru-RU" dirty="0" smtClean="0"/>
            <a:t>Приказ комитета здравоохранения Волгоградской обл. от 27.07.2015 N 2425 "О мерах по реализации постановления Правительства Волгоградской области от 17 января 2014 г. N 23-п "О мерах по реализации постановлений Правительства Российской Федерации от 27 декабря 2012 г. N 1438 "О финансовом обеспечении закупок диагностических средств и антивирусных препаратов для профилактики, выявления, мониторинга лечения и лечения лиц, инфицированных вирусами иммунодефицита человека и гепатитов B и C, а </a:t>
          </a:r>
          <a:r>
            <a:rPr lang="ru-RU" b="1" dirty="0" smtClean="0"/>
            <a:t>также о реализации мероприятий по профилактике ВИЧ-инфекции и гепатитов B и C</a:t>
          </a:r>
          <a:r>
            <a:rPr lang="ru-RU" dirty="0" smtClean="0"/>
            <a:t>" и от 27 декабря 2014 г. N 1585 "Об утверждении Правил предоставления и распределения субсидии из федерального бюджета бюджетам субъектов Российской Федерации на реализацию отдельных мероприятий государственной программы Российской Федерации "Развитие здравоохранения"</a:t>
          </a:r>
          <a:endParaRPr lang="ru-RU" dirty="0"/>
        </a:p>
      </dgm:t>
    </dgm:pt>
    <dgm:pt modelId="{1ECF7B44-E465-4526-A56A-CB035D03D5EF}" type="parTrans" cxnId="{BE9AA124-F6A1-4FAF-817C-41655EB6FB30}">
      <dgm:prSet/>
      <dgm:spPr/>
      <dgm:t>
        <a:bodyPr/>
        <a:lstStyle/>
        <a:p>
          <a:endParaRPr lang="ru-RU"/>
        </a:p>
      </dgm:t>
    </dgm:pt>
    <dgm:pt modelId="{4F0D93E6-0B17-4E10-9902-8CA394F36ECB}" type="sibTrans" cxnId="{BE9AA124-F6A1-4FAF-817C-41655EB6FB30}">
      <dgm:prSet/>
      <dgm:spPr/>
      <dgm:t>
        <a:bodyPr/>
        <a:lstStyle/>
        <a:p>
          <a:endParaRPr lang="ru-RU"/>
        </a:p>
      </dgm:t>
    </dgm:pt>
    <dgm:pt modelId="{0875A4B0-81D4-4311-9832-BF40BEFD7DFF}">
      <dgm:prSet custT="1"/>
      <dgm:spPr/>
      <dgm:t>
        <a:bodyPr/>
        <a:lstStyle/>
        <a:p>
          <a:r>
            <a:rPr lang="ru-RU" sz="1000" dirty="0" smtClean="0"/>
            <a:t> </a:t>
          </a:r>
          <a:r>
            <a:rPr lang="ru-RU" sz="1200" b="1" dirty="0" smtClean="0"/>
            <a:t>государственное казенное учреждение здравоохранения "Волгоградский областной Центр по профилактике и борьбе со СПИД и инфекционными заболеваниями"</a:t>
          </a:r>
          <a:r>
            <a:rPr lang="ru-RU" sz="1200" dirty="0" smtClean="0"/>
            <a:t>, Волгоград определено государственным учреждением здравоохранения, осуществляющим приобретение диагностических средств для выявления и мониторинга лечения лиц, инфицированных вирусами иммунодефицита человека и гепатитов B и C, антивирусных препаратов для профилактики и лечения лиц, инфицированных вирусами иммунодефицита человека и гепатитов B и C, и </a:t>
          </a:r>
          <a:r>
            <a:rPr lang="ru-RU" sz="1200" b="1" dirty="0" smtClean="0"/>
            <a:t>реализацию мероприятий по профилактике ВИЧ-инфекции и гепатитов B и C</a:t>
          </a:r>
          <a:r>
            <a:rPr lang="ru-RU" sz="1200" dirty="0" smtClean="0"/>
            <a:t>, включающих в себя кампанию по информированию и обучению различных групп населения средствам и методам профилактики ВИЧ-инфекции и гепатитов B и C</a:t>
          </a:r>
          <a:endParaRPr lang="ru-RU" sz="2800" dirty="0" smtClean="0"/>
        </a:p>
      </dgm:t>
    </dgm:pt>
    <dgm:pt modelId="{9F592524-9613-420E-B61C-F7A715BCE497}" type="parTrans" cxnId="{7F527FF9-6AE4-415E-8716-1D8F2BDC8763}">
      <dgm:prSet/>
      <dgm:spPr/>
      <dgm:t>
        <a:bodyPr/>
        <a:lstStyle/>
        <a:p>
          <a:endParaRPr lang="ru-RU"/>
        </a:p>
      </dgm:t>
    </dgm:pt>
    <dgm:pt modelId="{6101D5D9-33DA-4089-BC0F-1B014858BBB9}" type="sibTrans" cxnId="{7F527FF9-6AE4-415E-8716-1D8F2BDC8763}">
      <dgm:prSet/>
      <dgm:spPr/>
      <dgm:t>
        <a:bodyPr/>
        <a:lstStyle/>
        <a:p>
          <a:endParaRPr lang="ru-RU"/>
        </a:p>
      </dgm:t>
    </dgm:pt>
    <dgm:pt modelId="{D1ED15EB-8991-48F7-A3B7-D7D52BF3D543}">
      <dgm:prSet custT="1"/>
      <dgm:spPr/>
      <dgm:t>
        <a:bodyPr/>
        <a:lstStyle/>
        <a:p>
          <a:endParaRPr lang="ru-RU" sz="1000" dirty="0" smtClean="0"/>
        </a:p>
      </dgm:t>
    </dgm:pt>
    <dgm:pt modelId="{6ADC3C9B-25AD-4787-92D9-D739C3E22BCD}" type="parTrans" cxnId="{4F6C209F-4599-41AD-BE51-3267A2814E2E}">
      <dgm:prSet/>
      <dgm:spPr/>
      <dgm:t>
        <a:bodyPr/>
        <a:lstStyle/>
        <a:p>
          <a:endParaRPr lang="ru-RU"/>
        </a:p>
      </dgm:t>
    </dgm:pt>
    <dgm:pt modelId="{99C87718-35FC-4798-AE1D-BCB98ADA7869}" type="sibTrans" cxnId="{4F6C209F-4599-41AD-BE51-3267A2814E2E}">
      <dgm:prSet/>
      <dgm:spPr/>
      <dgm:t>
        <a:bodyPr/>
        <a:lstStyle/>
        <a:p>
          <a:endParaRPr lang="ru-RU"/>
        </a:p>
      </dgm:t>
    </dgm:pt>
    <dgm:pt modelId="{F7704197-DB14-4E15-BEF9-35183EDE964F}" type="pres">
      <dgm:prSet presAssocID="{3A3A63FC-3C91-45C6-807A-3D0BFDB93687}" presName="Name0" presStyleCnt="0">
        <dgm:presLayoutVars>
          <dgm:dir/>
          <dgm:animLvl val="lvl"/>
          <dgm:resizeHandles val="exact"/>
        </dgm:presLayoutVars>
      </dgm:prSet>
      <dgm:spPr/>
    </dgm:pt>
    <dgm:pt modelId="{4DE95291-F4C9-4493-8914-C7CA74CEE794}" type="pres">
      <dgm:prSet presAssocID="{80AC153A-C2D2-4542-B512-1C71D850F96C}" presName="linNode" presStyleCnt="0"/>
      <dgm:spPr/>
    </dgm:pt>
    <dgm:pt modelId="{E70C4119-5E7F-4E91-95CC-6AF4641EF362}" type="pres">
      <dgm:prSet presAssocID="{80AC153A-C2D2-4542-B512-1C71D850F96C}" presName="parentText" presStyleLbl="node1" presStyleIdx="0" presStyleCnt="1" custScaleX="1198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26B6C-2BD8-4117-825B-C969C1254253}" type="pres">
      <dgm:prSet presAssocID="{80AC153A-C2D2-4542-B512-1C71D850F96C}" presName="descendantText" presStyleLbl="alignAccFollowNode1" presStyleIdx="0" presStyleCnt="1" custScaleX="7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18737E-2BCE-49F9-9224-365B63E1AFA9}" type="presOf" srcId="{3A3A63FC-3C91-45C6-807A-3D0BFDB93687}" destId="{F7704197-DB14-4E15-BEF9-35183EDE964F}" srcOrd="0" destOrd="0" presId="urn:microsoft.com/office/officeart/2005/8/layout/vList5"/>
    <dgm:cxn modelId="{4F6C209F-4599-41AD-BE51-3267A2814E2E}" srcId="{80AC153A-C2D2-4542-B512-1C71D850F96C}" destId="{D1ED15EB-8991-48F7-A3B7-D7D52BF3D543}" srcOrd="1" destOrd="0" parTransId="{6ADC3C9B-25AD-4787-92D9-D739C3E22BCD}" sibTransId="{99C87718-35FC-4798-AE1D-BCB98ADA7869}"/>
    <dgm:cxn modelId="{3CDAAED1-3CC7-4882-B2C3-9AE41BD8FF93}" type="presOf" srcId="{80AC153A-C2D2-4542-B512-1C71D850F96C}" destId="{E70C4119-5E7F-4E91-95CC-6AF4641EF362}" srcOrd="0" destOrd="0" presId="urn:microsoft.com/office/officeart/2005/8/layout/vList5"/>
    <dgm:cxn modelId="{116E9E54-21AF-4C13-8070-86D9EEBAAD75}" type="presOf" srcId="{D1ED15EB-8991-48F7-A3B7-D7D52BF3D543}" destId="{8E026B6C-2BD8-4117-825B-C969C1254253}" srcOrd="0" destOrd="1" presId="urn:microsoft.com/office/officeart/2005/8/layout/vList5"/>
    <dgm:cxn modelId="{BE9AA124-F6A1-4FAF-817C-41655EB6FB30}" srcId="{3A3A63FC-3C91-45C6-807A-3D0BFDB93687}" destId="{80AC153A-C2D2-4542-B512-1C71D850F96C}" srcOrd="0" destOrd="0" parTransId="{1ECF7B44-E465-4526-A56A-CB035D03D5EF}" sibTransId="{4F0D93E6-0B17-4E10-9902-8CA394F36ECB}"/>
    <dgm:cxn modelId="{1A38459C-7D98-418B-8A1E-A1340DA20202}" type="presOf" srcId="{0875A4B0-81D4-4311-9832-BF40BEFD7DFF}" destId="{8E026B6C-2BD8-4117-825B-C969C1254253}" srcOrd="0" destOrd="0" presId="urn:microsoft.com/office/officeart/2005/8/layout/vList5"/>
    <dgm:cxn modelId="{7F527FF9-6AE4-415E-8716-1D8F2BDC8763}" srcId="{80AC153A-C2D2-4542-B512-1C71D850F96C}" destId="{0875A4B0-81D4-4311-9832-BF40BEFD7DFF}" srcOrd="0" destOrd="0" parTransId="{9F592524-9613-420E-B61C-F7A715BCE497}" sibTransId="{6101D5D9-33DA-4089-BC0F-1B014858BBB9}"/>
    <dgm:cxn modelId="{16BCE686-0336-4EB3-B180-B640BB5CF909}" type="presParOf" srcId="{F7704197-DB14-4E15-BEF9-35183EDE964F}" destId="{4DE95291-F4C9-4493-8914-C7CA74CEE794}" srcOrd="0" destOrd="0" presId="urn:microsoft.com/office/officeart/2005/8/layout/vList5"/>
    <dgm:cxn modelId="{56C7525B-3459-4A4F-9732-FACF25F9695D}" type="presParOf" srcId="{4DE95291-F4C9-4493-8914-C7CA74CEE794}" destId="{E70C4119-5E7F-4E91-95CC-6AF4641EF362}" srcOrd="0" destOrd="0" presId="urn:microsoft.com/office/officeart/2005/8/layout/vList5"/>
    <dgm:cxn modelId="{9AED4EB0-9051-4F48-9F08-6F3680EBF476}" type="presParOf" srcId="{4DE95291-F4C9-4493-8914-C7CA74CEE794}" destId="{8E026B6C-2BD8-4117-825B-C969C12542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525E51-1605-467C-B948-5EF696BB8F45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40908-49BC-4121-8759-D9FAFF17DF90}">
      <dgm:prSet/>
      <dgm:spPr/>
      <dgm:t>
        <a:bodyPr/>
        <a:lstStyle/>
        <a:p>
          <a:pPr rtl="0"/>
          <a:r>
            <a:rPr lang="ru-RU" dirty="0" smtClean="0"/>
            <a:t>Производство </a:t>
          </a:r>
          <a:r>
            <a:rPr lang="ru-RU" dirty="0" err="1" smtClean="0"/>
            <a:t>соцуслуг</a:t>
          </a:r>
          <a:r>
            <a:rPr lang="ru-RU" dirty="0" smtClean="0"/>
            <a:t>, формально является приоритетом для СО НКО, но практически не поддерживается субсидиями в рамках программ поддержки СО НКО</a:t>
          </a:r>
          <a:endParaRPr lang="ru-RU" dirty="0"/>
        </a:p>
      </dgm:t>
    </dgm:pt>
    <dgm:pt modelId="{33C91230-C94A-4039-A1FC-2E5F8E124C10}" type="parTrans" cxnId="{E975EDD6-7E04-4E15-A7A6-C2FBA19D7AA7}">
      <dgm:prSet/>
      <dgm:spPr/>
      <dgm:t>
        <a:bodyPr/>
        <a:lstStyle/>
        <a:p>
          <a:endParaRPr lang="ru-RU"/>
        </a:p>
      </dgm:t>
    </dgm:pt>
    <dgm:pt modelId="{A464602B-AE2C-4534-A725-595FA7860A5A}" type="sibTrans" cxnId="{E975EDD6-7E04-4E15-A7A6-C2FBA19D7AA7}">
      <dgm:prSet/>
      <dgm:spPr/>
      <dgm:t>
        <a:bodyPr/>
        <a:lstStyle/>
        <a:p>
          <a:endParaRPr lang="ru-RU"/>
        </a:p>
      </dgm:t>
    </dgm:pt>
    <dgm:pt modelId="{5CE1DE80-B1DF-4736-A7A4-8B15454515E7}">
      <dgm:prSet/>
      <dgm:spPr/>
      <dgm:t>
        <a:bodyPr/>
        <a:lstStyle/>
        <a:p>
          <a:pPr rtl="0"/>
          <a:r>
            <a:rPr lang="ru-RU" dirty="0" smtClean="0"/>
            <a:t>Меры имущественной поддержки не учитывают  специфику положения коммерческой деятельности</a:t>
          </a:r>
          <a:endParaRPr lang="ru-RU" dirty="0"/>
        </a:p>
      </dgm:t>
    </dgm:pt>
    <dgm:pt modelId="{C26E5F08-1F0F-4F56-B215-10F4E35A87BD}" type="parTrans" cxnId="{FFDC07AB-3266-4E59-A45E-C93AD702632B}">
      <dgm:prSet/>
      <dgm:spPr/>
      <dgm:t>
        <a:bodyPr/>
        <a:lstStyle/>
        <a:p>
          <a:endParaRPr lang="ru-RU"/>
        </a:p>
      </dgm:t>
    </dgm:pt>
    <dgm:pt modelId="{76FA604D-BFD9-40E6-9795-A191EE9EF32E}" type="sibTrans" cxnId="{FFDC07AB-3266-4E59-A45E-C93AD702632B}">
      <dgm:prSet/>
      <dgm:spPr/>
      <dgm:t>
        <a:bodyPr/>
        <a:lstStyle/>
        <a:p>
          <a:endParaRPr lang="ru-RU"/>
        </a:p>
      </dgm:t>
    </dgm:pt>
    <dgm:pt modelId="{B3F3D988-50B8-450C-B999-801B71518D7B}">
      <dgm:prSet/>
      <dgm:spPr/>
      <dgm:t>
        <a:bodyPr/>
        <a:lstStyle/>
        <a:p>
          <a:pPr rtl="0"/>
          <a:r>
            <a:rPr lang="ru-RU" dirty="0" smtClean="0"/>
            <a:t>Информационная поддержка не учитывает необходимости особого информирования получателей услуг</a:t>
          </a:r>
          <a:endParaRPr lang="ru-RU" dirty="0"/>
        </a:p>
      </dgm:t>
    </dgm:pt>
    <dgm:pt modelId="{6FDC1829-BB48-400D-A05C-500E38EE0953}" type="parTrans" cxnId="{63D79E2C-54B8-4BCB-9882-4689F702BB6F}">
      <dgm:prSet/>
      <dgm:spPr/>
      <dgm:t>
        <a:bodyPr/>
        <a:lstStyle/>
        <a:p>
          <a:endParaRPr lang="ru-RU"/>
        </a:p>
      </dgm:t>
    </dgm:pt>
    <dgm:pt modelId="{DD1B9B44-A38F-4B0D-B50E-1EB3535000B4}" type="sibTrans" cxnId="{63D79E2C-54B8-4BCB-9882-4689F702BB6F}">
      <dgm:prSet/>
      <dgm:spPr/>
      <dgm:t>
        <a:bodyPr/>
        <a:lstStyle/>
        <a:p>
          <a:endParaRPr lang="ru-RU"/>
        </a:p>
      </dgm:t>
    </dgm:pt>
    <dgm:pt modelId="{E585698A-DDAE-4975-9DBA-00734AA53733}">
      <dgm:prSet/>
      <dgm:spPr/>
      <dgm:t>
        <a:bodyPr/>
        <a:lstStyle/>
        <a:p>
          <a:pPr rtl="0"/>
          <a:r>
            <a:rPr lang="ru-RU" dirty="0" smtClean="0"/>
            <a:t>Субсидируемая инфраструктурная поддержка СО НКО  не предполагает поддержку производственной деятельности СО НКО., в отличии от социального предпринимательства</a:t>
          </a:r>
          <a:endParaRPr lang="ru-RU" dirty="0"/>
        </a:p>
      </dgm:t>
    </dgm:pt>
    <dgm:pt modelId="{8AFEC14D-C8D0-41E0-A593-422D4A44F2B9}" type="parTrans" cxnId="{674B4109-73C7-4824-94CD-29E2B6C906F7}">
      <dgm:prSet/>
      <dgm:spPr/>
      <dgm:t>
        <a:bodyPr/>
        <a:lstStyle/>
        <a:p>
          <a:endParaRPr lang="ru-RU"/>
        </a:p>
      </dgm:t>
    </dgm:pt>
    <dgm:pt modelId="{A8A25A66-1099-41C9-946C-51A5191C495B}" type="sibTrans" cxnId="{674B4109-73C7-4824-94CD-29E2B6C906F7}">
      <dgm:prSet/>
      <dgm:spPr/>
      <dgm:t>
        <a:bodyPr/>
        <a:lstStyle/>
        <a:p>
          <a:endParaRPr lang="ru-RU"/>
        </a:p>
      </dgm:t>
    </dgm:pt>
    <dgm:pt modelId="{8338835E-59A5-4D05-AAEF-81F9AD67CDA0}">
      <dgm:prSet/>
      <dgm:spPr/>
      <dgm:t>
        <a:bodyPr/>
        <a:lstStyle/>
        <a:p>
          <a:pPr rtl="0"/>
          <a:r>
            <a:rPr lang="ru-RU" smtClean="0"/>
            <a:t>Нет межведомственного взаимодействия. Административные барьеры. </a:t>
          </a:r>
          <a:endParaRPr lang="ru-RU"/>
        </a:p>
      </dgm:t>
    </dgm:pt>
    <dgm:pt modelId="{DC9A890F-8795-4143-9A6D-A0DC9992EB48}" type="parTrans" cxnId="{31DA8648-730D-4CF9-A9D8-764640BEEF3D}">
      <dgm:prSet/>
      <dgm:spPr/>
      <dgm:t>
        <a:bodyPr/>
        <a:lstStyle/>
        <a:p>
          <a:endParaRPr lang="ru-RU"/>
        </a:p>
      </dgm:t>
    </dgm:pt>
    <dgm:pt modelId="{6394B676-9D68-4EE1-9715-B45B2ED6908B}" type="sibTrans" cxnId="{31DA8648-730D-4CF9-A9D8-764640BEEF3D}">
      <dgm:prSet/>
      <dgm:spPr/>
      <dgm:t>
        <a:bodyPr/>
        <a:lstStyle/>
        <a:p>
          <a:endParaRPr lang="ru-RU"/>
        </a:p>
      </dgm:t>
    </dgm:pt>
    <dgm:pt modelId="{34D5EF1D-2202-4BA0-B6DF-4400499F25F2}" type="pres">
      <dgm:prSet presAssocID="{6E525E51-1605-467C-B948-5EF696BB8F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4DCF0-0A5F-4C13-8C93-1F5DD9030968}" type="pres">
      <dgm:prSet presAssocID="{6E525E51-1605-467C-B948-5EF696BB8F45}" presName="dummyMaxCanvas" presStyleCnt="0">
        <dgm:presLayoutVars/>
      </dgm:prSet>
      <dgm:spPr/>
    </dgm:pt>
    <dgm:pt modelId="{517C3A2D-8759-4451-A7CD-D42ED8B40D0D}" type="pres">
      <dgm:prSet presAssocID="{6E525E51-1605-467C-B948-5EF696BB8F4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7C99B-B2A8-4C86-A87B-7360B23F08A2}" type="pres">
      <dgm:prSet presAssocID="{6E525E51-1605-467C-B948-5EF696BB8F45}" presName="FiveNodes_2" presStyleLbl="node1" presStyleIdx="1" presStyleCnt="5" custLinFactNeighborX="-486" custLinFactNeighborY="4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90D1F-C3D5-4AC1-9C0F-6B4642A0A902}" type="pres">
      <dgm:prSet presAssocID="{6E525E51-1605-467C-B948-5EF696BB8F4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334F1-017A-4E22-B2C6-989A82C991F1}" type="pres">
      <dgm:prSet presAssocID="{6E525E51-1605-467C-B948-5EF696BB8F4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0AF75-FC7D-4539-90B8-7D5687B21B53}" type="pres">
      <dgm:prSet presAssocID="{6E525E51-1605-467C-B948-5EF696BB8F4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A9CB2-45DC-4CBA-A3B9-67DFDE7A7C63}" type="pres">
      <dgm:prSet presAssocID="{6E525E51-1605-467C-B948-5EF696BB8F4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A290C-3029-4A67-9603-BDE42290C186}" type="pres">
      <dgm:prSet presAssocID="{6E525E51-1605-467C-B948-5EF696BB8F4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96C58-8D4F-4FE7-8659-580FEF774B4C}" type="pres">
      <dgm:prSet presAssocID="{6E525E51-1605-467C-B948-5EF696BB8F4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6AADD-1AAA-41AE-8881-6F38DA06C53F}" type="pres">
      <dgm:prSet presAssocID="{6E525E51-1605-467C-B948-5EF696BB8F4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26CE8-C152-4910-B59F-313334E1218A}" type="pres">
      <dgm:prSet presAssocID="{6E525E51-1605-467C-B948-5EF696BB8F4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80849-1903-48B4-9A12-8F8D48FFE27D}" type="pres">
      <dgm:prSet presAssocID="{6E525E51-1605-467C-B948-5EF696BB8F4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21F78-1DCB-4C8B-8F6A-6B6F34825599}" type="pres">
      <dgm:prSet presAssocID="{6E525E51-1605-467C-B948-5EF696BB8F4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BCBE2-EAE0-4550-AB06-F7CA6E22C555}" type="pres">
      <dgm:prSet presAssocID="{6E525E51-1605-467C-B948-5EF696BB8F4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179BC-B8E3-45D2-BA60-E78A49E70987}" type="pres">
      <dgm:prSet presAssocID="{6E525E51-1605-467C-B948-5EF696BB8F4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4B4109-73C7-4824-94CD-29E2B6C906F7}" srcId="{6E525E51-1605-467C-B948-5EF696BB8F45}" destId="{E585698A-DDAE-4975-9DBA-00734AA53733}" srcOrd="3" destOrd="0" parTransId="{8AFEC14D-C8D0-41E0-A593-422D4A44F2B9}" sibTransId="{A8A25A66-1099-41C9-946C-51A5191C495B}"/>
    <dgm:cxn modelId="{42F36BF7-DB26-4B24-87B3-52EC6EDC0526}" type="presOf" srcId="{76FA604D-BFD9-40E6-9795-A191EE9EF32E}" destId="{259A290C-3029-4A67-9603-BDE42290C186}" srcOrd="0" destOrd="0" presId="urn:microsoft.com/office/officeart/2005/8/layout/vProcess5"/>
    <dgm:cxn modelId="{5B032089-6C11-48CE-98FA-0F60DD92D113}" type="presOf" srcId="{DD1B9B44-A38F-4B0D-B50E-1EB3535000B4}" destId="{88F96C58-8D4F-4FE7-8659-580FEF774B4C}" srcOrd="0" destOrd="0" presId="urn:microsoft.com/office/officeart/2005/8/layout/vProcess5"/>
    <dgm:cxn modelId="{C782849F-6EFE-49F1-809E-9A573AED7041}" type="presOf" srcId="{8338835E-59A5-4D05-AAEF-81F9AD67CDA0}" destId="{1F80AF75-FC7D-4539-90B8-7D5687B21B53}" srcOrd="0" destOrd="0" presId="urn:microsoft.com/office/officeart/2005/8/layout/vProcess5"/>
    <dgm:cxn modelId="{B79910A3-35F2-4832-A129-B194194C5469}" type="presOf" srcId="{5CE1DE80-B1DF-4736-A7A4-8B15454515E7}" destId="{D6A80849-1903-48B4-9A12-8F8D48FFE27D}" srcOrd="1" destOrd="0" presId="urn:microsoft.com/office/officeart/2005/8/layout/vProcess5"/>
    <dgm:cxn modelId="{CEBE4A5D-3E2E-42A9-BA4F-11A60F80E391}" type="presOf" srcId="{07E40908-49BC-4121-8759-D9FAFF17DF90}" destId="{517C3A2D-8759-4451-A7CD-D42ED8B40D0D}" srcOrd="0" destOrd="0" presId="urn:microsoft.com/office/officeart/2005/8/layout/vProcess5"/>
    <dgm:cxn modelId="{74639BCB-7D49-4340-836C-D3B7A89F25E0}" type="presOf" srcId="{5CE1DE80-B1DF-4736-A7A4-8B15454515E7}" destId="{B537C99B-B2A8-4C86-A87B-7360B23F08A2}" srcOrd="0" destOrd="0" presId="urn:microsoft.com/office/officeart/2005/8/layout/vProcess5"/>
    <dgm:cxn modelId="{C0DF1B00-E450-4374-8B3E-CDCD8B078D2C}" type="presOf" srcId="{E585698A-DDAE-4975-9DBA-00734AA53733}" destId="{4B9BCBE2-EAE0-4550-AB06-F7CA6E22C555}" srcOrd="1" destOrd="0" presId="urn:microsoft.com/office/officeart/2005/8/layout/vProcess5"/>
    <dgm:cxn modelId="{DA7CC7A9-EC7B-4020-9581-3703EEDA3E6B}" type="presOf" srcId="{6E525E51-1605-467C-B948-5EF696BB8F45}" destId="{34D5EF1D-2202-4BA0-B6DF-4400499F25F2}" srcOrd="0" destOrd="0" presId="urn:microsoft.com/office/officeart/2005/8/layout/vProcess5"/>
    <dgm:cxn modelId="{362BD4BE-1870-4E62-9C90-05704C48093E}" type="presOf" srcId="{07E40908-49BC-4121-8759-D9FAFF17DF90}" destId="{B1D26CE8-C152-4910-B59F-313334E1218A}" srcOrd="1" destOrd="0" presId="urn:microsoft.com/office/officeart/2005/8/layout/vProcess5"/>
    <dgm:cxn modelId="{5AB59223-87B6-4EBF-91B9-96201CE1284E}" type="presOf" srcId="{8338835E-59A5-4D05-AAEF-81F9AD67CDA0}" destId="{9FE179BC-B8E3-45D2-BA60-E78A49E70987}" srcOrd="1" destOrd="0" presId="urn:microsoft.com/office/officeart/2005/8/layout/vProcess5"/>
    <dgm:cxn modelId="{1759A8B7-1CB4-4FB4-B935-C87B50471455}" type="presOf" srcId="{B3F3D988-50B8-450C-B999-801B71518D7B}" destId="{39390D1F-C3D5-4AC1-9C0F-6B4642A0A902}" srcOrd="0" destOrd="0" presId="urn:microsoft.com/office/officeart/2005/8/layout/vProcess5"/>
    <dgm:cxn modelId="{E975EDD6-7E04-4E15-A7A6-C2FBA19D7AA7}" srcId="{6E525E51-1605-467C-B948-5EF696BB8F45}" destId="{07E40908-49BC-4121-8759-D9FAFF17DF90}" srcOrd="0" destOrd="0" parTransId="{33C91230-C94A-4039-A1FC-2E5F8E124C10}" sibTransId="{A464602B-AE2C-4534-A725-595FA7860A5A}"/>
    <dgm:cxn modelId="{31DA8648-730D-4CF9-A9D8-764640BEEF3D}" srcId="{6E525E51-1605-467C-B948-5EF696BB8F45}" destId="{8338835E-59A5-4D05-AAEF-81F9AD67CDA0}" srcOrd="4" destOrd="0" parTransId="{DC9A890F-8795-4143-9A6D-A0DC9992EB48}" sibTransId="{6394B676-9D68-4EE1-9715-B45B2ED6908B}"/>
    <dgm:cxn modelId="{FFDC07AB-3266-4E59-A45E-C93AD702632B}" srcId="{6E525E51-1605-467C-B948-5EF696BB8F45}" destId="{5CE1DE80-B1DF-4736-A7A4-8B15454515E7}" srcOrd="1" destOrd="0" parTransId="{C26E5F08-1F0F-4F56-B215-10F4E35A87BD}" sibTransId="{76FA604D-BFD9-40E6-9795-A191EE9EF32E}"/>
    <dgm:cxn modelId="{9DA55CC8-47AB-4151-AE87-7CFA2EA5BE35}" type="presOf" srcId="{B3F3D988-50B8-450C-B999-801B71518D7B}" destId="{90D21F78-1DCB-4C8B-8F6A-6B6F34825599}" srcOrd="1" destOrd="0" presId="urn:microsoft.com/office/officeart/2005/8/layout/vProcess5"/>
    <dgm:cxn modelId="{068DD3F9-231E-4F8D-B848-5FBA06420445}" type="presOf" srcId="{A464602B-AE2C-4534-A725-595FA7860A5A}" destId="{590A9CB2-45DC-4CBA-A3B9-67DFDE7A7C63}" srcOrd="0" destOrd="0" presId="urn:microsoft.com/office/officeart/2005/8/layout/vProcess5"/>
    <dgm:cxn modelId="{63D79E2C-54B8-4BCB-9882-4689F702BB6F}" srcId="{6E525E51-1605-467C-B948-5EF696BB8F45}" destId="{B3F3D988-50B8-450C-B999-801B71518D7B}" srcOrd="2" destOrd="0" parTransId="{6FDC1829-BB48-400D-A05C-500E38EE0953}" sibTransId="{DD1B9B44-A38F-4B0D-B50E-1EB3535000B4}"/>
    <dgm:cxn modelId="{F6EA88D8-5790-46A7-B724-5F90651F496A}" type="presOf" srcId="{A8A25A66-1099-41C9-946C-51A5191C495B}" destId="{A8C6AADD-1AAA-41AE-8881-6F38DA06C53F}" srcOrd="0" destOrd="0" presId="urn:microsoft.com/office/officeart/2005/8/layout/vProcess5"/>
    <dgm:cxn modelId="{81ED03F5-6F67-4D9C-BACA-08FDBDE00361}" type="presOf" srcId="{E585698A-DDAE-4975-9DBA-00734AA53733}" destId="{8A6334F1-017A-4E22-B2C6-989A82C991F1}" srcOrd="0" destOrd="0" presId="urn:microsoft.com/office/officeart/2005/8/layout/vProcess5"/>
    <dgm:cxn modelId="{61835365-3990-413F-8069-3B9F6C1A6148}" type="presParOf" srcId="{34D5EF1D-2202-4BA0-B6DF-4400499F25F2}" destId="{9C94DCF0-0A5F-4C13-8C93-1F5DD9030968}" srcOrd="0" destOrd="0" presId="urn:microsoft.com/office/officeart/2005/8/layout/vProcess5"/>
    <dgm:cxn modelId="{CAFD4AFE-6127-4B32-85D1-34C80657F493}" type="presParOf" srcId="{34D5EF1D-2202-4BA0-B6DF-4400499F25F2}" destId="{517C3A2D-8759-4451-A7CD-D42ED8B40D0D}" srcOrd="1" destOrd="0" presId="urn:microsoft.com/office/officeart/2005/8/layout/vProcess5"/>
    <dgm:cxn modelId="{ADDCD9E7-C7C1-4F77-A76A-F0B9C245E188}" type="presParOf" srcId="{34D5EF1D-2202-4BA0-B6DF-4400499F25F2}" destId="{B537C99B-B2A8-4C86-A87B-7360B23F08A2}" srcOrd="2" destOrd="0" presId="urn:microsoft.com/office/officeart/2005/8/layout/vProcess5"/>
    <dgm:cxn modelId="{F6C6D609-3FF9-40DD-9FD8-9D3C0575C338}" type="presParOf" srcId="{34D5EF1D-2202-4BA0-B6DF-4400499F25F2}" destId="{39390D1F-C3D5-4AC1-9C0F-6B4642A0A902}" srcOrd="3" destOrd="0" presId="urn:microsoft.com/office/officeart/2005/8/layout/vProcess5"/>
    <dgm:cxn modelId="{8DF387DD-2129-4335-87EA-7280AE1684C5}" type="presParOf" srcId="{34D5EF1D-2202-4BA0-B6DF-4400499F25F2}" destId="{8A6334F1-017A-4E22-B2C6-989A82C991F1}" srcOrd="4" destOrd="0" presId="urn:microsoft.com/office/officeart/2005/8/layout/vProcess5"/>
    <dgm:cxn modelId="{4E0C0BB4-B3D0-4A71-BF8D-5921420D5136}" type="presParOf" srcId="{34D5EF1D-2202-4BA0-B6DF-4400499F25F2}" destId="{1F80AF75-FC7D-4539-90B8-7D5687B21B53}" srcOrd="5" destOrd="0" presId="urn:microsoft.com/office/officeart/2005/8/layout/vProcess5"/>
    <dgm:cxn modelId="{8140099A-8698-44FF-8694-FC7CAE93CC8B}" type="presParOf" srcId="{34D5EF1D-2202-4BA0-B6DF-4400499F25F2}" destId="{590A9CB2-45DC-4CBA-A3B9-67DFDE7A7C63}" srcOrd="6" destOrd="0" presId="urn:microsoft.com/office/officeart/2005/8/layout/vProcess5"/>
    <dgm:cxn modelId="{348BEC47-3410-4A6E-8A92-A68CAD2D50EA}" type="presParOf" srcId="{34D5EF1D-2202-4BA0-B6DF-4400499F25F2}" destId="{259A290C-3029-4A67-9603-BDE42290C186}" srcOrd="7" destOrd="0" presId="urn:microsoft.com/office/officeart/2005/8/layout/vProcess5"/>
    <dgm:cxn modelId="{E598DFA2-B908-4A7F-9A3D-57163B34D99E}" type="presParOf" srcId="{34D5EF1D-2202-4BA0-B6DF-4400499F25F2}" destId="{88F96C58-8D4F-4FE7-8659-580FEF774B4C}" srcOrd="8" destOrd="0" presId="urn:microsoft.com/office/officeart/2005/8/layout/vProcess5"/>
    <dgm:cxn modelId="{E8E257D7-9E92-4AE8-843E-82D75F841C5C}" type="presParOf" srcId="{34D5EF1D-2202-4BA0-B6DF-4400499F25F2}" destId="{A8C6AADD-1AAA-41AE-8881-6F38DA06C53F}" srcOrd="9" destOrd="0" presId="urn:microsoft.com/office/officeart/2005/8/layout/vProcess5"/>
    <dgm:cxn modelId="{426906FE-27DB-4BBA-AA1F-EB609C7B2514}" type="presParOf" srcId="{34D5EF1D-2202-4BA0-B6DF-4400499F25F2}" destId="{B1D26CE8-C152-4910-B59F-313334E1218A}" srcOrd="10" destOrd="0" presId="urn:microsoft.com/office/officeart/2005/8/layout/vProcess5"/>
    <dgm:cxn modelId="{FA9CED1F-1DF7-4B4B-A01C-37196095930B}" type="presParOf" srcId="{34D5EF1D-2202-4BA0-B6DF-4400499F25F2}" destId="{D6A80849-1903-48B4-9A12-8F8D48FFE27D}" srcOrd="11" destOrd="0" presId="urn:microsoft.com/office/officeart/2005/8/layout/vProcess5"/>
    <dgm:cxn modelId="{DDA03DA7-F3F2-4E85-AF0E-91CEA451BEC4}" type="presParOf" srcId="{34D5EF1D-2202-4BA0-B6DF-4400499F25F2}" destId="{90D21F78-1DCB-4C8B-8F6A-6B6F34825599}" srcOrd="12" destOrd="0" presId="urn:microsoft.com/office/officeart/2005/8/layout/vProcess5"/>
    <dgm:cxn modelId="{36916EC9-C045-4FE9-A2B4-9880F710FF6C}" type="presParOf" srcId="{34D5EF1D-2202-4BA0-B6DF-4400499F25F2}" destId="{4B9BCBE2-EAE0-4550-AB06-F7CA6E22C555}" srcOrd="13" destOrd="0" presId="urn:microsoft.com/office/officeart/2005/8/layout/vProcess5"/>
    <dgm:cxn modelId="{E1D66542-8A80-46A4-9A1F-6D1A8F6B3D22}" type="presParOf" srcId="{34D5EF1D-2202-4BA0-B6DF-4400499F25F2}" destId="{9FE179BC-B8E3-45D2-BA60-E78A49E7098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A3A63FC-3C91-45C6-807A-3D0BFDB93687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</dgm:pt>
    <dgm:pt modelId="{80AC153A-C2D2-4542-B512-1C71D850F96C}">
      <dgm:prSet phldrT="[Текст]"/>
      <dgm:spPr/>
      <dgm:t>
        <a:bodyPr/>
        <a:lstStyle/>
        <a:p>
          <a:r>
            <a:rPr lang="ru-RU" dirty="0" smtClean="0"/>
            <a:t>Распоряжение Минздрава УР от 01.02.2016 N 66</a:t>
          </a:r>
        </a:p>
        <a:p>
          <a:r>
            <a:rPr lang="ru-RU" dirty="0" smtClean="0"/>
            <a:t>"О взаимодействии с социально ориентированными некоммерческими организациями - победителями конкурсного отбора по предоставлению субсидий из бюджета Удмуртской Республики в 2015 году"</a:t>
          </a:r>
        </a:p>
        <a:p>
          <a:endParaRPr lang="ru-RU" dirty="0" smtClean="0"/>
        </a:p>
      </dgm:t>
    </dgm:pt>
    <dgm:pt modelId="{1ECF7B44-E465-4526-A56A-CB035D03D5EF}" type="parTrans" cxnId="{BE9AA124-F6A1-4FAF-817C-41655EB6FB30}">
      <dgm:prSet/>
      <dgm:spPr/>
      <dgm:t>
        <a:bodyPr/>
        <a:lstStyle/>
        <a:p>
          <a:endParaRPr lang="ru-RU"/>
        </a:p>
      </dgm:t>
    </dgm:pt>
    <dgm:pt modelId="{4F0D93E6-0B17-4E10-9902-8CA394F36ECB}" type="sibTrans" cxnId="{BE9AA124-F6A1-4FAF-817C-41655EB6FB30}">
      <dgm:prSet/>
      <dgm:spPr/>
      <dgm:t>
        <a:bodyPr/>
        <a:lstStyle/>
        <a:p>
          <a:endParaRPr lang="ru-RU"/>
        </a:p>
      </dgm:t>
    </dgm:pt>
    <dgm:pt modelId="{04FF5A01-771F-460D-97AC-221AA844CAD7}">
      <dgm:prSet custT="1"/>
      <dgm:spPr/>
      <dgm:t>
        <a:bodyPr/>
        <a:lstStyle/>
        <a:p>
          <a:r>
            <a:rPr lang="ru-RU" sz="1100" dirty="0" smtClean="0"/>
            <a:t> Главному врачу ГУЗ "Липецкий областной центр по профилактике и борьбе со СПИДом и ИЗ" Кирилловой Л.Д.:</a:t>
          </a:r>
        </a:p>
      </dgm:t>
    </dgm:pt>
    <dgm:pt modelId="{4EEF7A5D-BC06-406A-8C43-73538512F0D5}" type="parTrans" cxnId="{8ED9D813-9098-427C-BB9C-DC42D5F6F2A9}">
      <dgm:prSet/>
      <dgm:spPr/>
      <dgm:t>
        <a:bodyPr/>
        <a:lstStyle/>
        <a:p>
          <a:endParaRPr lang="ru-RU"/>
        </a:p>
      </dgm:t>
    </dgm:pt>
    <dgm:pt modelId="{59D68205-9F47-4E66-8415-1F0E0FB2B38C}" type="sibTrans" cxnId="{8ED9D813-9098-427C-BB9C-DC42D5F6F2A9}">
      <dgm:prSet/>
      <dgm:spPr/>
      <dgm:t>
        <a:bodyPr/>
        <a:lstStyle/>
        <a:p>
          <a:endParaRPr lang="ru-RU"/>
        </a:p>
      </dgm:t>
    </dgm:pt>
    <dgm:pt modelId="{6D0A0F94-9E57-4739-9F51-F3E0F1BC7601}">
      <dgm:prSet custT="1"/>
      <dgm:spPr/>
      <dgm:t>
        <a:bodyPr/>
        <a:lstStyle/>
        <a:p>
          <a:r>
            <a:rPr lang="ru-RU" sz="1400" dirty="0" smtClean="0"/>
            <a:t>Главному врачу БУЗ УР "Удмуртский республиканский центр по профилактике и борьбе со СПИДом и инфекционными заболеваниями" О.Б. Горбунову обеспечить:</a:t>
          </a:r>
        </a:p>
      </dgm:t>
    </dgm:pt>
    <dgm:pt modelId="{0D8D4355-6611-4730-9240-8C170968B695}" type="parTrans" cxnId="{E261E90A-42FC-475D-810F-2E9EB9BE4CC7}">
      <dgm:prSet/>
      <dgm:spPr/>
      <dgm:t>
        <a:bodyPr/>
        <a:lstStyle/>
        <a:p>
          <a:endParaRPr lang="ru-RU"/>
        </a:p>
      </dgm:t>
    </dgm:pt>
    <dgm:pt modelId="{A31B2A08-A4BD-4414-9115-D79A1FCA4573}" type="sibTrans" cxnId="{E261E90A-42FC-475D-810F-2E9EB9BE4CC7}">
      <dgm:prSet/>
      <dgm:spPr/>
      <dgm:t>
        <a:bodyPr/>
        <a:lstStyle/>
        <a:p>
          <a:endParaRPr lang="ru-RU"/>
        </a:p>
      </dgm:t>
    </dgm:pt>
    <dgm:pt modelId="{638FCE52-34F8-4412-A623-BBDB6A059AEB}">
      <dgm:prSet custT="1"/>
      <dgm:spPr/>
      <dgm:t>
        <a:bodyPr/>
        <a:lstStyle/>
        <a:p>
          <a:r>
            <a:rPr lang="ru-RU" sz="1400" dirty="0" smtClean="0"/>
            <a:t>Оказание организационно-методической и иной координационной помощи УРОО "ДА!" в рамках реализации проекта "Благотворительная фотовыставка "Простые правила против СПИДа" в течение 2016 года.</a:t>
          </a:r>
        </a:p>
      </dgm:t>
    </dgm:pt>
    <dgm:pt modelId="{43A63AB4-C243-40B0-9369-67227B67176B}" type="parTrans" cxnId="{EE445564-A4E7-4016-92B6-74246571D583}">
      <dgm:prSet/>
      <dgm:spPr/>
      <dgm:t>
        <a:bodyPr/>
        <a:lstStyle/>
        <a:p>
          <a:endParaRPr lang="ru-RU"/>
        </a:p>
      </dgm:t>
    </dgm:pt>
    <dgm:pt modelId="{FEA28B4F-CDB9-46CD-ACDB-A8D9A95D2D52}" type="sibTrans" cxnId="{EE445564-A4E7-4016-92B6-74246571D583}">
      <dgm:prSet/>
      <dgm:spPr/>
      <dgm:t>
        <a:bodyPr/>
        <a:lstStyle/>
        <a:p>
          <a:endParaRPr lang="ru-RU"/>
        </a:p>
      </dgm:t>
    </dgm:pt>
    <dgm:pt modelId="{C7E178BF-B0D3-4D9F-B5F3-D7540E031C04}">
      <dgm:prSet custT="1"/>
      <dgm:spPr/>
      <dgm:t>
        <a:bodyPr/>
        <a:lstStyle/>
        <a:p>
          <a:r>
            <a:rPr lang="ru-RU" sz="1400" dirty="0" smtClean="0"/>
            <a:t>Приказ управления здравоохранения Липецкой обл. от 01.09.2010 N 707 "О содействии мероприятиям по профилактике ВИЧ-инфекции"</a:t>
          </a:r>
        </a:p>
      </dgm:t>
    </dgm:pt>
    <dgm:pt modelId="{E3E099D6-FCE3-424A-A405-BD4226CFA2A8}" type="parTrans" cxnId="{650D1027-CC4C-40D9-8F1F-4F1884D19C03}">
      <dgm:prSet/>
      <dgm:spPr/>
      <dgm:t>
        <a:bodyPr/>
        <a:lstStyle/>
        <a:p>
          <a:endParaRPr lang="ru-RU"/>
        </a:p>
      </dgm:t>
    </dgm:pt>
    <dgm:pt modelId="{328DD4F6-2584-4477-AB53-C3A47F7DBEBD}" type="sibTrans" cxnId="{650D1027-CC4C-40D9-8F1F-4F1884D19C03}">
      <dgm:prSet/>
      <dgm:spPr/>
      <dgm:t>
        <a:bodyPr/>
        <a:lstStyle/>
        <a:p>
          <a:endParaRPr lang="ru-RU"/>
        </a:p>
      </dgm:t>
    </dgm:pt>
    <dgm:pt modelId="{6A5287D2-BAA7-469F-B818-A0861CED1CE9}">
      <dgm:prSet custT="1"/>
      <dgm:spPr/>
      <dgm:t>
        <a:bodyPr/>
        <a:lstStyle/>
        <a:p>
          <a:r>
            <a:rPr lang="ru-RU" sz="1100" dirty="0" smtClean="0"/>
            <a:t>2.1. Заключить соглашение о сотрудничестве с выделением помещений для проведения мероприятий с Липецким областным отделением "Российский Красный Крест" по программе "Школа пациента".</a:t>
          </a:r>
        </a:p>
      </dgm:t>
    </dgm:pt>
    <dgm:pt modelId="{EBC22254-836E-4176-BEEA-5B987E931273}" type="parTrans" cxnId="{D0D498F2-7C73-4FCE-9CA1-549BEFFE5E54}">
      <dgm:prSet/>
      <dgm:spPr/>
      <dgm:t>
        <a:bodyPr/>
        <a:lstStyle/>
        <a:p>
          <a:endParaRPr lang="ru-RU"/>
        </a:p>
      </dgm:t>
    </dgm:pt>
    <dgm:pt modelId="{81739580-6B35-4E18-907A-C2B8C23F5012}" type="sibTrans" cxnId="{D0D498F2-7C73-4FCE-9CA1-549BEFFE5E54}">
      <dgm:prSet/>
      <dgm:spPr/>
      <dgm:t>
        <a:bodyPr/>
        <a:lstStyle/>
        <a:p>
          <a:endParaRPr lang="ru-RU"/>
        </a:p>
      </dgm:t>
    </dgm:pt>
    <dgm:pt modelId="{3B468C07-426B-4014-8204-71590C039513}">
      <dgm:prSet custT="1"/>
      <dgm:spPr/>
      <dgm:t>
        <a:bodyPr/>
        <a:lstStyle/>
        <a:p>
          <a:r>
            <a:rPr lang="ru-RU" sz="1100" dirty="0" smtClean="0"/>
            <a:t>2.2. Совместно с Липецким областным отделением "Российский Красный Крест" организовать медико-социальное сопровождение/патронаж ВИЧ-инфицированных пациентов с привлечением межведомственного взаимодействия с управлениями социальной защиты населения, труда и занятости населения.</a:t>
          </a:r>
        </a:p>
      </dgm:t>
    </dgm:pt>
    <dgm:pt modelId="{70829F88-1CA5-4AB3-A8DD-B6965DB930C8}" type="parTrans" cxnId="{3B045E86-6EE8-4345-B18B-3F2873739D52}">
      <dgm:prSet/>
      <dgm:spPr/>
      <dgm:t>
        <a:bodyPr/>
        <a:lstStyle/>
        <a:p>
          <a:endParaRPr lang="ru-RU"/>
        </a:p>
      </dgm:t>
    </dgm:pt>
    <dgm:pt modelId="{4303DB18-C9E8-497D-890F-F1426A51ACDC}" type="sibTrans" cxnId="{3B045E86-6EE8-4345-B18B-3F2873739D52}">
      <dgm:prSet/>
      <dgm:spPr/>
      <dgm:t>
        <a:bodyPr/>
        <a:lstStyle/>
        <a:p>
          <a:endParaRPr lang="ru-RU"/>
        </a:p>
      </dgm:t>
    </dgm:pt>
    <dgm:pt modelId="{F47F4117-41F1-4D4B-B59E-166317147E03}">
      <dgm:prSet custT="1"/>
      <dgm:spPr/>
      <dgm:t>
        <a:bodyPr/>
        <a:lstStyle/>
        <a:p>
          <a:r>
            <a:rPr lang="ru-RU" sz="1100" dirty="0" smtClean="0"/>
            <a:t>2.3. Предусмотреть использование информационных материалов в рамках областной подпрограммы "Анти-ВИЧ/СПИД" для обеспечения просветительной литературой как ВИЧ-инфицированных пациентов, так и населения в целом.</a:t>
          </a:r>
        </a:p>
      </dgm:t>
    </dgm:pt>
    <dgm:pt modelId="{922982A1-5504-4EB8-8F29-DE64798A03AC}" type="parTrans" cxnId="{04C25DF4-2495-4BC9-819E-BE710C473D45}">
      <dgm:prSet/>
      <dgm:spPr/>
      <dgm:t>
        <a:bodyPr/>
        <a:lstStyle/>
        <a:p>
          <a:endParaRPr lang="ru-RU"/>
        </a:p>
      </dgm:t>
    </dgm:pt>
    <dgm:pt modelId="{51FC3FA6-98C6-47A4-9F5B-92EB33451581}" type="sibTrans" cxnId="{04C25DF4-2495-4BC9-819E-BE710C473D45}">
      <dgm:prSet/>
      <dgm:spPr/>
      <dgm:t>
        <a:bodyPr/>
        <a:lstStyle/>
        <a:p>
          <a:endParaRPr lang="ru-RU"/>
        </a:p>
      </dgm:t>
    </dgm:pt>
    <dgm:pt modelId="{F7704197-DB14-4E15-BEF9-35183EDE964F}" type="pres">
      <dgm:prSet presAssocID="{3A3A63FC-3C91-45C6-807A-3D0BFDB93687}" presName="Name0" presStyleCnt="0">
        <dgm:presLayoutVars>
          <dgm:dir/>
          <dgm:animLvl val="lvl"/>
          <dgm:resizeHandles val="exact"/>
        </dgm:presLayoutVars>
      </dgm:prSet>
      <dgm:spPr/>
    </dgm:pt>
    <dgm:pt modelId="{4DE95291-F4C9-4493-8914-C7CA74CEE794}" type="pres">
      <dgm:prSet presAssocID="{80AC153A-C2D2-4542-B512-1C71D850F96C}" presName="linNode" presStyleCnt="0"/>
      <dgm:spPr/>
    </dgm:pt>
    <dgm:pt modelId="{E70C4119-5E7F-4E91-95CC-6AF4641EF362}" type="pres">
      <dgm:prSet presAssocID="{80AC153A-C2D2-4542-B512-1C71D850F96C}" presName="parentText" presStyleLbl="node1" presStyleIdx="0" presStyleCnt="2" custScaleX="94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26B6C-2BD8-4117-825B-C969C1254253}" type="pres">
      <dgm:prSet presAssocID="{80AC153A-C2D2-4542-B512-1C71D850F96C}" presName="descendantText" presStyleLbl="alignAccFollowNode1" presStyleIdx="0" presStyleCnt="2" custScaleX="99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47DD3-570B-40E9-BE97-9695B35945E3}" type="pres">
      <dgm:prSet presAssocID="{4F0D93E6-0B17-4E10-9902-8CA394F36ECB}" presName="sp" presStyleCnt="0"/>
      <dgm:spPr/>
    </dgm:pt>
    <dgm:pt modelId="{FC630FCB-6A17-4098-ACC8-CBD7723A9128}" type="pres">
      <dgm:prSet presAssocID="{C7E178BF-B0D3-4D9F-B5F3-D7540E031C04}" presName="linNode" presStyleCnt="0"/>
      <dgm:spPr/>
    </dgm:pt>
    <dgm:pt modelId="{110C0431-E5B9-445A-98E6-932082400F09}" type="pres">
      <dgm:prSet presAssocID="{C7E178BF-B0D3-4D9F-B5F3-D7540E031C04}" presName="parentText" presStyleLbl="node1" presStyleIdx="1" presStyleCnt="2" custScaleX="91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71EDC-223F-4772-BBAD-3EA2C577F835}" type="pres">
      <dgm:prSet presAssocID="{C7E178BF-B0D3-4D9F-B5F3-D7540E031C0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62FC0A-9E2E-4938-8D6E-C5BCEFA80F59}" type="presOf" srcId="{04FF5A01-771F-460D-97AC-221AA844CAD7}" destId="{5F471EDC-223F-4772-BBAD-3EA2C577F835}" srcOrd="0" destOrd="0" presId="urn:microsoft.com/office/officeart/2005/8/layout/vList5"/>
    <dgm:cxn modelId="{ABCB4C07-3B61-427B-8B99-60929FCE1516}" type="presOf" srcId="{C7E178BF-B0D3-4D9F-B5F3-D7540E031C04}" destId="{110C0431-E5B9-445A-98E6-932082400F09}" srcOrd="0" destOrd="0" presId="urn:microsoft.com/office/officeart/2005/8/layout/vList5"/>
    <dgm:cxn modelId="{6DD7FAC6-9816-4524-9BB7-709FC613154E}" type="presOf" srcId="{6A5287D2-BAA7-469F-B818-A0861CED1CE9}" destId="{5F471EDC-223F-4772-BBAD-3EA2C577F835}" srcOrd="0" destOrd="1" presId="urn:microsoft.com/office/officeart/2005/8/layout/vList5"/>
    <dgm:cxn modelId="{BE9AA124-F6A1-4FAF-817C-41655EB6FB30}" srcId="{3A3A63FC-3C91-45C6-807A-3D0BFDB93687}" destId="{80AC153A-C2D2-4542-B512-1C71D850F96C}" srcOrd="0" destOrd="0" parTransId="{1ECF7B44-E465-4526-A56A-CB035D03D5EF}" sibTransId="{4F0D93E6-0B17-4E10-9902-8CA394F36ECB}"/>
    <dgm:cxn modelId="{8ECA8B96-092D-483A-9EE2-04AE99D0A096}" type="presOf" srcId="{3A3A63FC-3C91-45C6-807A-3D0BFDB93687}" destId="{F7704197-DB14-4E15-BEF9-35183EDE964F}" srcOrd="0" destOrd="0" presId="urn:microsoft.com/office/officeart/2005/8/layout/vList5"/>
    <dgm:cxn modelId="{9BACA54B-0DC3-470B-A771-5BC39471B554}" type="presOf" srcId="{80AC153A-C2D2-4542-B512-1C71D850F96C}" destId="{E70C4119-5E7F-4E91-95CC-6AF4641EF362}" srcOrd="0" destOrd="0" presId="urn:microsoft.com/office/officeart/2005/8/layout/vList5"/>
    <dgm:cxn modelId="{D0D498F2-7C73-4FCE-9CA1-549BEFFE5E54}" srcId="{C7E178BF-B0D3-4D9F-B5F3-D7540E031C04}" destId="{6A5287D2-BAA7-469F-B818-A0861CED1CE9}" srcOrd="1" destOrd="0" parTransId="{EBC22254-836E-4176-BEEA-5B987E931273}" sibTransId="{81739580-6B35-4E18-907A-C2B8C23F5012}"/>
    <dgm:cxn modelId="{04C25DF4-2495-4BC9-819E-BE710C473D45}" srcId="{C7E178BF-B0D3-4D9F-B5F3-D7540E031C04}" destId="{F47F4117-41F1-4D4B-B59E-166317147E03}" srcOrd="3" destOrd="0" parTransId="{922982A1-5504-4EB8-8F29-DE64798A03AC}" sibTransId="{51FC3FA6-98C6-47A4-9F5B-92EB33451581}"/>
    <dgm:cxn modelId="{8ED9D813-9098-427C-BB9C-DC42D5F6F2A9}" srcId="{C7E178BF-B0D3-4D9F-B5F3-D7540E031C04}" destId="{04FF5A01-771F-460D-97AC-221AA844CAD7}" srcOrd="0" destOrd="0" parTransId="{4EEF7A5D-BC06-406A-8C43-73538512F0D5}" sibTransId="{59D68205-9F47-4E66-8415-1F0E0FB2B38C}"/>
    <dgm:cxn modelId="{650D1027-CC4C-40D9-8F1F-4F1884D19C03}" srcId="{3A3A63FC-3C91-45C6-807A-3D0BFDB93687}" destId="{C7E178BF-B0D3-4D9F-B5F3-D7540E031C04}" srcOrd="1" destOrd="0" parTransId="{E3E099D6-FCE3-424A-A405-BD4226CFA2A8}" sibTransId="{328DD4F6-2584-4477-AB53-C3A47F7DBEBD}"/>
    <dgm:cxn modelId="{012099BF-5CF7-42C2-9CF3-EC75F885A967}" type="presOf" srcId="{F47F4117-41F1-4D4B-B59E-166317147E03}" destId="{5F471EDC-223F-4772-BBAD-3EA2C577F835}" srcOrd="0" destOrd="3" presId="urn:microsoft.com/office/officeart/2005/8/layout/vList5"/>
    <dgm:cxn modelId="{EE445564-A4E7-4016-92B6-74246571D583}" srcId="{80AC153A-C2D2-4542-B512-1C71D850F96C}" destId="{638FCE52-34F8-4412-A623-BBDB6A059AEB}" srcOrd="1" destOrd="0" parTransId="{43A63AB4-C243-40B0-9369-67227B67176B}" sibTransId="{FEA28B4F-CDB9-46CD-ACDB-A8D9A95D2D52}"/>
    <dgm:cxn modelId="{B56C799F-3046-45D2-B2BE-DB4B8C5E3A90}" type="presOf" srcId="{6D0A0F94-9E57-4739-9F51-F3E0F1BC7601}" destId="{8E026B6C-2BD8-4117-825B-C969C1254253}" srcOrd="0" destOrd="0" presId="urn:microsoft.com/office/officeart/2005/8/layout/vList5"/>
    <dgm:cxn modelId="{3B045E86-6EE8-4345-B18B-3F2873739D52}" srcId="{C7E178BF-B0D3-4D9F-B5F3-D7540E031C04}" destId="{3B468C07-426B-4014-8204-71590C039513}" srcOrd="2" destOrd="0" parTransId="{70829F88-1CA5-4AB3-A8DD-B6965DB930C8}" sibTransId="{4303DB18-C9E8-497D-890F-F1426A51ACDC}"/>
    <dgm:cxn modelId="{E261E90A-42FC-475D-810F-2E9EB9BE4CC7}" srcId="{80AC153A-C2D2-4542-B512-1C71D850F96C}" destId="{6D0A0F94-9E57-4739-9F51-F3E0F1BC7601}" srcOrd="0" destOrd="0" parTransId="{0D8D4355-6611-4730-9240-8C170968B695}" sibTransId="{A31B2A08-A4BD-4414-9115-D79A1FCA4573}"/>
    <dgm:cxn modelId="{5A6E55F5-5893-4F88-932B-A05E4DDEC3CA}" type="presOf" srcId="{3B468C07-426B-4014-8204-71590C039513}" destId="{5F471EDC-223F-4772-BBAD-3EA2C577F835}" srcOrd="0" destOrd="2" presId="urn:microsoft.com/office/officeart/2005/8/layout/vList5"/>
    <dgm:cxn modelId="{97D277CF-69EC-49B5-BF68-34DA8D55CADC}" type="presOf" srcId="{638FCE52-34F8-4412-A623-BBDB6A059AEB}" destId="{8E026B6C-2BD8-4117-825B-C969C1254253}" srcOrd="0" destOrd="1" presId="urn:microsoft.com/office/officeart/2005/8/layout/vList5"/>
    <dgm:cxn modelId="{7EE1C38C-258F-476D-8937-CB5ECFA3CDB3}" type="presParOf" srcId="{F7704197-DB14-4E15-BEF9-35183EDE964F}" destId="{4DE95291-F4C9-4493-8914-C7CA74CEE794}" srcOrd="0" destOrd="0" presId="urn:microsoft.com/office/officeart/2005/8/layout/vList5"/>
    <dgm:cxn modelId="{1BCBBFB7-0168-4486-837C-4B85FFF9CB11}" type="presParOf" srcId="{4DE95291-F4C9-4493-8914-C7CA74CEE794}" destId="{E70C4119-5E7F-4E91-95CC-6AF4641EF362}" srcOrd="0" destOrd="0" presId="urn:microsoft.com/office/officeart/2005/8/layout/vList5"/>
    <dgm:cxn modelId="{69CF1A52-F997-4614-9EDD-42DA0DA059CF}" type="presParOf" srcId="{4DE95291-F4C9-4493-8914-C7CA74CEE794}" destId="{8E026B6C-2BD8-4117-825B-C969C1254253}" srcOrd="1" destOrd="0" presId="urn:microsoft.com/office/officeart/2005/8/layout/vList5"/>
    <dgm:cxn modelId="{E0CE13D5-59E9-4407-822D-553DF82FF0AA}" type="presParOf" srcId="{F7704197-DB14-4E15-BEF9-35183EDE964F}" destId="{28A47DD3-570B-40E9-BE97-9695B35945E3}" srcOrd="1" destOrd="0" presId="urn:microsoft.com/office/officeart/2005/8/layout/vList5"/>
    <dgm:cxn modelId="{B7203725-97B5-4A70-8ECD-DC7F66724C1E}" type="presParOf" srcId="{F7704197-DB14-4E15-BEF9-35183EDE964F}" destId="{FC630FCB-6A17-4098-ACC8-CBD7723A9128}" srcOrd="2" destOrd="0" presId="urn:microsoft.com/office/officeart/2005/8/layout/vList5"/>
    <dgm:cxn modelId="{DA3F0289-4404-4B93-83D7-DAD3A67570AF}" type="presParOf" srcId="{FC630FCB-6A17-4098-ACC8-CBD7723A9128}" destId="{110C0431-E5B9-445A-98E6-932082400F09}" srcOrd="0" destOrd="0" presId="urn:microsoft.com/office/officeart/2005/8/layout/vList5"/>
    <dgm:cxn modelId="{03517CCF-9A4F-471C-8426-58EF5109C5D1}" type="presParOf" srcId="{FC630FCB-6A17-4098-ACC8-CBD7723A9128}" destId="{5F471EDC-223F-4772-BBAD-3EA2C577F8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723B45C-90A7-40F9-997C-74A45F8ACFC4}" type="doc">
      <dgm:prSet loTypeId="urn:microsoft.com/office/officeart/2008/layout/NameandTitleOrganizationalChart" loCatId="hierarchy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104B31F-A51C-4569-9A5A-35BCF1CEE15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Средства на реализацию мероприятий программы</a:t>
          </a:r>
          <a:endParaRPr lang="ru-RU" dirty="0"/>
        </a:p>
      </dgm:t>
    </dgm:pt>
    <dgm:pt modelId="{ED554872-9470-41A7-BCCB-2654F2D89E0E}" type="parTrans" cxnId="{214AF7B7-9C94-48D0-A47A-023EB74A286D}">
      <dgm:prSet/>
      <dgm:spPr/>
      <dgm:t>
        <a:bodyPr/>
        <a:lstStyle/>
        <a:p>
          <a:endParaRPr lang="ru-RU"/>
        </a:p>
      </dgm:t>
    </dgm:pt>
    <dgm:pt modelId="{A874B5A0-30BB-42BF-BFA3-884B66E4535D}" type="sibTrans" cxnId="{214AF7B7-9C94-48D0-A47A-023EB74A286D}">
      <dgm:prSet/>
      <dgm:spPr/>
      <dgm:t>
        <a:bodyPr/>
        <a:lstStyle/>
        <a:p>
          <a:r>
            <a:rPr lang="ru-RU" dirty="0" smtClean="0"/>
            <a:t>Смотрим Программы, планы-графики их реализации</a:t>
          </a:r>
          <a:endParaRPr lang="ru-RU" dirty="0"/>
        </a:p>
      </dgm:t>
    </dgm:pt>
    <dgm:pt modelId="{82B38118-D3D2-45AD-AAC9-5D29250D69DB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Бюджетные субсидии</a:t>
          </a:r>
          <a:endParaRPr lang="ru-RU" dirty="0"/>
        </a:p>
      </dgm:t>
    </dgm:pt>
    <dgm:pt modelId="{1444997F-2926-44ED-9DAA-F0567A7153DC}" type="parTrans" cxnId="{C995F8C9-308A-4546-86B7-C3ADBD97E78C}">
      <dgm:prSet/>
      <dgm:spPr/>
      <dgm:t>
        <a:bodyPr/>
        <a:lstStyle/>
        <a:p>
          <a:endParaRPr lang="ru-RU"/>
        </a:p>
      </dgm:t>
    </dgm:pt>
    <dgm:pt modelId="{BBD19AA2-52D2-491A-B619-078E901B554E}" type="sibTrans" cxnId="{C995F8C9-308A-4546-86B7-C3ADBD97E78C}">
      <dgm:prSet/>
      <dgm:spPr/>
      <dgm:t>
        <a:bodyPr/>
        <a:lstStyle/>
        <a:p>
          <a:r>
            <a:rPr lang="ru-RU" dirty="0" smtClean="0"/>
            <a:t>Смотрим Программы, планы-графики их реализации</a:t>
          </a:r>
          <a:endParaRPr lang="ru-RU" dirty="0"/>
        </a:p>
      </dgm:t>
    </dgm:pt>
    <dgm:pt modelId="{0FB44062-E93D-498F-89EB-0EAB4CAA7C51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Конкурсы субсидий (проектов)</a:t>
          </a:r>
          <a:endParaRPr lang="ru-RU" dirty="0"/>
        </a:p>
      </dgm:t>
    </dgm:pt>
    <dgm:pt modelId="{F4A47E12-4469-4250-9B21-E2B69AF4666A}" type="parTrans" cxnId="{A2F314AA-276D-48B3-AFD3-3B565599E0C4}">
      <dgm:prSet/>
      <dgm:spPr/>
      <dgm:t>
        <a:bodyPr/>
        <a:lstStyle/>
        <a:p>
          <a:endParaRPr lang="ru-RU"/>
        </a:p>
      </dgm:t>
    </dgm:pt>
    <dgm:pt modelId="{32539A37-B2C4-418C-9BD1-47CFFF86A25D}" type="sibTrans" cxnId="{A2F314AA-276D-48B3-AFD3-3B565599E0C4}">
      <dgm:prSet/>
      <dgm:spPr/>
      <dgm:t>
        <a:bodyPr/>
        <a:lstStyle/>
        <a:p>
          <a:r>
            <a:rPr lang="ru-RU" dirty="0" smtClean="0"/>
            <a:t>Смотрим НПА, утверждающие Положения о конкурсе</a:t>
          </a:r>
          <a:endParaRPr lang="ru-RU" dirty="0"/>
        </a:p>
      </dgm:t>
    </dgm:pt>
    <dgm:pt modelId="{87E5993C-5C2B-48A8-9E6F-E7B27E2FDACB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Субсидии вне конкурса</a:t>
          </a:r>
          <a:endParaRPr lang="ru-RU" dirty="0"/>
        </a:p>
      </dgm:t>
    </dgm:pt>
    <dgm:pt modelId="{93A4D9EC-486B-42E0-B4F2-2BCEB3DBAC2E}" type="parTrans" cxnId="{1C02617E-CE86-4BBA-8F89-55B01C3B5406}">
      <dgm:prSet/>
      <dgm:spPr/>
      <dgm:t>
        <a:bodyPr/>
        <a:lstStyle/>
        <a:p>
          <a:endParaRPr lang="ru-RU"/>
        </a:p>
      </dgm:t>
    </dgm:pt>
    <dgm:pt modelId="{70DD40E9-618A-4803-930A-D27BB76B6A8B}" type="sibTrans" cxnId="{1C02617E-CE86-4BBA-8F89-55B01C3B5406}">
      <dgm:prSet/>
      <dgm:spPr/>
      <dgm:t>
        <a:bodyPr/>
        <a:lstStyle/>
        <a:p>
          <a:r>
            <a:rPr lang="ru-RU" dirty="0" smtClean="0"/>
            <a:t>Контактируем с заказчиком</a:t>
          </a:r>
          <a:endParaRPr lang="ru-RU" dirty="0"/>
        </a:p>
      </dgm:t>
    </dgm:pt>
    <dgm:pt modelId="{3D48FEFF-5098-462F-A4DC-CCF4C3CC6615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Государственные (муниципальные закупки)</a:t>
          </a:r>
          <a:endParaRPr lang="ru-RU" dirty="0"/>
        </a:p>
      </dgm:t>
    </dgm:pt>
    <dgm:pt modelId="{3340149F-C699-462A-935B-61F873632DCD}" type="parTrans" cxnId="{F182157C-EB64-4394-A817-3FBB780805E5}">
      <dgm:prSet/>
      <dgm:spPr/>
      <dgm:t>
        <a:bodyPr/>
        <a:lstStyle/>
        <a:p>
          <a:endParaRPr lang="ru-RU"/>
        </a:p>
      </dgm:t>
    </dgm:pt>
    <dgm:pt modelId="{92ABDAE6-97AC-48C2-8DFC-071ECC903E0D}" type="sibTrans" cxnId="{F182157C-EB64-4394-A817-3FBB780805E5}">
      <dgm:prSet custT="1"/>
      <dgm:spPr/>
      <dgm:t>
        <a:bodyPr/>
        <a:lstStyle/>
        <a:p>
          <a:r>
            <a:rPr lang="ru-RU" sz="1400" dirty="0" smtClean="0"/>
            <a:t>Смотрим планы-графики  закупок</a:t>
          </a:r>
          <a:endParaRPr lang="ru-RU" sz="1400" dirty="0"/>
        </a:p>
      </dgm:t>
    </dgm:pt>
    <dgm:pt modelId="{BBE2AEF9-5389-4359-8A78-932734E3F8C4}" type="pres">
      <dgm:prSet presAssocID="{E723B45C-90A7-40F9-997C-74A45F8ACF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25BC63-81E6-4D23-B69A-BE011E139454}" type="pres">
      <dgm:prSet presAssocID="{1104B31F-A51C-4569-9A5A-35BCF1CEE15E}" presName="hierRoot1" presStyleCnt="0">
        <dgm:presLayoutVars>
          <dgm:hierBranch val="init"/>
        </dgm:presLayoutVars>
      </dgm:prSet>
      <dgm:spPr/>
    </dgm:pt>
    <dgm:pt modelId="{34215999-AF72-429D-850B-558D1346948C}" type="pres">
      <dgm:prSet presAssocID="{1104B31F-A51C-4569-9A5A-35BCF1CEE15E}" presName="rootComposite1" presStyleCnt="0"/>
      <dgm:spPr/>
    </dgm:pt>
    <dgm:pt modelId="{C0C57471-3B98-490D-BE7D-952EDA1B6792}" type="pres">
      <dgm:prSet presAssocID="{1104B31F-A51C-4569-9A5A-35BCF1CEE15E}" presName="rootText1" presStyleLbl="node0" presStyleIdx="0" presStyleCnt="1" custScaleX="145092" custScaleY="11137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28E8803-2108-4911-AC67-BBBB096F8AC1}" type="pres">
      <dgm:prSet presAssocID="{1104B31F-A51C-4569-9A5A-35BCF1CEE15E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2315399-FDCA-4C54-A8B5-CEFF6F3FF9B3}" type="pres">
      <dgm:prSet presAssocID="{1104B31F-A51C-4569-9A5A-35BCF1CEE15E}" presName="rootConnector1" presStyleLbl="node1" presStyleIdx="0" presStyleCnt="4"/>
      <dgm:spPr/>
      <dgm:t>
        <a:bodyPr/>
        <a:lstStyle/>
        <a:p>
          <a:endParaRPr lang="ru-RU"/>
        </a:p>
      </dgm:t>
    </dgm:pt>
    <dgm:pt modelId="{288BF222-926A-4B5C-A86A-0EB97F0B3CB6}" type="pres">
      <dgm:prSet presAssocID="{1104B31F-A51C-4569-9A5A-35BCF1CEE15E}" presName="hierChild2" presStyleCnt="0"/>
      <dgm:spPr/>
    </dgm:pt>
    <dgm:pt modelId="{0A1E5A52-E501-4105-B4DF-99D8E78C86DE}" type="pres">
      <dgm:prSet presAssocID="{1444997F-2926-44ED-9DAA-F0567A7153D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31DA052-2527-4FBD-8EA3-36C7843646D2}" type="pres">
      <dgm:prSet presAssocID="{82B38118-D3D2-45AD-AAC9-5D29250D69DB}" presName="hierRoot2" presStyleCnt="0">
        <dgm:presLayoutVars>
          <dgm:hierBranch val="init"/>
        </dgm:presLayoutVars>
      </dgm:prSet>
      <dgm:spPr/>
    </dgm:pt>
    <dgm:pt modelId="{47FB9ECF-6342-4139-82C9-2276F7C98BF1}" type="pres">
      <dgm:prSet presAssocID="{82B38118-D3D2-45AD-AAC9-5D29250D69DB}" presName="rootComposite" presStyleCnt="0"/>
      <dgm:spPr/>
    </dgm:pt>
    <dgm:pt modelId="{11FC9779-7470-4804-8987-C7241B67B589}" type="pres">
      <dgm:prSet presAssocID="{82B38118-D3D2-45AD-AAC9-5D29250D69DB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3D8BFC3-D5F5-4F25-933C-61CED415FBF1}" type="pres">
      <dgm:prSet presAssocID="{82B38118-D3D2-45AD-AAC9-5D29250D69DB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1F7C9E9-43B5-414E-8CD4-4C9C7260A0FC}" type="pres">
      <dgm:prSet presAssocID="{82B38118-D3D2-45AD-AAC9-5D29250D69DB}" presName="rootConnector" presStyleLbl="node2" presStyleIdx="0" presStyleCnt="0"/>
      <dgm:spPr/>
      <dgm:t>
        <a:bodyPr/>
        <a:lstStyle/>
        <a:p>
          <a:endParaRPr lang="ru-RU"/>
        </a:p>
      </dgm:t>
    </dgm:pt>
    <dgm:pt modelId="{373EC07B-1E70-4FD6-AEE8-B50964EA306E}" type="pres">
      <dgm:prSet presAssocID="{82B38118-D3D2-45AD-AAC9-5D29250D69DB}" presName="hierChild4" presStyleCnt="0"/>
      <dgm:spPr/>
    </dgm:pt>
    <dgm:pt modelId="{B2072C2E-19C3-480B-BC02-FB2D8DEE9E2B}" type="pres">
      <dgm:prSet presAssocID="{F4A47E12-4469-4250-9B21-E2B69AF4666A}" presName="Name37" presStyleLbl="parChTrans1D3" presStyleIdx="0" presStyleCnt="2"/>
      <dgm:spPr/>
      <dgm:t>
        <a:bodyPr/>
        <a:lstStyle/>
        <a:p>
          <a:endParaRPr lang="ru-RU"/>
        </a:p>
      </dgm:t>
    </dgm:pt>
    <dgm:pt modelId="{53BE77A5-BDFC-4EA7-A03D-64EFE6B3F119}" type="pres">
      <dgm:prSet presAssocID="{0FB44062-E93D-498F-89EB-0EAB4CAA7C51}" presName="hierRoot2" presStyleCnt="0">
        <dgm:presLayoutVars>
          <dgm:hierBranch val="init"/>
        </dgm:presLayoutVars>
      </dgm:prSet>
      <dgm:spPr/>
    </dgm:pt>
    <dgm:pt modelId="{285AA774-2AD1-4D79-A11D-37CFCA49B40B}" type="pres">
      <dgm:prSet presAssocID="{0FB44062-E93D-498F-89EB-0EAB4CAA7C51}" presName="rootComposite" presStyleCnt="0"/>
      <dgm:spPr/>
    </dgm:pt>
    <dgm:pt modelId="{1D484645-7CFD-4329-AB43-600AC87D1D0F}" type="pres">
      <dgm:prSet presAssocID="{0FB44062-E93D-498F-89EB-0EAB4CAA7C51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70AC60C-1011-4567-9B83-4BFB46F460F7}" type="pres">
      <dgm:prSet presAssocID="{0FB44062-E93D-498F-89EB-0EAB4CAA7C51}" presName="titleText2" presStyleLbl="fgAcc1" presStyleIdx="1" presStyleCnt="4" custLinFactNeighborX="1450" custLinFactNeighborY="3084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9C7FD54-3358-4A8B-8687-DA2C8505C2B3}" type="pres">
      <dgm:prSet presAssocID="{0FB44062-E93D-498F-89EB-0EAB4CAA7C51}" presName="rootConnector" presStyleLbl="node3" presStyleIdx="0" presStyleCnt="0"/>
      <dgm:spPr/>
      <dgm:t>
        <a:bodyPr/>
        <a:lstStyle/>
        <a:p>
          <a:endParaRPr lang="ru-RU"/>
        </a:p>
      </dgm:t>
    </dgm:pt>
    <dgm:pt modelId="{9F290ED8-9205-4BF6-BCF9-F934FD3B59BB}" type="pres">
      <dgm:prSet presAssocID="{0FB44062-E93D-498F-89EB-0EAB4CAA7C51}" presName="hierChild4" presStyleCnt="0"/>
      <dgm:spPr/>
    </dgm:pt>
    <dgm:pt modelId="{F131DC82-EEE7-4600-868B-AA12F772E7FC}" type="pres">
      <dgm:prSet presAssocID="{0FB44062-E93D-498F-89EB-0EAB4CAA7C51}" presName="hierChild5" presStyleCnt="0"/>
      <dgm:spPr/>
    </dgm:pt>
    <dgm:pt modelId="{3B575E7A-A6C2-4697-8008-A240E4D156BF}" type="pres">
      <dgm:prSet presAssocID="{93A4D9EC-486B-42E0-B4F2-2BCEB3DBAC2E}" presName="Name37" presStyleLbl="parChTrans1D3" presStyleIdx="1" presStyleCnt="2"/>
      <dgm:spPr/>
      <dgm:t>
        <a:bodyPr/>
        <a:lstStyle/>
        <a:p>
          <a:endParaRPr lang="ru-RU"/>
        </a:p>
      </dgm:t>
    </dgm:pt>
    <dgm:pt modelId="{E46D8309-0561-4918-BF2A-78EBA1A47CF9}" type="pres">
      <dgm:prSet presAssocID="{87E5993C-5C2B-48A8-9E6F-E7B27E2FDACB}" presName="hierRoot2" presStyleCnt="0">
        <dgm:presLayoutVars>
          <dgm:hierBranch val="init"/>
        </dgm:presLayoutVars>
      </dgm:prSet>
      <dgm:spPr/>
    </dgm:pt>
    <dgm:pt modelId="{C7D0C25F-F9D3-4C2F-8038-73F7601B1C50}" type="pres">
      <dgm:prSet presAssocID="{87E5993C-5C2B-48A8-9E6F-E7B27E2FDACB}" presName="rootComposite" presStyleCnt="0"/>
      <dgm:spPr/>
    </dgm:pt>
    <dgm:pt modelId="{E63E5ECC-2E12-4752-BA86-D065CE6A17ED}" type="pres">
      <dgm:prSet presAssocID="{87E5993C-5C2B-48A8-9E6F-E7B27E2FDACB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8BDDEE0-A8C0-4E1A-8B97-353FEF7330A6}" type="pres">
      <dgm:prSet presAssocID="{87E5993C-5C2B-48A8-9E6F-E7B27E2FDACB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51A3193-5D2E-4D62-BBF8-833E65FFE007}" type="pres">
      <dgm:prSet presAssocID="{87E5993C-5C2B-48A8-9E6F-E7B27E2FDACB}" presName="rootConnector" presStyleLbl="node3" presStyleIdx="0" presStyleCnt="0"/>
      <dgm:spPr/>
      <dgm:t>
        <a:bodyPr/>
        <a:lstStyle/>
        <a:p>
          <a:endParaRPr lang="ru-RU"/>
        </a:p>
      </dgm:t>
    </dgm:pt>
    <dgm:pt modelId="{C28EC0B9-58F5-41D8-974E-782F770D4F8E}" type="pres">
      <dgm:prSet presAssocID="{87E5993C-5C2B-48A8-9E6F-E7B27E2FDACB}" presName="hierChild4" presStyleCnt="0"/>
      <dgm:spPr/>
    </dgm:pt>
    <dgm:pt modelId="{AC810EA6-92D5-4CBF-B1C1-33352EF87169}" type="pres">
      <dgm:prSet presAssocID="{87E5993C-5C2B-48A8-9E6F-E7B27E2FDACB}" presName="hierChild5" presStyleCnt="0"/>
      <dgm:spPr/>
    </dgm:pt>
    <dgm:pt modelId="{7738ABFE-EE8E-400E-B33B-B108833E3171}" type="pres">
      <dgm:prSet presAssocID="{82B38118-D3D2-45AD-AAC9-5D29250D69DB}" presName="hierChild5" presStyleCnt="0"/>
      <dgm:spPr/>
    </dgm:pt>
    <dgm:pt modelId="{5F5E6AA6-6329-4E89-A050-2B0C92F2A435}" type="pres">
      <dgm:prSet presAssocID="{3340149F-C699-462A-935B-61F873632DC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7A9A8D7-90C5-4BEF-B2F1-DB85031AA742}" type="pres">
      <dgm:prSet presAssocID="{3D48FEFF-5098-462F-A4DC-CCF4C3CC6615}" presName="hierRoot2" presStyleCnt="0">
        <dgm:presLayoutVars>
          <dgm:hierBranch val="init"/>
        </dgm:presLayoutVars>
      </dgm:prSet>
      <dgm:spPr/>
    </dgm:pt>
    <dgm:pt modelId="{FC91EF28-8B0D-4EA1-A9D6-9779F2252E80}" type="pres">
      <dgm:prSet presAssocID="{3D48FEFF-5098-462F-A4DC-CCF4C3CC6615}" presName="rootComposite" presStyleCnt="0"/>
      <dgm:spPr/>
    </dgm:pt>
    <dgm:pt modelId="{7B722D06-9E5F-465E-97DA-ABC8590184FF}" type="pres">
      <dgm:prSet presAssocID="{3D48FEFF-5098-462F-A4DC-CCF4C3CC6615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99F318A-3103-417D-9221-9DFB08713F50}" type="pres">
      <dgm:prSet presAssocID="{3D48FEFF-5098-462F-A4DC-CCF4C3CC6615}" presName="titleText2" presStyleLbl="fgAcc1" presStyleIdx="3" presStyleCnt="4" custLinFactNeighborX="9999" custLinFactNeighborY="3722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3669F57-D093-4EC8-B550-5ADEC877DDD0}" type="pres">
      <dgm:prSet presAssocID="{3D48FEFF-5098-462F-A4DC-CCF4C3CC6615}" presName="rootConnector" presStyleLbl="node2" presStyleIdx="0" presStyleCnt="0"/>
      <dgm:spPr/>
      <dgm:t>
        <a:bodyPr/>
        <a:lstStyle/>
        <a:p>
          <a:endParaRPr lang="ru-RU"/>
        </a:p>
      </dgm:t>
    </dgm:pt>
    <dgm:pt modelId="{C7124857-B153-4F18-B005-A72FC8F16F71}" type="pres">
      <dgm:prSet presAssocID="{3D48FEFF-5098-462F-A4DC-CCF4C3CC6615}" presName="hierChild4" presStyleCnt="0"/>
      <dgm:spPr/>
    </dgm:pt>
    <dgm:pt modelId="{A671CD75-D30E-4785-9995-6BDE955E89FB}" type="pres">
      <dgm:prSet presAssocID="{3D48FEFF-5098-462F-A4DC-CCF4C3CC6615}" presName="hierChild5" presStyleCnt="0"/>
      <dgm:spPr/>
    </dgm:pt>
    <dgm:pt modelId="{8E80D28D-3C75-4F4A-889F-13CEFA7AE2F0}" type="pres">
      <dgm:prSet presAssocID="{1104B31F-A51C-4569-9A5A-35BCF1CEE15E}" presName="hierChild3" presStyleCnt="0"/>
      <dgm:spPr/>
    </dgm:pt>
  </dgm:ptLst>
  <dgm:cxnLst>
    <dgm:cxn modelId="{04FD9111-9669-4812-82A6-B81A72B6974E}" type="presOf" srcId="{3340149F-C699-462A-935B-61F873632DCD}" destId="{5F5E6AA6-6329-4E89-A050-2B0C92F2A435}" srcOrd="0" destOrd="0" presId="urn:microsoft.com/office/officeart/2008/layout/NameandTitleOrganizationalChart"/>
    <dgm:cxn modelId="{1EB2C4A2-36B4-44BB-900B-2D450C8E3496}" type="presOf" srcId="{0FB44062-E93D-498F-89EB-0EAB4CAA7C51}" destId="{1D484645-7CFD-4329-AB43-600AC87D1D0F}" srcOrd="0" destOrd="0" presId="urn:microsoft.com/office/officeart/2008/layout/NameandTitleOrganizationalChart"/>
    <dgm:cxn modelId="{4D41B580-AFF2-4A1B-8871-AFECD51B12D4}" type="presOf" srcId="{3D48FEFF-5098-462F-A4DC-CCF4C3CC6615}" destId="{7B722D06-9E5F-465E-97DA-ABC8590184FF}" srcOrd="0" destOrd="0" presId="urn:microsoft.com/office/officeart/2008/layout/NameandTitleOrganizationalChart"/>
    <dgm:cxn modelId="{7DD3EB33-86EB-4954-9CCE-3B2AE3E88D70}" type="presOf" srcId="{A874B5A0-30BB-42BF-BFA3-884B66E4535D}" destId="{928E8803-2108-4911-AC67-BBBB096F8AC1}" srcOrd="0" destOrd="0" presId="urn:microsoft.com/office/officeart/2008/layout/NameandTitleOrganizationalChart"/>
    <dgm:cxn modelId="{7377C656-E1D5-4D16-BE89-5206C2ED0336}" type="presOf" srcId="{87E5993C-5C2B-48A8-9E6F-E7B27E2FDACB}" destId="{351A3193-5D2E-4D62-BBF8-833E65FFE007}" srcOrd="1" destOrd="0" presId="urn:microsoft.com/office/officeart/2008/layout/NameandTitleOrganizationalChart"/>
    <dgm:cxn modelId="{A2F314AA-276D-48B3-AFD3-3B565599E0C4}" srcId="{82B38118-D3D2-45AD-AAC9-5D29250D69DB}" destId="{0FB44062-E93D-498F-89EB-0EAB4CAA7C51}" srcOrd="0" destOrd="0" parTransId="{F4A47E12-4469-4250-9B21-E2B69AF4666A}" sibTransId="{32539A37-B2C4-418C-9BD1-47CFFF86A25D}"/>
    <dgm:cxn modelId="{72F064EC-B238-4564-8B26-8BD7B1B0CAF8}" type="presOf" srcId="{3D48FEFF-5098-462F-A4DC-CCF4C3CC6615}" destId="{23669F57-D093-4EC8-B550-5ADEC877DDD0}" srcOrd="1" destOrd="0" presId="urn:microsoft.com/office/officeart/2008/layout/NameandTitleOrganizationalChart"/>
    <dgm:cxn modelId="{6B6E56DB-4D3E-4E73-87F7-EDB66C9BD643}" type="presOf" srcId="{0FB44062-E93D-498F-89EB-0EAB4CAA7C51}" destId="{59C7FD54-3358-4A8B-8687-DA2C8505C2B3}" srcOrd="1" destOrd="0" presId="urn:microsoft.com/office/officeart/2008/layout/NameandTitleOrganizationalChart"/>
    <dgm:cxn modelId="{214AF7B7-9C94-48D0-A47A-023EB74A286D}" srcId="{E723B45C-90A7-40F9-997C-74A45F8ACFC4}" destId="{1104B31F-A51C-4569-9A5A-35BCF1CEE15E}" srcOrd="0" destOrd="0" parTransId="{ED554872-9470-41A7-BCCB-2654F2D89E0E}" sibTransId="{A874B5A0-30BB-42BF-BFA3-884B66E4535D}"/>
    <dgm:cxn modelId="{BAFF1966-9AC3-4E92-AA38-3386669A4C85}" type="presOf" srcId="{F4A47E12-4469-4250-9B21-E2B69AF4666A}" destId="{B2072C2E-19C3-480B-BC02-FB2D8DEE9E2B}" srcOrd="0" destOrd="0" presId="urn:microsoft.com/office/officeart/2008/layout/NameandTitleOrganizationalChart"/>
    <dgm:cxn modelId="{04F69B3A-687D-48E1-9E78-B1C6FDE607B1}" type="presOf" srcId="{87E5993C-5C2B-48A8-9E6F-E7B27E2FDACB}" destId="{E63E5ECC-2E12-4752-BA86-D065CE6A17ED}" srcOrd="0" destOrd="0" presId="urn:microsoft.com/office/officeart/2008/layout/NameandTitleOrganizationalChart"/>
    <dgm:cxn modelId="{8D495385-2A26-47F1-A2CE-755181E558E5}" type="presOf" srcId="{1104B31F-A51C-4569-9A5A-35BCF1CEE15E}" destId="{A2315399-FDCA-4C54-A8B5-CEFF6F3FF9B3}" srcOrd="1" destOrd="0" presId="urn:microsoft.com/office/officeart/2008/layout/NameandTitleOrganizationalChart"/>
    <dgm:cxn modelId="{2F0D457B-7BD3-45B5-87D3-3EB4FAED7ADA}" type="presOf" srcId="{BBD19AA2-52D2-491A-B619-078E901B554E}" destId="{A3D8BFC3-D5F5-4F25-933C-61CED415FBF1}" srcOrd="0" destOrd="0" presId="urn:microsoft.com/office/officeart/2008/layout/NameandTitleOrganizationalChart"/>
    <dgm:cxn modelId="{1C02617E-CE86-4BBA-8F89-55B01C3B5406}" srcId="{82B38118-D3D2-45AD-AAC9-5D29250D69DB}" destId="{87E5993C-5C2B-48A8-9E6F-E7B27E2FDACB}" srcOrd="1" destOrd="0" parTransId="{93A4D9EC-486B-42E0-B4F2-2BCEB3DBAC2E}" sibTransId="{70DD40E9-618A-4803-930A-D27BB76B6A8B}"/>
    <dgm:cxn modelId="{CB1A5BAD-ABFF-4A03-A039-73B5C63E5312}" type="presOf" srcId="{82B38118-D3D2-45AD-AAC9-5D29250D69DB}" destId="{11F7C9E9-43B5-414E-8CD4-4C9C7260A0FC}" srcOrd="1" destOrd="0" presId="urn:microsoft.com/office/officeart/2008/layout/NameandTitleOrganizationalChart"/>
    <dgm:cxn modelId="{C995F8C9-308A-4546-86B7-C3ADBD97E78C}" srcId="{1104B31F-A51C-4569-9A5A-35BCF1CEE15E}" destId="{82B38118-D3D2-45AD-AAC9-5D29250D69DB}" srcOrd="0" destOrd="0" parTransId="{1444997F-2926-44ED-9DAA-F0567A7153DC}" sibTransId="{BBD19AA2-52D2-491A-B619-078E901B554E}"/>
    <dgm:cxn modelId="{1E612718-B53D-480E-8522-C42DD3587E1E}" type="presOf" srcId="{82B38118-D3D2-45AD-AAC9-5D29250D69DB}" destId="{11FC9779-7470-4804-8987-C7241B67B589}" srcOrd="0" destOrd="0" presId="urn:microsoft.com/office/officeart/2008/layout/NameandTitleOrganizationalChart"/>
    <dgm:cxn modelId="{9C1D3394-6688-4876-ADCF-B55000B78EA7}" type="presOf" srcId="{1104B31F-A51C-4569-9A5A-35BCF1CEE15E}" destId="{C0C57471-3B98-490D-BE7D-952EDA1B6792}" srcOrd="0" destOrd="0" presId="urn:microsoft.com/office/officeart/2008/layout/NameandTitleOrganizationalChart"/>
    <dgm:cxn modelId="{9190514A-6B81-4AC0-81C0-2096D2C614F0}" type="presOf" srcId="{E723B45C-90A7-40F9-997C-74A45F8ACFC4}" destId="{BBE2AEF9-5389-4359-8A78-932734E3F8C4}" srcOrd="0" destOrd="0" presId="urn:microsoft.com/office/officeart/2008/layout/NameandTitleOrganizationalChart"/>
    <dgm:cxn modelId="{1812F6EF-DFAF-423C-A9B9-585B6DC97D1F}" type="presOf" srcId="{32539A37-B2C4-418C-9BD1-47CFFF86A25D}" destId="{170AC60C-1011-4567-9B83-4BFB46F460F7}" srcOrd="0" destOrd="0" presId="urn:microsoft.com/office/officeart/2008/layout/NameandTitleOrganizationalChart"/>
    <dgm:cxn modelId="{D94A086B-ED88-46B4-AA46-F61C53316883}" type="presOf" srcId="{70DD40E9-618A-4803-930A-D27BB76B6A8B}" destId="{48BDDEE0-A8C0-4E1A-8B97-353FEF7330A6}" srcOrd="0" destOrd="0" presId="urn:microsoft.com/office/officeart/2008/layout/NameandTitleOrganizationalChart"/>
    <dgm:cxn modelId="{21AF40BE-A00F-4BFE-8048-0B4CCE69A061}" type="presOf" srcId="{1444997F-2926-44ED-9DAA-F0567A7153DC}" destId="{0A1E5A52-E501-4105-B4DF-99D8E78C86DE}" srcOrd="0" destOrd="0" presId="urn:microsoft.com/office/officeart/2008/layout/NameandTitleOrganizationalChart"/>
    <dgm:cxn modelId="{F182157C-EB64-4394-A817-3FBB780805E5}" srcId="{1104B31F-A51C-4569-9A5A-35BCF1CEE15E}" destId="{3D48FEFF-5098-462F-A4DC-CCF4C3CC6615}" srcOrd="1" destOrd="0" parTransId="{3340149F-C699-462A-935B-61F873632DCD}" sibTransId="{92ABDAE6-97AC-48C2-8DFC-071ECC903E0D}"/>
    <dgm:cxn modelId="{30CEC90D-E3E4-4DBF-A24D-67676294E3E7}" type="presOf" srcId="{92ABDAE6-97AC-48C2-8DFC-071ECC903E0D}" destId="{199F318A-3103-417D-9221-9DFB08713F50}" srcOrd="0" destOrd="0" presId="urn:microsoft.com/office/officeart/2008/layout/NameandTitleOrganizationalChart"/>
    <dgm:cxn modelId="{40244E3C-0582-4573-8D16-1C1FB640AF2B}" type="presOf" srcId="{93A4D9EC-486B-42E0-B4F2-2BCEB3DBAC2E}" destId="{3B575E7A-A6C2-4697-8008-A240E4D156BF}" srcOrd="0" destOrd="0" presId="urn:microsoft.com/office/officeart/2008/layout/NameandTitleOrganizationalChart"/>
    <dgm:cxn modelId="{D33D987E-6FDF-42F6-BE44-40B7BC7DF4A4}" type="presParOf" srcId="{BBE2AEF9-5389-4359-8A78-932734E3F8C4}" destId="{7C25BC63-81E6-4D23-B69A-BE011E139454}" srcOrd="0" destOrd="0" presId="urn:microsoft.com/office/officeart/2008/layout/NameandTitleOrganizationalChart"/>
    <dgm:cxn modelId="{638E1921-CE67-4E08-B89C-BD50781EA129}" type="presParOf" srcId="{7C25BC63-81E6-4D23-B69A-BE011E139454}" destId="{34215999-AF72-429D-850B-558D1346948C}" srcOrd="0" destOrd="0" presId="urn:microsoft.com/office/officeart/2008/layout/NameandTitleOrganizationalChart"/>
    <dgm:cxn modelId="{02955C8E-C8A2-44C9-9A24-A530A19381F2}" type="presParOf" srcId="{34215999-AF72-429D-850B-558D1346948C}" destId="{C0C57471-3B98-490D-BE7D-952EDA1B6792}" srcOrd="0" destOrd="0" presId="urn:microsoft.com/office/officeart/2008/layout/NameandTitleOrganizationalChart"/>
    <dgm:cxn modelId="{952C79E6-0162-4F9B-8658-1B610E25D358}" type="presParOf" srcId="{34215999-AF72-429D-850B-558D1346948C}" destId="{928E8803-2108-4911-AC67-BBBB096F8AC1}" srcOrd="1" destOrd="0" presId="urn:microsoft.com/office/officeart/2008/layout/NameandTitleOrganizationalChart"/>
    <dgm:cxn modelId="{A84D7335-11BB-49D0-BB0A-F57B1E195C4D}" type="presParOf" srcId="{34215999-AF72-429D-850B-558D1346948C}" destId="{A2315399-FDCA-4C54-A8B5-CEFF6F3FF9B3}" srcOrd="2" destOrd="0" presId="urn:microsoft.com/office/officeart/2008/layout/NameandTitleOrganizationalChart"/>
    <dgm:cxn modelId="{AE9431BD-4FF2-43C5-AEC9-D7F5B77D402E}" type="presParOf" srcId="{7C25BC63-81E6-4D23-B69A-BE011E139454}" destId="{288BF222-926A-4B5C-A86A-0EB97F0B3CB6}" srcOrd="1" destOrd="0" presId="urn:microsoft.com/office/officeart/2008/layout/NameandTitleOrganizationalChart"/>
    <dgm:cxn modelId="{8ACD8EB3-2FF1-4960-8187-6B02D5879EE9}" type="presParOf" srcId="{288BF222-926A-4B5C-A86A-0EB97F0B3CB6}" destId="{0A1E5A52-E501-4105-B4DF-99D8E78C86DE}" srcOrd="0" destOrd="0" presId="urn:microsoft.com/office/officeart/2008/layout/NameandTitleOrganizationalChart"/>
    <dgm:cxn modelId="{C7B9B4E4-65B0-4AF0-BC8D-AE8D60CBEF7C}" type="presParOf" srcId="{288BF222-926A-4B5C-A86A-0EB97F0B3CB6}" destId="{331DA052-2527-4FBD-8EA3-36C7843646D2}" srcOrd="1" destOrd="0" presId="urn:microsoft.com/office/officeart/2008/layout/NameandTitleOrganizationalChart"/>
    <dgm:cxn modelId="{824C0460-AF95-4155-92FF-735E9E1448CA}" type="presParOf" srcId="{331DA052-2527-4FBD-8EA3-36C7843646D2}" destId="{47FB9ECF-6342-4139-82C9-2276F7C98BF1}" srcOrd="0" destOrd="0" presId="urn:microsoft.com/office/officeart/2008/layout/NameandTitleOrganizationalChart"/>
    <dgm:cxn modelId="{84662594-6021-4393-A373-16A242596A9B}" type="presParOf" srcId="{47FB9ECF-6342-4139-82C9-2276F7C98BF1}" destId="{11FC9779-7470-4804-8987-C7241B67B589}" srcOrd="0" destOrd="0" presId="urn:microsoft.com/office/officeart/2008/layout/NameandTitleOrganizationalChart"/>
    <dgm:cxn modelId="{6CED75DF-7931-467C-8A36-28BF2ACD0C7E}" type="presParOf" srcId="{47FB9ECF-6342-4139-82C9-2276F7C98BF1}" destId="{A3D8BFC3-D5F5-4F25-933C-61CED415FBF1}" srcOrd="1" destOrd="0" presId="urn:microsoft.com/office/officeart/2008/layout/NameandTitleOrganizationalChart"/>
    <dgm:cxn modelId="{8B8C94FB-B660-4D6B-8CCB-80803EB0FF65}" type="presParOf" srcId="{47FB9ECF-6342-4139-82C9-2276F7C98BF1}" destId="{11F7C9E9-43B5-414E-8CD4-4C9C7260A0FC}" srcOrd="2" destOrd="0" presId="urn:microsoft.com/office/officeart/2008/layout/NameandTitleOrganizationalChart"/>
    <dgm:cxn modelId="{C8E198A5-E57F-4EDC-A604-301257C9A6FB}" type="presParOf" srcId="{331DA052-2527-4FBD-8EA3-36C7843646D2}" destId="{373EC07B-1E70-4FD6-AEE8-B50964EA306E}" srcOrd="1" destOrd="0" presId="urn:microsoft.com/office/officeart/2008/layout/NameandTitleOrganizationalChart"/>
    <dgm:cxn modelId="{25AA7C67-AAB3-42A1-83E1-F62C59EBF909}" type="presParOf" srcId="{373EC07B-1E70-4FD6-AEE8-B50964EA306E}" destId="{B2072C2E-19C3-480B-BC02-FB2D8DEE9E2B}" srcOrd="0" destOrd="0" presId="urn:microsoft.com/office/officeart/2008/layout/NameandTitleOrganizationalChart"/>
    <dgm:cxn modelId="{F58A1E80-268F-4682-9F5D-61B6CA43ACAA}" type="presParOf" srcId="{373EC07B-1E70-4FD6-AEE8-B50964EA306E}" destId="{53BE77A5-BDFC-4EA7-A03D-64EFE6B3F119}" srcOrd="1" destOrd="0" presId="urn:microsoft.com/office/officeart/2008/layout/NameandTitleOrganizationalChart"/>
    <dgm:cxn modelId="{C6F0409C-B694-4126-B808-A201D8ED5FA6}" type="presParOf" srcId="{53BE77A5-BDFC-4EA7-A03D-64EFE6B3F119}" destId="{285AA774-2AD1-4D79-A11D-37CFCA49B40B}" srcOrd="0" destOrd="0" presId="urn:microsoft.com/office/officeart/2008/layout/NameandTitleOrganizationalChart"/>
    <dgm:cxn modelId="{046351C9-8B9A-4BAA-9059-5D5E9FBDEA94}" type="presParOf" srcId="{285AA774-2AD1-4D79-A11D-37CFCA49B40B}" destId="{1D484645-7CFD-4329-AB43-600AC87D1D0F}" srcOrd="0" destOrd="0" presId="urn:microsoft.com/office/officeart/2008/layout/NameandTitleOrganizationalChart"/>
    <dgm:cxn modelId="{91B474FC-1902-4F8F-BBE1-6196D8E4DB03}" type="presParOf" srcId="{285AA774-2AD1-4D79-A11D-37CFCA49B40B}" destId="{170AC60C-1011-4567-9B83-4BFB46F460F7}" srcOrd="1" destOrd="0" presId="urn:microsoft.com/office/officeart/2008/layout/NameandTitleOrganizationalChart"/>
    <dgm:cxn modelId="{C3FC758D-08C8-407F-985A-D3E8EDD83FC0}" type="presParOf" srcId="{285AA774-2AD1-4D79-A11D-37CFCA49B40B}" destId="{59C7FD54-3358-4A8B-8687-DA2C8505C2B3}" srcOrd="2" destOrd="0" presId="urn:microsoft.com/office/officeart/2008/layout/NameandTitleOrganizationalChart"/>
    <dgm:cxn modelId="{F433974A-6D4E-4841-AE04-38D7EA7AC947}" type="presParOf" srcId="{53BE77A5-BDFC-4EA7-A03D-64EFE6B3F119}" destId="{9F290ED8-9205-4BF6-BCF9-F934FD3B59BB}" srcOrd="1" destOrd="0" presId="urn:microsoft.com/office/officeart/2008/layout/NameandTitleOrganizationalChart"/>
    <dgm:cxn modelId="{E44A2020-6BC1-441E-8D40-4B73CA5D8B71}" type="presParOf" srcId="{53BE77A5-BDFC-4EA7-A03D-64EFE6B3F119}" destId="{F131DC82-EEE7-4600-868B-AA12F772E7FC}" srcOrd="2" destOrd="0" presId="urn:microsoft.com/office/officeart/2008/layout/NameandTitleOrganizationalChart"/>
    <dgm:cxn modelId="{A4A80283-7B54-4745-B27F-569E66A37773}" type="presParOf" srcId="{373EC07B-1E70-4FD6-AEE8-B50964EA306E}" destId="{3B575E7A-A6C2-4697-8008-A240E4D156BF}" srcOrd="2" destOrd="0" presId="urn:microsoft.com/office/officeart/2008/layout/NameandTitleOrganizationalChart"/>
    <dgm:cxn modelId="{A9E8AA96-E10F-4CDB-9B10-045E18656BD1}" type="presParOf" srcId="{373EC07B-1E70-4FD6-AEE8-B50964EA306E}" destId="{E46D8309-0561-4918-BF2A-78EBA1A47CF9}" srcOrd="3" destOrd="0" presId="urn:microsoft.com/office/officeart/2008/layout/NameandTitleOrganizationalChart"/>
    <dgm:cxn modelId="{B2F6D0BF-BB58-4A7B-AC18-A6A154CAF1EA}" type="presParOf" srcId="{E46D8309-0561-4918-BF2A-78EBA1A47CF9}" destId="{C7D0C25F-F9D3-4C2F-8038-73F7601B1C50}" srcOrd="0" destOrd="0" presId="urn:microsoft.com/office/officeart/2008/layout/NameandTitleOrganizationalChart"/>
    <dgm:cxn modelId="{08D559E3-23C1-4DD8-B00C-33B4BC1BA41D}" type="presParOf" srcId="{C7D0C25F-F9D3-4C2F-8038-73F7601B1C50}" destId="{E63E5ECC-2E12-4752-BA86-D065CE6A17ED}" srcOrd="0" destOrd="0" presId="urn:microsoft.com/office/officeart/2008/layout/NameandTitleOrganizationalChart"/>
    <dgm:cxn modelId="{699A4D71-53BC-4417-A4A6-672AE3E008CE}" type="presParOf" srcId="{C7D0C25F-F9D3-4C2F-8038-73F7601B1C50}" destId="{48BDDEE0-A8C0-4E1A-8B97-353FEF7330A6}" srcOrd="1" destOrd="0" presId="urn:microsoft.com/office/officeart/2008/layout/NameandTitleOrganizationalChart"/>
    <dgm:cxn modelId="{A1AC3F6E-DE62-4390-BCA9-0147B5E7A939}" type="presParOf" srcId="{C7D0C25F-F9D3-4C2F-8038-73F7601B1C50}" destId="{351A3193-5D2E-4D62-BBF8-833E65FFE007}" srcOrd="2" destOrd="0" presId="urn:microsoft.com/office/officeart/2008/layout/NameandTitleOrganizationalChart"/>
    <dgm:cxn modelId="{66396FA8-A033-4281-99FA-4920217E99CD}" type="presParOf" srcId="{E46D8309-0561-4918-BF2A-78EBA1A47CF9}" destId="{C28EC0B9-58F5-41D8-974E-782F770D4F8E}" srcOrd="1" destOrd="0" presId="urn:microsoft.com/office/officeart/2008/layout/NameandTitleOrganizationalChart"/>
    <dgm:cxn modelId="{27B66F9D-C22F-46B9-BAC4-D39255B9118D}" type="presParOf" srcId="{E46D8309-0561-4918-BF2A-78EBA1A47CF9}" destId="{AC810EA6-92D5-4CBF-B1C1-33352EF87169}" srcOrd="2" destOrd="0" presId="urn:microsoft.com/office/officeart/2008/layout/NameandTitleOrganizationalChart"/>
    <dgm:cxn modelId="{44A0F810-0AFC-469A-BF72-0324E6F69817}" type="presParOf" srcId="{331DA052-2527-4FBD-8EA3-36C7843646D2}" destId="{7738ABFE-EE8E-400E-B33B-B108833E3171}" srcOrd="2" destOrd="0" presId="urn:microsoft.com/office/officeart/2008/layout/NameandTitleOrganizationalChart"/>
    <dgm:cxn modelId="{7FD5FEC8-C33A-47D7-B633-25499167DA31}" type="presParOf" srcId="{288BF222-926A-4B5C-A86A-0EB97F0B3CB6}" destId="{5F5E6AA6-6329-4E89-A050-2B0C92F2A435}" srcOrd="2" destOrd="0" presId="urn:microsoft.com/office/officeart/2008/layout/NameandTitleOrganizationalChart"/>
    <dgm:cxn modelId="{95C8448A-5928-42D5-BC05-237F4102F8D4}" type="presParOf" srcId="{288BF222-926A-4B5C-A86A-0EB97F0B3CB6}" destId="{67A9A8D7-90C5-4BEF-B2F1-DB85031AA742}" srcOrd="3" destOrd="0" presId="urn:microsoft.com/office/officeart/2008/layout/NameandTitleOrganizationalChart"/>
    <dgm:cxn modelId="{7C3A8516-7740-4C97-AC3D-65D70C15DB9D}" type="presParOf" srcId="{67A9A8D7-90C5-4BEF-B2F1-DB85031AA742}" destId="{FC91EF28-8B0D-4EA1-A9D6-9779F2252E80}" srcOrd="0" destOrd="0" presId="urn:microsoft.com/office/officeart/2008/layout/NameandTitleOrganizationalChart"/>
    <dgm:cxn modelId="{C67488A8-5C8E-49AE-A7CF-F0872DEED617}" type="presParOf" srcId="{FC91EF28-8B0D-4EA1-A9D6-9779F2252E80}" destId="{7B722D06-9E5F-465E-97DA-ABC8590184FF}" srcOrd="0" destOrd="0" presId="urn:microsoft.com/office/officeart/2008/layout/NameandTitleOrganizationalChart"/>
    <dgm:cxn modelId="{54B1DF50-F086-4D74-A476-766BAC9A5F96}" type="presParOf" srcId="{FC91EF28-8B0D-4EA1-A9D6-9779F2252E80}" destId="{199F318A-3103-417D-9221-9DFB08713F50}" srcOrd="1" destOrd="0" presId="urn:microsoft.com/office/officeart/2008/layout/NameandTitleOrganizationalChart"/>
    <dgm:cxn modelId="{CECB5F52-024E-4FCF-9B8D-5EE9654A2FA0}" type="presParOf" srcId="{FC91EF28-8B0D-4EA1-A9D6-9779F2252E80}" destId="{23669F57-D093-4EC8-B550-5ADEC877DDD0}" srcOrd="2" destOrd="0" presId="urn:microsoft.com/office/officeart/2008/layout/NameandTitleOrganizationalChart"/>
    <dgm:cxn modelId="{384AE3E4-E7B6-4AEA-9C5D-D9424749C196}" type="presParOf" srcId="{67A9A8D7-90C5-4BEF-B2F1-DB85031AA742}" destId="{C7124857-B153-4F18-B005-A72FC8F16F71}" srcOrd="1" destOrd="0" presId="urn:microsoft.com/office/officeart/2008/layout/NameandTitleOrganizationalChart"/>
    <dgm:cxn modelId="{7B0A8505-86EF-43E9-8403-C10C9C190131}" type="presParOf" srcId="{67A9A8D7-90C5-4BEF-B2F1-DB85031AA742}" destId="{A671CD75-D30E-4785-9995-6BDE955E89FB}" srcOrd="2" destOrd="0" presId="urn:microsoft.com/office/officeart/2008/layout/NameandTitleOrganizationalChart"/>
    <dgm:cxn modelId="{97BA0CE3-666D-4CBE-9548-7DC148DFF80B}" type="presParOf" srcId="{7C25BC63-81E6-4D23-B69A-BE011E139454}" destId="{8E80D28D-3C75-4F4A-889F-13CEFA7AE2F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EBAB3D4-0C4D-46A8-ACB6-6CC623D7ADE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51B58E-04E1-4FC8-97BC-0DDEC9038D42}">
      <dgm:prSet phldrT="[Текст]"/>
      <dgm:spPr/>
      <dgm:t>
        <a:bodyPr/>
        <a:lstStyle/>
        <a:p>
          <a:r>
            <a:rPr lang="ru-RU" b="1" dirty="0"/>
            <a:t>Социально ориентированных НКО, получающих государственную поддержку</a:t>
          </a:r>
        </a:p>
      </dgm:t>
    </dgm:pt>
    <dgm:pt modelId="{9385B954-A7AC-4023-9D0D-71896DE17145}" type="parTrans" cxnId="{4ECC599F-F32C-42BB-8420-4E8197E5CB5F}">
      <dgm:prSet/>
      <dgm:spPr/>
      <dgm:t>
        <a:bodyPr/>
        <a:lstStyle/>
        <a:p>
          <a:endParaRPr lang="ru-RU"/>
        </a:p>
      </dgm:t>
    </dgm:pt>
    <dgm:pt modelId="{0EBAAB68-A68B-4315-87BD-C6EFF2A2D042}" type="sibTrans" cxnId="{4ECC599F-F32C-42BB-8420-4E8197E5CB5F}">
      <dgm:prSet/>
      <dgm:spPr/>
      <dgm:t>
        <a:bodyPr/>
        <a:lstStyle/>
        <a:p>
          <a:endParaRPr lang="ru-RU"/>
        </a:p>
      </dgm:t>
    </dgm:pt>
    <dgm:pt modelId="{7BD536C5-B101-4BDE-A2C6-1078E628283D}">
      <dgm:prSet phldrT="[Текст]"/>
      <dgm:spPr/>
      <dgm:t>
        <a:bodyPr/>
        <a:lstStyle/>
        <a:p>
          <a:r>
            <a:rPr lang="ru-RU" dirty="0"/>
            <a:t>ФОИВ, ОИВ субъектов РФ и </a:t>
          </a:r>
          <a:r>
            <a:rPr lang="ru-RU" b="1" dirty="0"/>
            <a:t>местные администрации, оказывающие поддержку СОНКО, формируют и ведут </a:t>
          </a:r>
          <a:r>
            <a:rPr lang="ru-RU" dirty="0"/>
            <a:t>федеральные, государственные и </a:t>
          </a:r>
          <a:r>
            <a:rPr lang="ru-RU" b="1" dirty="0"/>
            <a:t>муниципальные реестры СОНКО - получателей такой поддержки.</a:t>
          </a:r>
        </a:p>
      </dgm:t>
    </dgm:pt>
    <dgm:pt modelId="{B6E27A96-91BA-4735-82E9-CB30B53D836B}" type="parTrans" cxnId="{8EB38131-CD1C-43F8-92C0-E460FA2CAE17}">
      <dgm:prSet/>
      <dgm:spPr/>
      <dgm:t>
        <a:bodyPr/>
        <a:lstStyle/>
        <a:p>
          <a:endParaRPr lang="ru-RU"/>
        </a:p>
      </dgm:t>
    </dgm:pt>
    <dgm:pt modelId="{0B042307-4448-4419-9286-DF7F1E336B04}" type="sibTrans" cxnId="{8EB38131-CD1C-43F8-92C0-E460FA2CAE17}">
      <dgm:prSet/>
      <dgm:spPr/>
      <dgm:t>
        <a:bodyPr/>
        <a:lstStyle/>
        <a:p>
          <a:endParaRPr lang="ru-RU"/>
        </a:p>
      </dgm:t>
    </dgm:pt>
    <dgm:pt modelId="{283031BF-21C6-4987-A6FD-00C6D4AA7B41}">
      <dgm:prSet phldrT="[Текст]"/>
      <dgm:spPr/>
      <dgm:t>
        <a:bodyPr/>
        <a:lstStyle/>
        <a:p>
          <a:r>
            <a:rPr lang="ru-RU" dirty="0"/>
            <a:t>Федеральный закон от 12.01.1996 N 7-ФЗ "О некоммерческих организациях"</a:t>
          </a:r>
        </a:p>
      </dgm:t>
    </dgm:pt>
    <dgm:pt modelId="{DD827A5E-F38E-4C75-987E-A383035C9BEB}" type="parTrans" cxnId="{E556CF56-A42B-4989-9D62-E8A86E74A6C8}">
      <dgm:prSet/>
      <dgm:spPr/>
      <dgm:t>
        <a:bodyPr/>
        <a:lstStyle/>
        <a:p>
          <a:endParaRPr lang="ru-RU"/>
        </a:p>
      </dgm:t>
    </dgm:pt>
    <dgm:pt modelId="{FE79A86F-A1CB-4776-A0AD-B13BFE8F4CBE}" type="sibTrans" cxnId="{E556CF56-A42B-4989-9D62-E8A86E74A6C8}">
      <dgm:prSet/>
      <dgm:spPr/>
      <dgm:t>
        <a:bodyPr/>
        <a:lstStyle/>
        <a:p>
          <a:endParaRPr lang="ru-RU"/>
        </a:p>
      </dgm:t>
    </dgm:pt>
    <dgm:pt modelId="{544AE9B0-ED0F-40F2-B20A-B70B7EBBB975}">
      <dgm:prSet phldrT="[Текст]"/>
      <dgm:spPr/>
      <dgm:t>
        <a:bodyPr/>
        <a:lstStyle/>
        <a:p>
          <a:r>
            <a:rPr lang="ru-RU" b="1" dirty="0"/>
            <a:t>Поставщики социальных услуг</a:t>
          </a:r>
        </a:p>
      </dgm:t>
    </dgm:pt>
    <dgm:pt modelId="{BB128805-D4AB-44CC-8139-76D0A1C0FC75}" type="parTrans" cxnId="{C5369293-911C-4C64-9D86-28DE4630D203}">
      <dgm:prSet/>
      <dgm:spPr/>
      <dgm:t>
        <a:bodyPr/>
        <a:lstStyle/>
        <a:p>
          <a:endParaRPr lang="ru-RU"/>
        </a:p>
      </dgm:t>
    </dgm:pt>
    <dgm:pt modelId="{B992FCD5-B21A-4211-8D87-E9105596D72D}" type="sibTrans" cxnId="{C5369293-911C-4C64-9D86-28DE4630D203}">
      <dgm:prSet/>
      <dgm:spPr/>
      <dgm:t>
        <a:bodyPr/>
        <a:lstStyle/>
        <a:p>
          <a:endParaRPr lang="ru-RU"/>
        </a:p>
      </dgm:t>
    </dgm:pt>
    <dgm:pt modelId="{C75997D3-7BE9-43C9-A35C-E08505AA7E17}">
      <dgm:prSet phldrT="[Текст]"/>
      <dgm:spPr/>
      <dgm:t>
        <a:bodyPr/>
        <a:lstStyle/>
        <a:p>
          <a:r>
            <a:rPr lang="ru-RU" sz="1100" kern="1200" dirty="0"/>
            <a:t>ФЗ от 28.12.2013 N 442-ФЗ «Об основах социального обслуживания граждан в Российской Федерации»</a:t>
          </a:r>
        </a:p>
      </dgm:t>
    </dgm:pt>
    <dgm:pt modelId="{CC57FA0F-1DE1-4809-9551-76DAE965CC94}" type="parTrans" cxnId="{DD404AE1-7E57-4840-80B5-674CB53D9636}">
      <dgm:prSet/>
      <dgm:spPr/>
      <dgm:t>
        <a:bodyPr/>
        <a:lstStyle/>
        <a:p>
          <a:endParaRPr lang="ru-RU"/>
        </a:p>
      </dgm:t>
    </dgm:pt>
    <dgm:pt modelId="{8F10578E-D91F-4C88-B140-9B6396DEDB50}" type="sibTrans" cxnId="{DD404AE1-7E57-4840-80B5-674CB53D9636}">
      <dgm:prSet/>
      <dgm:spPr/>
      <dgm:t>
        <a:bodyPr/>
        <a:lstStyle/>
        <a:p>
          <a:endParaRPr lang="ru-RU"/>
        </a:p>
      </dgm:t>
    </dgm:pt>
    <dgm:pt modelId="{1AF1AB0C-3B98-4079-84D2-BC1D1B0F9BCE}">
      <dgm:prSet phldrT="[Текст]"/>
      <dgm:spPr/>
      <dgm:t>
        <a:bodyPr/>
        <a:lstStyle/>
        <a:p>
          <a:r>
            <a:rPr lang="ru-RU" b="1" dirty="0"/>
            <a:t>Исполнителей общественно полезных услуг (ИОПУ)</a:t>
          </a:r>
        </a:p>
      </dgm:t>
    </dgm:pt>
    <dgm:pt modelId="{51E46F2C-AB48-4247-BFA7-3A4D4D2270F4}" type="parTrans" cxnId="{E2AC5316-17FE-4F65-A102-2AB8454633B2}">
      <dgm:prSet/>
      <dgm:spPr/>
      <dgm:t>
        <a:bodyPr/>
        <a:lstStyle/>
        <a:p>
          <a:endParaRPr lang="ru-RU"/>
        </a:p>
      </dgm:t>
    </dgm:pt>
    <dgm:pt modelId="{2C8FD300-393B-4FF5-9F15-7DFC1C8BD52F}" type="sibTrans" cxnId="{E2AC5316-17FE-4F65-A102-2AB8454633B2}">
      <dgm:prSet/>
      <dgm:spPr/>
      <dgm:t>
        <a:bodyPr/>
        <a:lstStyle/>
        <a:p>
          <a:endParaRPr lang="ru-RU"/>
        </a:p>
      </dgm:t>
    </dgm:pt>
    <dgm:pt modelId="{90B4CE9A-C6A0-4FAC-BF7F-4D1DB9F61A28}">
      <dgm:prSet phldrT="[Текст]"/>
      <dgm:spPr/>
      <dgm:t>
        <a:bodyPr/>
        <a:lstStyle/>
        <a:p>
          <a:r>
            <a:rPr lang="ru-RU" dirty="0"/>
            <a:t>Федеральный закон от 12.01.1996 N 7-ФЗ "О некоммерческих организациях"</a:t>
          </a:r>
        </a:p>
      </dgm:t>
    </dgm:pt>
    <dgm:pt modelId="{F2B8B582-5157-4F5A-84FE-4B91F290CF08}" type="parTrans" cxnId="{5CD7A691-1DC0-4F12-B9A8-7028BDCDEC61}">
      <dgm:prSet/>
      <dgm:spPr/>
      <dgm:t>
        <a:bodyPr/>
        <a:lstStyle/>
        <a:p>
          <a:endParaRPr lang="ru-RU"/>
        </a:p>
      </dgm:t>
    </dgm:pt>
    <dgm:pt modelId="{558C749F-BE5B-49C8-BA28-AB740ABB3FB1}" type="sibTrans" cxnId="{5CD7A691-1DC0-4F12-B9A8-7028BDCDEC61}">
      <dgm:prSet/>
      <dgm:spPr/>
      <dgm:t>
        <a:bodyPr/>
        <a:lstStyle/>
        <a:p>
          <a:endParaRPr lang="ru-RU"/>
        </a:p>
      </dgm:t>
    </dgm:pt>
    <dgm:pt modelId="{2FB17CA5-5459-4DE5-A76D-A72BDE555368}">
      <dgm:prSet phldrT="[Текст]"/>
      <dgm:spPr/>
      <dgm:t>
        <a:bodyPr/>
        <a:lstStyle/>
        <a:p>
          <a:r>
            <a:rPr lang="ru-RU" sz="1100" b="1" kern="1200" dirty="0"/>
            <a:t>Реестр поставщики социальных услуг формируется в субъекте Российской Федерации</a:t>
          </a:r>
        </a:p>
      </dgm:t>
    </dgm:pt>
    <dgm:pt modelId="{1B13A5D3-E5F9-4772-9276-1247371764C9}" type="parTrans" cxnId="{080BD973-A238-4171-B238-633AEA21367E}">
      <dgm:prSet/>
      <dgm:spPr/>
      <dgm:t>
        <a:bodyPr/>
        <a:lstStyle/>
        <a:p>
          <a:endParaRPr lang="ru-RU"/>
        </a:p>
      </dgm:t>
    </dgm:pt>
    <dgm:pt modelId="{2160890E-5C12-4258-9AC4-C4693E145038}" type="sibTrans" cxnId="{080BD973-A238-4171-B238-633AEA21367E}">
      <dgm:prSet/>
      <dgm:spPr/>
      <dgm:t>
        <a:bodyPr/>
        <a:lstStyle/>
        <a:p>
          <a:endParaRPr lang="ru-RU"/>
        </a:p>
      </dgm:t>
    </dgm:pt>
    <dgm:pt modelId="{ACFD9303-B0A7-4BCC-8C39-62D35ADAE7B2}">
      <dgm:prSet custT="1"/>
      <dgm:spPr/>
      <dgm:t>
        <a:bodyPr/>
        <a:lstStyle/>
        <a:p>
          <a:r>
            <a:rPr lang="ru-RU" sz="1100" kern="1200" dirty="0"/>
            <a:t>войти в реестр может фактически любая организация или ИП, осуществляющий виды деятельности по социальному обслуживанию, которые предусмотрены </a:t>
          </a:r>
          <a:r>
            <a:rPr lang="ru-RU" sz="1100" b="1" kern="1200" dirty="0">
              <a:solidFill>
                <a:schemeClr val="tx2"/>
              </a:solidFill>
              <a:latin typeface="+mj-lt"/>
              <a:ea typeface="+mj-ea"/>
              <a:cs typeface="+mj-cs"/>
            </a:rPr>
            <a:t>ТОЛЬКО  </a:t>
          </a:r>
          <a:r>
            <a:rPr lang="ru-RU" sz="1100" kern="1200" dirty="0"/>
            <a:t>442-ФЗ "Об основах социального обслуживания граждан в РФ", а также региональным Перечнем социальных услуг.</a:t>
          </a:r>
        </a:p>
      </dgm:t>
    </dgm:pt>
    <dgm:pt modelId="{169F031B-B78F-4EAA-8EB6-144D034CF9B1}" type="parTrans" cxnId="{EE8E4D5E-5517-41A5-8290-EC5BB64B935C}">
      <dgm:prSet/>
      <dgm:spPr/>
      <dgm:t>
        <a:bodyPr/>
        <a:lstStyle/>
        <a:p>
          <a:endParaRPr lang="ru-RU"/>
        </a:p>
      </dgm:t>
    </dgm:pt>
    <dgm:pt modelId="{E827D79C-4C61-431E-9DCF-B33C109EF8F1}" type="sibTrans" cxnId="{EE8E4D5E-5517-41A5-8290-EC5BB64B935C}">
      <dgm:prSet/>
      <dgm:spPr/>
      <dgm:t>
        <a:bodyPr/>
        <a:lstStyle/>
        <a:p>
          <a:endParaRPr lang="ru-RU"/>
        </a:p>
      </dgm:t>
    </dgm:pt>
    <dgm:pt modelId="{3BDEDA46-3325-4CA3-AD51-91A45AE9040C}">
      <dgm:prSet phldrT="[Текст]"/>
      <dgm:spPr/>
      <dgm:t>
        <a:bodyPr/>
        <a:lstStyle/>
        <a:p>
          <a:r>
            <a:rPr lang="ru-RU" sz="1100" kern="1200" dirty="0"/>
            <a:t>Приказ Минтруда России от 25.07.2014 N 484н "Об утверждении рекомендаций по формированию и ведению реестра поставщиков социальных услуг"</a:t>
          </a:r>
        </a:p>
      </dgm:t>
    </dgm:pt>
    <dgm:pt modelId="{6B17E922-F1F6-439B-98EC-8F7CC323A0EA}" type="parTrans" cxnId="{D45C0264-B4D4-448E-A112-8B9457C283E3}">
      <dgm:prSet/>
      <dgm:spPr/>
      <dgm:t>
        <a:bodyPr/>
        <a:lstStyle/>
        <a:p>
          <a:endParaRPr lang="ru-RU"/>
        </a:p>
      </dgm:t>
    </dgm:pt>
    <dgm:pt modelId="{5CFE5377-E1E5-4E7E-A924-B84D4370BDB1}" type="sibTrans" cxnId="{D45C0264-B4D4-448E-A112-8B9457C283E3}">
      <dgm:prSet/>
      <dgm:spPr/>
      <dgm:t>
        <a:bodyPr/>
        <a:lstStyle/>
        <a:p>
          <a:endParaRPr lang="ru-RU"/>
        </a:p>
      </dgm:t>
    </dgm:pt>
    <dgm:pt modelId="{4424BA3B-80D9-4A65-B521-D671F63CDA6A}">
      <dgm:prSet phldrT="[Текст]"/>
      <dgm:spPr/>
      <dgm:t>
        <a:bodyPr/>
        <a:lstStyle/>
        <a:p>
          <a:r>
            <a:rPr lang="ru-RU" dirty="0"/>
            <a:t>Приказ Минэкономразвития РФ от 17.05.2011 N 223 "О ведении реестров СОНКО - получателей поддержки, хранении представленных ими документов и о требованиях к технологическим, программным, лингвистическим, правовым и организационным средствам обеспечения пользования указанными реестрами"</a:t>
          </a:r>
        </a:p>
      </dgm:t>
    </dgm:pt>
    <dgm:pt modelId="{4F666EF6-3DCD-4B36-A361-BB3492937117}" type="parTrans" cxnId="{8EA182D0-DD35-44E4-A959-B1E0762BE9C9}">
      <dgm:prSet/>
      <dgm:spPr/>
      <dgm:t>
        <a:bodyPr/>
        <a:lstStyle/>
        <a:p>
          <a:endParaRPr lang="ru-RU"/>
        </a:p>
      </dgm:t>
    </dgm:pt>
    <dgm:pt modelId="{239E1FD7-69DE-4F2C-AEC9-9FB4B44F22E7}" type="sibTrans" cxnId="{8EA182D0-DD35-44E4-A959-B1E0762BE9C9}">
      <dgm:prSet/>
      <dgm:spPr/>
      <dgm:t>
        <a:bodyPr/>
        <a:lstStyle/>
        <a:p>
          <a:endParaRPr lang="ru-RU"/>
        </a:p>
      </dgm:t>
    </dgm:pt>
    <dgm:pt modelId="{B01E2A06-852A-4B6E-9A19-021AF18F403F}">
      <dgm:prSet/>
      <dgm:spPr/>
      <dgm:t>
        <a:bodyPr/>
        <a:lstStyle/>
        <a:p>
          <a:endParaRPr lang="ru-RU" dirty="0"/>
        </a:p>
      </dgm:t>
    </dgm:pt>
    <dgm:pt modelId="{0F5A2F28-0529-40E6-8607-F758DBD151D2}" type="parTrans" cxnId="{A725CE7B-27C5-46FD-8F4C-99AC5B824742}">
      <dgm:prSet/>
      <dgm:spPr/>
      <dgm:t>
        <a:bodyPr/>
        <a:lstStyle/>
        <a:p>
          <a:endParaRPr lang="ru-RU"/>
        </a:p>
      </dgm:t>
    </dgm:pt>
    <dgm:pt modelId="{6544A2E5-C1ED-49CB-AB64-AA0893CCC643}" type="sibTrans" cxnId="{A725CE7B-27C5-46FD-8F4C-99AC5B824742}">
      <dgm:prSet/>
      <dgm:spPr/>
      <dgm:t>
        <a:bodyPr/>
        <a:lstStyle/>
        <a:p>
          <a:endParaRPr lang="ru-RU"/>
        </a:p>
      </dgm:t>
    </dgm:pt>
    <dgm:pt modelId="{7630E489-99A5-411A-9373-74475A6E0BDD}">
      <dgm:prSet/>
      <dgm:spPr/>
      <dgm:t>
        <a:bodyPr/>
        <a:lstStyle/>
        <a:p>
          <a:r>
            <a:rPr lang="ru-RU" dirty="0"/>
            <a:t>Постановление Правительства РФ от 26.01.2017 N 89 "О реестре некоммерческих организаций – ИОПУ  « (вместе с "Правилами принятия решения о признании СОНКО ИОПУ« "Правилами ведения реестра некоммерческих организаций - исполнителей общественно полезных услуг")</a:t>
          </a:r>
        </a:p>
      </dgm:t>
    </dgm:pt>
    <dgm:pt modelId="{FDA26D3B-AA24-4153-B99E-D69AFFE67957}" type="parTrans" cxnId="{309D04F8-D20F-49F4-BC84-180EAE659CD7}">
      <dgm:prSet/>
      <dgm:spPr/>
      <dgm:t>
        <a:bodyPr/>
        <a:lstStyle/>
        <a:p>
          <a:endParaRPr lang="ru-RU"/>
        </a:p>
      </dgm:t>
    </dgm:pt>
    <dgm:pt modelId="{05344B2D-B480-47C9-98BB-F0A66E36FB20}" type="sibTrans" cxnId="{309D04F8-D20F-49F4-BC84-180EAE659CD7}">
      <dgm:prSet/>
      <dgm:spPr/>
      <dgm:t>
        <a:bodyPr/>
        <a:lstStyle/>
        <a:p>
          <a:endParaRPr lang="ru-RU"/>
        </a:p>
      </dgm:t>
    </dgm:pt>
    <dgm:pt modelId="{49D1EBAE-CE28-47DB-9417-2A2A07BD3FAE}">
      <dgm:prSet/>
      <dgm:spPr/>
      <dgm:t>
        <a:bodyPr/>
        <a:lstStyle/>
        <a:p>
          <a:r>
            <a:rPr lang="ru-RU" dirty="0"/>
            <a:t>Указ Президента РФ от 08.08.2016 N 398 "Об утверждении приоритетных направлений деятельности в сфере оказания общественно полезных услуг"</a:t>
          </a:r>
        </a:p>
      </dgm:t>
    </dgm:pt>
    <dgm:pt modelId="{7597A996-5047-4920-85B3-0D757B954E3A}" type="parTrans" cxnId="{39F29704-9269-42F0-AC7A-272B29AEFC74}">
      <dgm:prSet/>
      <dgm:spPr/>
      <dgm:t>
        <a:bodyPr/>
        <a:lstStyle/>
        <a:p>
          <a:endParaRPr lang="ru-RU"/>
        </a:p>
      </dgm:t>
    </dgm:pt>
    <dgm:pt modelId="{49F76BD8-5DA2-42CE-9CAE-BBA158AEC683}" type="sibTrans" cxnId="{39F29704-9269-42F0-AC7A-272B29AEFC74}">
      <dgm:prSet/>
      <dgm:spPr/>
      <dgm:t>
        <a:bodyPr/>
        <a:lstStyle/>
        <a:p>
          <a:endParaRPr lang="ru-RU"/>
        </a:p>
      </dgm:t>
    </dgm:pt>
    <dgm:pt modelId="{0C4A444D-83DC-4B8B-A12B-20EFB14FEC7C}">
      <dgm:prSet phldrT="[Текст]"/>
      <dgm:spPr/>
      <dgm:t>
        <a:bodyPr/>
        <a:lstStyle/>
        <a:p>
          <a:r>
            <a:rPr lang="ru-RU" b="1" dirty="0"/>
            <a:t>ИОПУ имеют право на приоритетное получение мер поддержки ( в </a:t>
          </a:r>
          <a:r>
            <a:rPr lang="ru-RU" b="1" dirty="0" err="1"/>
            <a:t>т.ч</a:t>
          </a:r>
          <a:r>
            <a:rPr lang="ru-RU" b="1" dirty="0"/>
            <a:t>. в порядке, установленном  муниципальными правовыми актами.)</a:t>
          </a:r>
        </a:p>
      </dgm:t>
    </dgm:pt>
    <dgm:pt modelId="{8EF1275A-6B08-46E5-9945-8ACC4E806C14}" type="parTrans" cxnId="{29405F88-AE41-437C-A472-914EF93E5AA4}">
      <dgm:prSet/>
      <dgm:spPr/>
      <dgm:t>
        <a:bodyPr/>
        <a:lstStyle/>
        <a:p>
          <a:endParaRPr lang="ru-RU"/>
        </a:p>
      </dgm:t>
    </dgm:pt>
    <dgm:pt modelId="{FF0969B8-E9D1-4BAB-A778-C8EB8537FA44}" type="sibTrans" cxnId="{29405F88-AE41-437C-A472-914EF93E5AA4}">
      <dgm:prSet/>
      <dgm:spPr/>
      <dgm:t>
        <a:bodyPr/>
        <a:lstStyle/>
        <a:p>
          <a:endParaRPr lang="ru-RU"/>
        </a:p>
      </dgm:t>
    </dgm:pt>
    <dgm:pt modelId="{92E66F9E-E8C7-42BB-ACF3-ED8A159F5588}">
      <dgm:prSet phldrT="[Текст]"/>
      <dgm:spPr/>
      <dgm:t>
        <a:bodyPr/>
        <a:lstStyle/>
        <a:p>
          <a:r>
            <a:rPr lang="ru-RU" b="1" dirty="0"/>
            <a:t>ОМСУ разрабатывают и реализуют муниципальные программы поддержки СОНКО </a:t>
          </a:r>
        </a:p>
      </dgm:t>
    </dgm:pt>
    <dgm:pt modelId="{30C9F9D9-B391-403B-8174-CA04BC032F08}" type="parTrans" cxnId="{7496AA2E-2945-4786-BF77-2CDE93C75F9C}">
      <dgm:prSet/>
      <dgm:spPr/>
      <dgm:t>
        <a:bodyPr/>
        <a:lstStyle/>
        <a:p>
          <a:endParaRPr lang="ru-RU"/>
        </a:p>
      </dgm:t>
    </dgm:pt>
    <dgm:pt modelId="{C7482FD1-810A-4920-9E7B-FB39EFE8E24B}" type="sibTrans" cxnId="{7496AA2E-2945-4786-BF77-2CDE93C75F9C}">
      <dgm:prSet/>
      <dgm:spPr/>
      <dgm:t>
        <a:bodyPr/>
        <a:lstStyle/>
        <a:p>
          <a:endParaRPr lang="ru-RU"/>
        </a:p>
      </dgm:t>
    </dgm:pt>
    <dgm:pt modelId="{04B75859-7CB0-44C1-99D2-B4B6D6412B6C}">
      <dgm:prSet/>
      <dgm:spPr/>
      <dgm:t>
        <a:bodyPr/>
        <a:lstStyle/>
        <a:p>
          <a:r>
            <a:rPr lang="ru-RU" dirty="0"/>
            <a:t>Федеральный закон от 19.12.2016 N 449-ФЗ "О внесении изменений в статью 31.1 ФЗ "О некоммерческих организациях"</a:t>
          </a:r>
        </a:p>
      </dgm:t>
    </dgm:pt>
    <dgm:pt modelId="{CAE8ECB3-5436-4A33-9B1F-E9930E8222BE}" type="parTrans" cxnId="{38F6AB42-A110-44CB-81E8-C633EE818D48}">
      <dgm:prSet/>
      <dgm:spPr/>
      <dgm:t>
        <a:bodyPr/>
        <a:lstStyle/>
        <a:p>
          <a:endParaRPr lang="ru-RU"/>
        </a:p>
      </dgm:t>
    </dgm:pt>
    <dgm:pt modelId="{1EB9E010-45A1-4BFF-B8E4-40021878FF0C}" type="sibTrans" cxnId="{38F6AB42-A110-44CB-81E8-C633EE818D48}">
      <dgm:prSet/>
      <dgm:spPr/>
      <dgm:t>
        <a:bodyPr/>
        <a:lstStyle/>
        <a:p>
          <a:endParaRPr lang="ru-RU"/>
        </a:p>
      </dgm:t>
    </dgm:pt>
    <dgm:pt modelId="{560052B3-78D2-428F-A39A-6063DE123D8B}">
      <dgm:prSet/>
      <dgm:spPr/>
      <dgm:t>
        <a:bodyPr/>
        <a:lstStyle/>
        <a:p>
          <a:endParaRPr lang="ru-RU" dirty="0"/>
        </a:p>
      </dgm:t>
    </dgm:pt>
    <dgm:pt modelId="{499BCF7E-4C6E-4645-B814-EDEE2E8BA42A}" type="parTrans" cxnId="{2A03A0A5-D695-4A97-996C-FE2C9A079095}">
      <dgm:prSet/>
      <dgm:spPr/>
      <dgm:t>
        <a:bodyPr/>
        <a:lstStyle/>
        <a:p>
          <a:endParaRPr lang="ru-RU"/>
        </a:p>
      </dgm:t>
    </dgm:pt>
    <dgm:pt modelId="{00927F8D-DFDB-46E8-9967-FFA7F959D3A0}" type="sibTrans" cxnId="{2A03A0A5-D695-4A97-996C-FE2C9A079095}">
      <dgm:prSet/>
      <dgm:spPr/>
      <dgm:t>
        <a:bodyPr/>
        <a:lstStyle/>
        <a:p>
          <a:endParaRPr lang="ru-RU"/>
        </a:p>
      </dgm:t>
    </dgm:pt>
    <dgm:pt modelId="{C03A7091-ABA7-429B-8B97-E1A08A883C4B}">
      <dgm:prSet/>
      <dgm:spPr/>
      <dgm:t>
        <a:bodyPr/>
        <a:lstStyle/>
        <a:p>
          <a:r>
            <a:rPr lang="ru-RU" dirty="0"/>
            <a:t>Постановление Правительства РФ от 27.10.2016 N 1096 "Об утверждении перечня общественно полезных услуг и критериев оценки качества их оказания"</a:t>
          </a:r>
        </a:p>
      </dgm:t>
    </dgm:pt>
    <dgm:pt modelId="{49787716-E4F4-49EA-82A6-D9D92DD18EA6}" type="sibTrans" cxnId="{6BBAC434-4762-4290-8E24-1C8B1D4782DD}">
      <dgm:prSet/>
      <dgm:spPr/>
      <dgm:t>
        <a:bodyPr/>
        <a:lstStyle/>
        <a:p>
          <a:endParaRPr lang="ru-RU"/>
        </a:p>
      </dgm:t>
    </dgm:pt>
    <dgm:pt modelId="{6B5E4446-80B6-4F90-9CEA-744A3827D245}" type="parTrans" cxnId="{6BBAC434-4762-4290-8E24-1C8B1D4782DD}">
      <dgm:prSet/>
      <dgm:spPr/>
      <dgm:t>
        <a:bodyPr/>
        <a:lstStyle/>
        <a:p>
          <a:endParaRPr lang="ru-RU"/>
        </a:p>
      </dgm:t>
    </dgm:pt>
    <dgm:pt modelId="{019E2E0D-3B8F-499D-8FED-64492F2DBB35}">
      <dgm:prSet phldrT="[Текст]"/>
      <dgm:spPr/>
      <dgm:t>
        <a:bodyPr/>
        <a:lstStyle/>
        <a:p>
          <a:r>
            <a:rPr lang="ru-RU" dirty="0"/>
            <a:t>Реестр ведет Министерство юстиции РФ </a:t>
          </a:r>
          <a:endParaRPr lang="ru-RU" b="1" dirty="0"/>
        </a:p>
      </dgm:t>
    </dgm:pt>
    <dgm:pt modelId="{5A858B37-CA34-4937-A702-133517912979}" type="parTrans" cxnId="{B3D085B9-BBA8-45E6-91A9-CAE472D2FC7F}">
      <dgm:prSet/>
      <dgm:spPr/>
      <dgm:t>
        <a:bodyPr/>
        <a:lstStyle/>
        <a:p>
          <a:endParaRPr lang="ru-RU"/>
        </a:p>
      </dgm:t>
    </dgm:pt>
    <dgm:pt modelId="{4D24C380-1E21-48FE-82F7-28F6703DC651}" type="sibTrans" cxnId="{B3D085B9-BBA8-45E6-91A9-CAE472D2FC7F}">
      <dgm:prSet/>
      <dgm:spPr/>
      <dgm:t>
        <a:bodyPr/>
        <a:lstStyle/>
        <a:p>
          <a:endParaRPr lang="ru-RU"/>
        </a:p>
      </dgm:t>
    </dgm:pt>
    <dgm:pt modelId="{E88BE3A8-91EE-4B9D-B6F7-334DA10A8DDE}" type="pres">
      <dgm:prSet presAssocID="{3EBAB3D4-0C4D-46A8-ACB6-6CC623D7AD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31E5AC-1E00-4D77-8CB4-FB453D7FE7DB}" type="pres">
      <dgm:prSet presAssocID="{9C51B58E-04E1-4FC8-97BC-0DDEC9038D42}" presName="composite" presStyleCnt="0"/>
      <dgm:spPr/>
    </dgm:pt>
    <dgm:pt modelId="{E0EDBCA3-0E3C-4EA0-8999-0CB7705F9E37}" type="pres">
      <dgm:prSet presAssocID="{9C51B58E-04E1-4FC8-97BC-0DDEC9038D4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9B67C-2E27-4FF6-ABB0-F0B9394D9CDD}" type="pres">
      <dgm:prSet presAssocID="{9C51B58E-04E1-4FC8-97BC-0DDEC9038D42}" presName="desTx" presStyleLbl="alignAccFollowNode1" presStyleIdx="0" presStyleCnt="3" custLinFactNeighborX="-2908" custLinFactNeighborY="-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3A5D2-B050-4635-A302-BCC3CBDBC7D7}" type="pres">
      <dgm:prSet presAssocID="{0EBAAB68-A68B-4315-87BD-C6EFF2A2D042}" presName="space" presStyleCnt="0"/>
      <dgm:spPr/>
    </dgm:pt>
    <dgm:pt modelId="{5F3E5629-58F7-40DB-A5A9-230D5644756E}" type="pres">
      <dgm:prSet presAssocID="{544AE9B0-ED0F-40F2-B20A-B70B7EBBB975}" presName="composite" presStyleCnt="0"/>
      <dgm:spPr/>
    </dgm:pt>
    <dgm:pt modelId="{D6B2E525-74DE-426E-B0FA-FCD9826D151C}" type="pres">
      <dgm:prSet presAssocID="{544AE9B0-ED0F-40F2-B20A-B70B7EBBB97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F34D7-6FF4-4B15-9723-BBFF075926D3}" type="pres">
      <dgm:prSet presAssocID="{544AE9B0-ED0F-40F2-B20A-B70B7EBBB97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F810D-6237-4F38-8A4E-C51F91CA4AE5}" type="pres">
      <dgm:prSet presAssocID="{B992FCD5-B21A-4211-8D87-E9105596D72D}" presName="space" presStyleCnt="0"/>
      <dgm:spPr/>
    </dgm:pt>
    <dgm:pt modelId="{6163CB80-882D-4213-B7E5-F6489208CE04}" type="pres">
      <dgm:prSet presAssocID="{1AF1AB0C-3B98-4079-84D2-BC1D1B0F9BCE}" presName="composite" presStyleCnt="0"/>
      <dgm:spPr/>
    </dgm:pt>
    <dgm:pt modelId="{F55083A9-61EF-4C2B-899D-C1A0D8FD6489}" type="pres">
      <dgm:prSet presAssocID="{1AF1AB0C-3B98-4079-84D2-BC1D1B0F9BC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1659F-A123-4ADE-9E06-1099DC2E0938}" type="pres">
      <dgm:prSet presAssocID="{1AF1AB0C-3B98-4079-84D2-BC1D1B0F9BC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BD973-A238-4171-B238-633AEA21367E}" srcId="{544AE9B0-ED0F-40F2-B20A-B70B7EBBB975}" destId="{2FB17CA5-5459-4DE5-A76D-A72BDE555368}" srcOrd="0" destOrd="0" parTransId="{1B13A5D3-E5F9-4772-9276-1247371764C9}" sibTransId="{2160890E-5C12-4258-9AC4-C4693E145038}"/>
    <dgm:cxn modelId="{5A8250FE-2A0E-4EEC-B432-FB928306D299}" type="presOf" srcId="{544AE9B0-ED0F-40F2-B20A-B70B7EBBB975}" destId="{D6B2E525-74DE-426E-B0FA-FCD9826D151C}" srcOrd="0" destOrd="0" presId="urn:microsoft.com/office/officeart/2005/8/layout/hList1"/>
    <dgm:cxn modelId="{B3D085B9-BBA8-45E6-91A9-CAE472D2FC7F}" srcId="{1AF1AB0C-3B98-4079-84D2-BC1D1B0F9BCE}" destId="{019E2E0D-3B8F-499D-8FED-64492F2DBB35}" srcOrd="1" destOrd="0" parTransId="{5A858B37-CA34-4937-A702-133517912979}" sibTransId="{4D24C380-1E21-48FE-82F7-28F6703DC651}"/>
    <dgm:cxn modelId="{14BFBF50-E793-4C46-97D9-B9B8AB4F3EA3}" type="presOf" srcId="{9C51B58E-04E1-4FC8-97BC-0DDEC9038D42}" destId="{E0EDBCA3-0E3C-4EA0-8999-0CB7705F9E37}" srcOrd="0" destOrd="0" presId="urn:microsoft.com/office/officeart/2005/8/layout/hList1"/>
    <dgm:cxn modelId="{DD404AE1-7E57-4840-80B5-674CB53D9636}" srcId="{544AE9B0-ED0F-40F2-B20A-B70B7EBBB975}" destId="{C75997D3-7BE9-43C9-A35C-E08505AA7E17}" srcOrd="2" destOrd="0" parTransId="{CC57FA0F-1DE1-4809-9551-76DAE965CC94}" sibTransId="{8F10578E-D91F-4C88-B140-9B6396DEDB50}"/>
    <dgm:cxn modelId="{2338F08A-AA72-4CA2-BE72-70F7F48752B1}" type="presOf" srcId="{283031BF-21C6-4987-A6FD-00C6D4AA7B41}" destId="{0579B67C-2E27-4FF6-ABB0-F0B9394D9CDD}" srcOrd="0" destOrd="2" presId="urn:microsoft.com/office/officeart/2005/8/layout/hList1"/>
    <dgm:cxn modelId="{54C85E5A-B2DB-4806-AD67-55FF2CD0FC79}" type="presOf" srcId="{019E2E0D-3B8F-499D-8FED-64492F2DBB35}" destId="{1DB1659F-A123-4ADE-9E06-1099DC2E0938}" srcOrd="0" destOrd="1" presId="urn:microsoft.com/office/officeart/2005/8/layout/hList1"/>
    <dgm:cxn modelId="{3E920375-F1CA-4611-B3AC-F409075CAF2C}" type="presOf" srcId="{ACFD9303-B0A7-4BCC-8C39-62D35ADAE7B2}" destId="{6E3F34D7-6FF4-4B15-9723-BBFF075926D3}" srcOrd="0" destOrd="1" presId="urn:microsoft.com/office/officeart/2005/8/layout/hList1"/>
    <dgm:cxn modelId="{E556CF56-A42B-4989-9D62-E8A86E74A6C8}" srcId="{9C51B58E-04E1-4FC8-97BC-0DDEC9038D42}" destId="{283031BF-21C6-4987-A6FD-00C6D4AA7B41}" srcOrd="2" destOrd="0" parTransId="{DD827A5E-F38E-4C75-987E-A383035C9BEB}" sibTransId="{FE79A86F-A1CB-4776-A0AD-B13BFE8F4CBE}"/>
    <dgm:cxn modelId="{39F29704-9269-42F0-AC7A-272B29AEFC74}" srcId="{1AF1AB0C-3B98-4079-84D2-BC1D1B0F9BCE}" destId="{49D1EBAE-CE28-47DB-9417-2A2A07BD3FAE}" srcOrd="5" destOrd="0" parTransId="{7597A996-5047-4920-85B3-0D757B954E3A}" sibTransId="{49F76BD8-5DA2-42CE-9CAE-BBA158AEC683}"/>
    <dgm:cxn modelId="{2087D75A-39AC-4BA1-BCA6-C11C93372DF1}" type="presOf" srcId="{C03A7091-ABA7-429B-8B97-E1A08A883C4B}" destId="{1DB1659F-A123-4ADE-9E06-1099DC2E0938}" srcOrd="0" destOrd="4" presId="urn:microsoft.com/office/officeart/2005/8/layout/hList1"/>
    <dgm:cxn modelId="{B64632AD-FC4E-4A64-AD01-C2A8AADE49CE}" type="presOf" srcId="{2FB17CA5-5459-4DE5-A76D-A72BDE555368}" destId="{6E3F34D7-6FF4-4B15-9723-BBFF075926D3}" srcOrd="0" destOrd="0" presId="urn:microsoft.com/office/officeart/2005/8/layout/hList1"/>
    <dgm:cxn modelId="{8EB38131-CD1C-43F8-92C0-E460FA2CAE17}" srcId="{9C51B58E-04E1-4FC8-97BC-0DDEC9038D42}" destId="{7BD536C5-B101-4BDE-A2C6-1078E628283D}" srcOrd="1" destOrd="0" parTransId="{B6E27A96-91BA-4735-82E9-CB30B53D836B}" sibTransId="{0B042307-4448-4419-9286-DF7F1E336B04}"/>
    <dgm:cxn modelId="{EE8E4D5E-5517-41A5-8290-EC5BB64B935C}" srcId="{544AE9B0-ED0F-40F2-B20A-B70B7EBBB975}" destId="{ACFD9303-B0A7-4BCC-8C39-62D35ADAE7B2}" srcOrd="1" destOrd="0" parTransId="{169F031B-B78F-4EAA-8EB6-144D034CF9B1}" sibTransId="{E827D79C-4C61-431E-9DCF-B33C109EF8F1}"/>
    <dgm:cxn modelId="{4C2778D6-4333-426E-9D60-7723504B2D6F}" type="presOf" srcId="{0C4A444D-83DC-4B8B-A12B-20EFB14FEC7C}" destId="{1DB1659F-A123-4ADE-9E06-1099DC2E0938}" srcOrd="0" destOrd="0" presId="urn:microsoft.com/office/officeart/2005/8/layout/hList1"/>
    <dgm:cxn modelId="{4E47562E-2256-411A-AB09-90274E17DF7A}" type="presOf" srcId="{3EBAB3D4-0C4D-46A8-ACB6-6CC623D7ADE0}" destId="{E88BE3A8-91EE-4B9D-B6F7-334DA10A8DDE}" srcOrd="0" destOrd="0" presId="urn:microsoft.com/office/officeart/2005/8/layout/hList1"/>
    <dgm:cxn modelId="{7CC1CF74-9272-42DF-8ABD-FD08626EB35D}" type="presOf" srcId="{7630E489-99A5-411A-9373-74475A6E0BDD}" destId="{1DB1659F-A123-4ADE-9E06-1099DC2E0938}" srcOrd="0" destOrd="3" presId="urn:microsoft.com/office/officeart/2005/8/layout/hList1"/>
    <dgm:cxn modelId="{20F49E5D-7C67-40DD-817E-D8390376482A}" type="presOf" srcId="{7BD536C5-B101-4BDE-A2C6-1078E628283D}" destId="{0579B67C-2E27-4FF6-ABB0-F0B9394D9CDD}" srcOrd="0" destOrd="1" presId="urn:microsoft.com/office/officeart/2005/8/layout/hList1"/>
    <dgm:cxn modelId="{8EA182D0-DD35-44E4-A959-B1E0762BE9C9}" srcId="{9C51B58E-04E1-4FC8-97BC-0DDEC9038D42}" destId="{4424BA3B-80D9-4A65-B521-D671F63CDA6A}" srcOrd="3" destOrd="0" parTransId="{4F666EF6-3DCD-4B36-A361-BB3492937117}" sibTransId="{239E1FD7-69DE-4F2C-AEC9-9FB4B44F22E7}"/>
    <dgm:cxn modelId="{E2AC5316-17FE-4F65-A102-2AB8454633B2}" srcId="{3EBAB3D4-0C4D-46A8-ACB6-6CC623D7ADE0}" destId="{1AF1AB0C-3B98-4079-84D2-BC1D1B0F9BCE}" srcOrd="2" destOrd="0" parTransId="{51E46F2C-AB48-4247-BFA7-3A4D4D2270F4}" sibTransId="{2C8FD300-393B-4FF5-9F15-7DFC1C8BD52F}"/>
    <dgm:cxn modelId="{4ECC599F-F32C-42BB-8420-4E8197E5CB5F}" srcId="{3EBAB3D4-0C4D-46A8-ACB6-6CC623D7ADE0}" destId="{9C51B58E-04E1-4FC8-97BC-0DDEC9038D42}" srcOrd="0" destOrd="0" parTransId="{9385B954-A7AC-4023-9D0D-71896DE17145}" sibTransId="{0EBAAB68-A68B-4315-87BD-C6EFF2A2D042}"/>
    <dgm:cxn modelId="{50D1E7AA-0212-4E88-84A8-542FFF0057EB}" type="presOf" srcId="{3BDEDA46-3325-4CA3-AD51-91A45AE9040C}" destId="{6E3F34D7-6FF4-4B15-9723-BBFF075926D3}" srcOrd="0" destOrd="3" presId="urn:microsoft.com/office/officeart/2005/8/layout/hList1"/>
    <dgm:cxn modelId="{A725CE7B-27C5-46FD-8F4C-99AC5B824742}" srcId="{9C51B58E-04E1-4FC8-97BC-0DDEC9038D42}" destId="{B01E2A06-852A-4B6E-9A19-021AF18F403F}" srcOrd="4" destOrd="0" parTransId="{0F5A2F28-0529-40E6-8607-F758DBD151D2}" sibTransId="{6544A2E5-C1ED-49CB-AB64-AA0893CCC643}"/>
    <dgm:cxn modelId="{89A3C8FC-3BF8-4D56-AD6D-3CC1B1247CE2}" type="presOf" srcId="{4424BA3B-80D9-4A65-B521-D671F63CDA6A}" destId="{0579B67C-2E27-4FF6-ABB0-F0B9394D9CDD}" srcOrd="0" destOrd="3" presId="urn:microsoft.com/office/officeart/2005/8/layout/hList1"/>
    <dgm:cxn modelId="{8F3517F9-B529-44AD-93B9-2C78003C547D}" type="presOf" srcId="{560052B3-78D2-428F-A39A-6063DE123D8B}" destId="{1DB1659F-A123-4ADE-9E06-1099DC2E0938}" srcOrd="0" destOrd="7" presId="urn:microsoft.com/office/officeart/2005/8/layout/hList1"/>
    <dgm:cxn modelId="{7B884833-DB65-4FAD-A7CD-EF58A86FC1DB}" type="presOf" srcId="{1AF1AB0C-3B98-4079-84D2-BC1D1B0F9BCE}" destId="{F55083A9-61EF-4C2B-899D-C1A0D8FD6489}" srcOrd="0" destOrd="0" presId="urn:microsoft.com/office/officeart/2005/8/layout/hList1"/>
    <dgm:cxn modelId="{2C3B5910-3AE2-4AEC-BA42-384D50CDADDA}" type="presOf" srcId="{B01E2A06-852A-4B6E-9A19-021AF18F403F}" destId="{0579B67C-2E27-4FF6-ABB0-F0B9394D9CDD}" srcOrd="0" destOrd="4" presId="urn:microsoft.com/office/officeart/2005/8/layout/hList1"/>
    <dgm:cxn modelId="{38F6AB42-A110-44CB-81E8-C633EE818D48}" srcId="{1AF1AB0C-3B98-4079-84D2-BC1D1B0F9BCE}" destId="{04B75859-7CB0-44C1-99D2-B4B6D6412B6C}" srcOrd="6" destOrd="0" parTransId="{CAE8ECB3-5436-4A33-9B1F-E9930E8222BE}" sibTransId="{1EB9E010-45A1-4BFF-B8E4-40021878FF0C}"/>
    <dgm:cxn modelId="{29405F88-AE41-437C-A472-914EF93E5AA4}" srcId="{1AF1AB0C-3B98-4079-84D2-BC1D1B0F9BCE}" destId="{0C4A444D-83DC-4B8B-A12B-20EFB14FEC7C}" srcOrd="0" destOrd="0" parTransId="{8EF1275A-6B08-46E5-9945-8ACC4E806C14}" sibTransId="{FF0969B8-E9D1-4BAB-A778-C8EB8537FA44}"/>
    <dgm:cxn modelId="{2A03A0A5-D695-4A97-996C-FE2C9A079095}" srcId="{1AF1AB0C-3B98-4079-84D2-BC1D1B0F9BCE}" destId="{560052B3-78D2-428F-A39A-6063DE123D8B}" srcOrd="7" destOrd="0" parTransId="{499BCF7E-4C6E-4645-B814-EDEE2E8BA42A}" sibTransId="{00927F8D-DFDB-46E8-9967-FFA7F959D3A0}"/>
    <dgm:cxn modelId="{D45C0264-B4D4-448E-A112-8B9457C283E3}" srcId="{544AE9B0-ED0F-40F2-B20A-B70B7EBBB975}" destId="{3BDEDA46-3325-4CA3-AD51-91A45AE9040C}" srcOrd="3" destOrd="0" parTransId="{6B17E922-F1F6-439B-98EC-8F7CC323A0EA}" sibTransId="{5CFE5377-E1E5-4E7E-A924-B84D4370BDB1}"/>
    <dgm:cxn modelId="{C5369293-911C-4C64-9D86-28DE4630D203}" srcId="{3EBAB3D4-0C4D-46A8-ACB6-6CC623D7ADE0}" destId="{544AE9B0-ED0F-40F2-B20A-B70B7EBBB975}" srcOrd="1" destOrd="0" parTransId="{BB128805-D4AB-44CC-8139-76D0A1C0FC75}" sibTransId="{B992FCD5-B21A-4211-8D87-E9105596D72D}"/>
    <dgm:cxn modelId="{7496AA2E-2945-4786-BF77-2CDE93C75F9C}" srcId="{9C51B58E-04E1-4FC8-97BC-0DDEC9038D42}" destId="{92E66F9E-E8C7-42BB-ACF3-ED8A159F5588}" srcOrd="0" destOrd="0" parTransId="{30C9F9D9-B391-403B-8174-CA04BC032F08}" sibTransId="{C7482FD1-810A-4920-9E7B-FB39EFE8E24B}"/>
    <dgm:cxn modelId="{6BBAC434-4762-4290-8E24-1C8B1D4782DD}" srcId="{1AF1AB0C-3B98-4079-84D2-BC1D1B0F9BCE}" destId="{C03A7091-ABA7-429B-8B97-E1A08A883C4B}" srcOrd="4" destOrd="0" parTransId="{6B5E4446-80B6-4F90-9CEA-744A3827D245}" sibTransId="{49787716-E4F4-49EA-82A6-D9D92DD18EA6}"/>
    <dgm:cxn modelId="{371271B8-3D76-44F9-BDCD-BBD302E85FF5}" type="presOf" srcId="{04B75859-7CB0-44C1-99D2-B4B6D6412B6C}" destId="{1DB1659F-A123-4ADE-9E06-1099DC2E0938}" srcOrd="0" destOrd="6" presId="urn:microsoft.com/office/officeart/2005/8/layout/hList1"/>
    <dgm:cxn modelId="{309D04F8-D20F-49F4-BC84-180EAE659CD7}" srcId="{1AF1AB0C-3B98-4079-84D2-BC1D1B0F9BCE}" destId="{7630E489-99A5-411A-9373-74475A6E0BDD}" srcOrd="3" destOrd="0" parTransId="{FDA26D3B-AA24-4153-B99E-D69AFFE67957}" sibTransId="{05344B2D-B480-47C9-98BB-F0A66E36FB20}"/>
    <dgm:cxn modelId="{69A93464-C33E-435A-B0F3-388A7A5BF7C8}" type="presOf" srcId="{90B4CE9A-C6A0-4FAC-BF7F-4D1DB9F61A28}" destId="{1DB1659F-A123-4ADE-9E06-1099DC2E0938}" srcOrd="0" destOrd="2" presId="urn:microsoft.com/office/officeart/2005/8/layout/hList1"/>
    <dgm:cxn modelId="{5CD7A691-1DC0-4F12-B9A8-7028BDCDEC61}" srcId="{1AF1AB0C-3B98-4079-84D2-BC1D1B0F9BCE}" destId="{90B4CE9A-C6A0-4FAC-BF7F-4D1DB9F61A28}" srcOrd="2" destOrd="0" parTransId="{F2B8B582-5157-4F5A-84FE-4B91F290CF08}" sibTransId="{558C749F-BE5B-49C8-BA28-AB740ABB3FB1}"/>
    <dgm:cxn modelId="{103E35D8-F2E2-4435-82B0-D0020A5DEC42}" type="presOf" srcId="{92E66F9E-E8C7-42BB-ACF3-ED8A159F5588}" destId="{0579B67C-2E27-4FF6-ABB0-F0B9394D9CDD}" srcOrd="0" destOrd="0" presId="urn:microsoft.com/office/officeart/2005/8/layout/hList1"/>
    <dgm:cxn modelId="{6BC98188-C003-49E9-B1BD-26A428E491A6}" type="presOf" srcId="{C75997D3-7BE9-43C9-A35C-E08505AA7E17}" destId="{6E3F34D7-6FF4-4B15-9723-BBFF075926D3}" srcOrd="0" destOrd="2" presId="urn:microsoft.com/office/officeart/2005/8/layout/hList1"/>
    <dgm:cxn modelId="{871920E5-A036-4038-B826-036C788A6C55}" type="presOf" srcId="{49D1EBAE-CE28-47DB-9417-2A2A07BD3FAE}" destId="{1DB1659F-A123-4ADE-9E06-1099DC2E0938}" srcOrd="0" destOrd="5" presId="urn:microsoft.com/office/officeart/2005/8/layout/hList1"/>
    <dgm:cxn modelId="{2443F3CF-C6C1-4F96-BA23-92F7479F10B7}" type="presParOf" srcId="{E88BE3A8-91EE-4B9D-B6F7-334DA10A8DDE}" destId="{4C31E5AC-1E00-4D77-8CB4-FB453D7FE7DB}" srcOrd="0" destOrd="0" presId="urn:microsoft.com/office/officeart/2005/8/layout/hList1"/>
    <dgm:cxn modelId="{ED8E50D2-A211-48CC-B5DA-C00E0F1D4437}" type="presParOf" srcId="{4C31E5AC-1E00-4D77-8CB4-FB453D7FE7DB}" destId="{E0EDBCA3-0E3C-4EA0-8999-0CB7705F9E37}" srcOrd="0" destOrd="0" presId="urn:microsoft.com/office/officeart/2005/8/layout/hList1"/>
    <dgm:cxn modelId="{C8553D76-E320-46DA-B2B9-D9E0E74B63FA}" type="presParOf" srcId="{4C31E5AC-1E00-4D77-8CB4-FB453D7FE7DB}" destId="{0579B67C-2E27-4FF6-ABB0-F0B9394D9CDD}" srcOrd="1" destOrd="0" presId="urn:microsoft.com/office/officeart/2005/8/layout/hList1"/>
    <dgm:cxn modelId="{1778587A-DF68-4D6B-B579-6B1BA9B2B8CE}" type="presParOf" srcId="{E88BE3A8-91EE-4B9D-B6F7-334DA10A8DDE}" destId="{EA23A5D2-B050-4635-A302-BCC3CBDBC7D7}" srcOrd="1" destOrd="0" presId="urn:microsoft.com/office/officeart/2005/8/layout/hList1"/>
    <dgm:cxn modelId="{AD011F79-ACB4-47B1-8EE7-C26622087B2E}" type="presParOf" srcId="{E88BE3A8-91EE-4B9D-B6F7-334DA10A8DDE}" destId="{5F3E5629-58F7-40DB-A5A9-230D5644756E}" srcOrd="2" destOrd="0" presId="urn:microsoft.com/office/officeart/2005/8/layout/hList1"/>
    <dgm:cxn modelId="{677FF1A6-8B92-4EBC-840B-6A2AAEFCDBF5}" type="presParOf" srcId="{5F3E5629-58F7-40DB-A5A9-230D5644756E}" destId="{D6B2E525-74DE-426E-B0FA-FCD9826D151C}" srcOrd="0" destOrd="0" presId="urn:microsoft.com/office/officeart/2005/8/layout/hList1"/>
    <dgm:cxn modelId="{2E3A8402-F6E9-462E-B7B3-E7A2AE38C77F}" type="presParOf" srcId="{5F3E5629-58F7-40DB-A5A9-230D5644756E}" destId="{6E3F34D7-6FF4-4B15-9723-BBFF075926D3}" srcOrd="1" destOrd="0" presId="urn:microsoft.com/office/officeart/2005/8/layout/hList1"/>
    <dgm:cxn modelId="{B74229E5-DAE4-45BA-8FCD-A12A746EC59F}" type="presParOf" srcId="{E88BE3A8-91EE-4B9D-B6F7-334DA10A8DDE}" destId="{EABF810D-6237-4F38-8A4E-C51F91CA4AE5}" srcOrd="3" destOrd="0" presId="urn:microsoft.com/office/officeart/2005/8/layout/hList1"/>
    <dgm:cxn modelId="{496C4C0A-99DC-4CB9-92F5-CF86D75C61DB}" type="presParOf" srcId="{E88BE3A8-91EE-4B9D-B6F7-334DA10A8DDE}" destId="{6163CB80-882D-4213-B7E5-F6489208CE04}" srcOrd="4" destOrd="0" presId="urn:microsoft.com/office/officeart/2005/8/layout/hList1"/>
    <dgm:cxn modelId="{1643F0A3-72C4-4C5D-AE51-1A5B06675E7B}" type="presParOf" srcId="{6163CB80-882D-4213-B7E5-F6489208CE04}" destId="{F55083A9-61EF-4C2B-899D-C1A0D8FD6489}" srcOrd="0" destOrd="0" presId="urn:microsoft.com/office/officeart/2005/8/layout/hList1"/>
    <dgm:cxn modelId="{619A9E25-F7D1-4C91-8E4D-45EEC38273EB}" type="presParOf" srcId="{6163CB80-882D-4213-B7E5-F6489208CE04}" destId="{1DB1659F-A123-4ADE-9E06-1099DC2E09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84FD6A1-C708-4B17-89F5-1345C9C62F4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A68A5-F8E2-4269-8011-0DCE8A3C9436}">
      <dgm:prSet phldrT="[Текст]"/>
      <dgm:spPr/>
      <dgm:t>
        <a:bodyPr/>
        <a:lstStyle/>
        <a:p>
          <a:r>
            <a:rPr lang="ru-RU" dirty="0"/>
            <a:t>Получение заключения о надлежащем качестве оказания общественно полезных услуг </a:t>
          </a:r>
        </a:p>
        <a:p>
          <a:r>
            <a:rPr lang="ru-RU" dirty="0"/>
            <a:t>(в течение 30 дней)</a:t>
          </a:r>
        </a:p>
      </dgm:t>
    </dgm:pt>
    <dgm:pt modelId="{1F12D59C-06BA-470A-9B31-EAD1ACDA64FF}" type="parTrans" cxnId="{BBB65483-7C4E-4BD9-8C63-B5DCE8F004FA}">
      <dgm:prSet/>
      <dgm:spPr/>
      <dgm:t>
        <a:bodyPr/>
        <a:lstStyle/>
        <a:p>
          <a:endParaRPr lang="ru-RU"/>
        </a:p>
      </dgm:t>
    </dgm:pt>
    <dgm:pt modelId="{EBBD08F9-7826-4592-8B92-47CC7CF00749}" type="sibTrans" cxnId="{BBB65483-7C4E-4BD9-8C63-B5DCE8F004FA}">
      <dgm:prSet/>
      <dgm:spPr/>
      <dgm:t>
        <a:bodyPr/>
        <a:lstStyle/>
        <a:p>
          <a:endParaRPr lang="ru-RU"/>
        </a:p>
      </dgm:t>
    </dgm:pt>
    <dgm:pt modelId="{0E2EF715-4EE2-4BAA-86C6-74FDD1B5551E}">
      <dgm:prSet phldrT="[Текст]"/>
      <dgm:spPr/>
      <dgm:t>
        <a:bodyPr/>
        <a:lstStyle/>
        <a:p>
          <a:r>
            <a:rPr lang="ru-RU" dirty="0"/>
            <a:t>Включение в реестр  </a:t>
          </a:r>
        </a:p>
        <a:p>
          <a:r>
            <a:rPr lang="ru-RU" dirty="0"/>
            <a:t>(в течение 3 рабочих дней со дня принятия решения)</a:t>
          </a:r>
        </a:p>
      </dgm:t>
    </dgm:pt>
    <dgm:pt modelId="{39458715-6674-4BEC-ABFA-50EB487F1EB5}" type="parTrans" cxnId="{84DE3AA4-1C33-48BA-AF25-23EE0F2A2246}">
      <dgm:prSet/>
      <dgm:spPr/>
      <dgm:t>
        <a:bodyPr/>
        <a:lstStyle/>
        <a:p>
          <a:endParaRPr lang="ru-RU"/>
        </a:p>
      </dgm:t>
    </dgm:pt>
    <dgm:pt modelId="{79634898-31DD-4D10-AE18-1E2A96EAB64E}" type="sibTrans" cxnId="{84DE3AA4-1C33-48BA-AF25-23EE0F2A2246}">
      <dgm:prSet/>
      <dgm:spPr/>
      <dgm:t>
        <a:bodyPr/>
        <a:lstStyle/>
        <a:p>
          <a:endParaRPr lang="ru-RU"/>
        </a:p>
      </dgm:t>
    </dgm:pt>
    <dgm:pt modelId="{A5E16C51-6FEB-4F32-8B19-4FF518CE434E}">
      <dgm:prSet phldrT="[Текст]"/>
      <dgm:spPr/>
      <dgm:t>
        <a:bodyPr/>
        <a:lstStyle/>
        <a:p>
          <a:r>
            <a:rPr lang="ru-RU" dirty="0"/>
            <a:t>Принятие решения о признании организаций исполнителями общественно полезных услуг </a:t>
          </a:r>
        </a:p>
        <a:p>
          <a:r>
            <a:rPr lang="ru-RU" dirty="0"/>
            <a:t>(5 дней)</a:t>
          </a:r>
        </a:p>
      </dgm:t>
    </dgm:pt>
    <dgm:pt modelId="{D2F3120F-F262-4FD0-A112-27FE212595D6}" type="parTrans" cxnId="{5E8B6080-9870-468B-B889-7FCF56C75BA8}">
      <dgm:prSet/>
      <dgm:spPr/>
      <dgm:t>
        <a:bodyPr/>
        <a:lstStyle/>
        <a:p>
          <a:endParaRPr lang="ru-RU"/>
        </a:p>
      </dgm:t>
    </dgm:pt>
    <dgm:pt modelId="{ED4303F9-E99D-4BAB-82DB-75D0E8022B02}" type="sibTrans" cxnId="{5E8B6080-9870-468B-B889-7FCF56C75BA8}">
      <dgm:prSet/>
      <dgm:spPr/>
      <dgm:t>
        <a:bodyPr/>
        <a:lstStyle/>
        <a:p>
          <a:endParaRPr lang="ru-RU"/>
        </a:p>
      </dgm:t>
    </dgm:pt>
    <dgm:pt modelId="{E9BBF76E-9AE2-486D-B886-974E70B7F759}" type="pres">
      <dgm:prSet presAssocID="{784FD6A1-C708-4B17-89F5-1345C9C62F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401241-EEBE-4FA4-ADD6-F5BF946220CD}" type="pres">
      <dgm:prSet presAssocID="{784FD6A1-C708-4B17-89F5-1345C9C62F4B}" presName="cycle" presStyleCnt="0"/>
      <dgm:spPr/>
    </dgm:pt>
    <dgm:pt modelId="{A35E773C-C965-4973-A0C5-1E76E24D0E4B}" type="pres">
      <dgm:prSet presAssocID="{A20A68A5-F8E2-4269-8011-0DCE8A3C9436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ADFCD-AF22-4212-B9C9-B8F34F4A1EEB}" type="pres">
      <dgm:prSet presAssocID="{EBBD08F9-7826-4592-8B92-47CC7CF0074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0FDCB6A-78B9-485D-87B3-542A4B85AAEB}" type="pres">
      <dgm:prSet presAssocID="{A5E16C51-6FEB-4F32-8B19-4FF518CE434E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9FC68-B8B0-4A6E-A712-64235B75DE84}" type="pres">
      <dgm:prSet presAssocID="{0E2EF715-4EE2-4BAA-86C6-74FDD1B5551E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DE3AA4-1C33-48BA-AF25-23EE0F2A2246}" srcId="{784FD6A1-C708-4B17-89F5-1345C9C62F4B}" destId="{0E2EF715-4EE2-4BAA-86C6-74FDD1B5551E}" srcOrd="2" destOrd="0" parTransId="{39458715-6674-4BEC-ABFA-50EB487F1EB5}" sibTransId="{79634898-31DD-4D10-AE18-1E2A96EAB64E}"/>
    <dgm:cxn modelId="{61793A02-2D31-4D0C-863B-F63B4E3C4AA5}" type="presOf" srcId="{0E2EF715-4EE2-4BAA-86C6-74FDD1B5551E}" destId="{06C9FC68-B8B0-4A6E-A712-64235B75DE84}" srcOrd="0" destOrd="0" presId="urn:microsoft.com/office/officeart/2005/8/layout/cycle3"/>
    <dgm:cxn modelId="{BAD2A032-23D6-4FCA-A83A-86F70DED2879}" type="presOf" srcId="{A5E16C51-6FEB-4F32-8B19-4FF518CE434E}" destId="{F0FDCB6A-78B9-485D-87B3-542A4B85AAEB}" srcOrd="0" destOrd="0" presId="urn:microsoft.com/office/officeart/2005/8/layout/cycle3"/>
    <dgm:cxn modelId="{5E8B6080-9870-468B-B889-7FCF56C75BA8}" srcId="{784FD6A1-C708-4B17-89F5-1345C9C62F4B}" destId="{A5E16C51-6FEB-4F32-8B19-4FF518CE434E}" srcOrd="1" destOrd="0" parTransId="{D2F3120F-F262-4FD0-A112-27FE212595D6}" sibTransId="{ED4303F9-E99D-4BAB-82DB-75D0E8022B02}"/>
    <dgm:cxn modelId="{C0372D87-8EF5-42F8-A766-F6552686274D}" type="presOf" srcId="{784FD6A1-C708-4B17-89F5-1345C9C62F4B}" destId="{E9BBF76E-9AE2-486D-B886-974E70B7F759}" srcOrd="0" destOrd="0" presId="urn:microsoft.com/office/officeart/2005/8/layout/cycle3"/>
    <dgm:cxn modelId="{BBB1F28E-AD5B-455B-BB29-C917D4A36A4C}" type="presOf" srcId="{EBBD08F9-7826-4592-8B92-47CC7CF00749}" destId="{6C7ADFCD-AF22-4212-B9C9-B8F34F4A1EEB}" srcOrd="0" destOrd="0" presId="urn:microsoft.com/office/officeart/2005/8/layout/cycle3"/>
    <dgm:cxn modelId="{1BB5B789-33BE-4CC1-9178-4C2B8555770B}" type="presOf" srcId="{A20A68A5-F8E2-4269-8011-0DCE8A3C9436}" destId="{A35E773C-C965-4973-A0C5-1E76E24D0E4B}" srcOrd="0" destOrd="0" presId="urn:microsoft.com/office/officeart/2005/8/layout/cycle3"/>
    <dgm:cxn modelId="{BBB65483-7C4E-4BD9-8C63-B5DCE8F004FA}" srcId="{784FD6A1-C708-4B17-89F5-1345C9C62F4B}" destId="{A20A68A5-F8E2-4269-8011-0DCE8A3C9436}" srcOrd="0" destOrd="0" parTransId="{1F12D59C-06BA-470A-9B31-EAD1ACDA64FF}" sibTransId="{EBBD08F9-7826-4592-8B92-47CC7CF00749}"/>
    <dgm:cxn modelId="{A08A5F04-847E-461C-8D91-C18950E940EC}" type="presParOf" srcId="{E9BBF76E-9AE2-486D-B886-974E70B7F759}" destId="{17401241-EEBE-4FA4-ADD6-F5BF946220CD}" srcOrd="0" destOrd="0" presId="urn:microsoft.com/office/officeart/2005/8/layout/cycle3"/>
    <dgm:cxn modelId="{C0110FD1-AA87-4C23-B004-D448F1E99140}" type="presParOf" srcId="{17401241-EEBE-4FA4-ADD6-F5BF946220CD}" destId="{A35E773C-C965-4973-A0C5-1E76E24D0E4B}" srcOrd="0" destOrd="0" presId="urn:microsoft.com/office/officeart/2005/8/layout/cycle3"/>
    <dgm:cxn modelId="{5A77A596-16AB-42C4-B04A-9714A092F8C5}" type="presParOf" srcId="{17401241-EEBE-4FA4-ADD6-F5BF946220CD}" destId="{6C7ADFCD-AF22-4212-B9C9-B8F34F4A1EEB}" srcOrd="1" destOrd="0" presId="urn:microsoft.com/office/officeart/2005/8/layout/cycle3"/>
    <dgm:cxn modelId="{387866E2-2515-4C1C-989F-E3BFAE8E14F5}" type="presParOf" srcId="{17401241-EEBE-4FA4-ADD6-F5BF946220CD}" destId="{F0FDCB6A-78B9-485D-87B3-542A4B85AAEB}" srcOrd="2" destOrd="0" presId="urn:microsoft.com/office/officeart/2005/8/layout/cycle3"/>
    <dgm:cxn modelId="{FA1396C0-17F5-48B5-924B-C7BA4BF2D68C}" type="presParOf" srcId="{17401241-EEBE-4FA4-ADD6-F5BF946220CD}" destId="{06C9FC68-B8B0-4A6E-A712-64235B75DE8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2D7220A-5DD8-4163-90A4-BDF3105E62FD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C781DB-8C7F-4965-AA42-0749536A7BE2}">
      <dgm:prSet phldrT="[Текст]"/>
      <dgm:spPr/>
      <dgm:t>
        <a:bodyPr/>
        <a:lstStyle/>
        <a:p>
          <a:r>
            <a:rPr lang="ru-RU" dirty="0" smtClean="0"/>
            <a:t>Доступ к новой целевой группе</a:t>
          </a:r>
          <a:endParaRPr lang="ru-RU" dirty="0"/>
        </a:p>
      </dgm:t>
    </dgm:pt>
    <dgm:pt modelId="{58CC73AC-4E1E-448C-8113-6EEF67002DC7}" type="parTrans" cxnId="{DA5CDEB7-C92D-46A5-B637-0F2AE34114CC}">
      <dgm:prSet/>
      <dgm:spPr/>
      <dgm:t>
        <a:bodyPr/>
        <a:lstStyle/>
        <a:p>
          <a:endParaRPr lang="ru-RU"/>
        </a:p>
      </dgm:t>
    </dgm:pt>
    <dgm:pt modelId="{B313334D-3806-4AA2-BCC8-145AA82816D4}" type="sibTrans" cxnId="{DA5CDEB7-C92D-46A5-B637-0F2AE34114CC}">
      <dgm:prSet/>
      <dgm:spPr/>
      <dgm:t>
        <a:bodyPr/>
        <a:lstStyle/>
        <a:p>
          <a:endParaRPr lang="ru-RU"/>
        </a:p>
      </dgm:t>
    </dgm:pt>
    <dgm:pt modelId="{A798C484-1619-426E-A719-F37B57196606}">
      <dgm:prSet phldrT="[Текст]"/>
      <dgm:spPr/>
      <dgm:t>
        <a:bodyPr/>
        <a:lstStyle/>
        <a:p>
          <a:r>
            <a:rPr lang="ru-RU" dirty="0" smtClean="0"/>
            <a:t>Развитие компетенций старых кадров (новая специализация, горизонтальный и вертикальный рост)</a:t>
          </a:r>
          <a:endParaRPr lang="ru-RU" dirty="0"/>
        </a:p>
      </dgm:t>
    </dgm:pt>
    <dgm:pt modelId="{B1777180-8D48-41DC-B25C-0AD24231A9A1}" type="parTrans" cxnId="{42C4F628-68F4-4828-936E-C6D9174A780A}">
      <dgm:prSet/>
      <dgm:spPr/>
      <dgm:t>
        <a:bodyPr/>
        <a:lstStyle/>
        <a:p>
          <a:endParaRPr lang="ru-RU"/>
        </a:p>
      </dgm:t>
    </dgm:pt>
    <dgm:pt modelId="{34C18CBA-D9B6-4A61-A647-613010107CA8}" type="sibTrans" cxnId="{42C4F628-68F4-4828-936E-C6D9174A780A}">
      <dgm:prSet/>
      <dgm:spPr/>
      <dgm:t>
        <a:bodyPr/>
        <a:lstStyle/>
        <a:p>
          <a:endParaRPr lang="ru-RU"/>
        </a:p>
      </dgm:t>
    </dgm:pt>
    <dgm:pt modelId="{C8B8B48A-9192-4600-B697-3DB17D560D1A}">
      <dgm:prSet phldrT="[Текст]"/>
      <dgm:spPr/>
      <dgm:t>
        <a:bodyPr/>
        <a:lstStyle/>
        <a:p>
          <a:r>
            <a:rPr lang="ru-RU" dirty="0" smtClean="0"/>
            <a:t>Новое позитивное позиционирование (</a:t>
          </a:r>
          <a:r>
            <a:rPr lang="ru-RU" dirty="0" err="1" smtClean="0"/>
            <a:t>репозиционирование</a:t>
          </a:r>
          <a:r>
            <a:rPr lang="ru-RU" dirty="0" smtClean="0"/>
            <a:t>) в местном сообществе, органах власти, СМИ, экспертном сообществе</a:t>
          </a:r>
          <a:endParaRPr lang="ru-RU" dirty="0"/>
        </a:p>
      </dgm:t>
    </dgm:pt>
    <dgm:pt modelId="{57CF5498-2DCC-46D8-B665-2F8F9E86C711}" type="parTrans" cxnId="{128AC267-8CA8-47B4-A67E-2CA0623FA8B9}">
      <dgm:prSet/>
      <dgm:spPr/>
      <dgm:t>
        <a:bodyPr/>
        <a:lstStyle/>
        <a:p>
          <a:endParaRPr lang="ru-RU"/>
        </a:p>
      </dgm:t>
    </dgm:pt>
    <dgm:pt modelId="{144988C5-FBAA-4F59-8198-467FE8DAFA49}" type="sibTrans" cxnId="{128AC267-8CA8-47B4-A67E-2CA0623FA8B9}">
      <dgm:prSet/>
      <dgm:spPr/>
      <dgm:t>
        <a:bodyPr/>
        <a:lstStyle/>
        <a:p>
          <a:endParaRPr lang="ru-RU"/>
        </a:p>
      </dgm:t>
    </dgm:pt>
    <dgm:pt modelId="{3CC63C00-6AD4-47AF-8EF6-1B59A0A6C3ED}">
      <dgm:prSet phldrT="[Текст]"/>
      <dgm:spPr/>
      <dgm:t>
        <a:bodyPr/>
        <a:lstStyle/>
        <a:p>
          <a:r>
            <a:rPr lang="ru-RU" dirty="0" smtClean="0"/>
            <a:t>Новые материальные ресурсы, обновление базы и технологической платформы</a:t>
          </a:r>
          <a:endParaRPr lang="ru-RU" dirty="0"/>
        </a:p>
      </dgm:t>
    </dgm:pt>
    <dgm:pt modelId="{49E3CC9F-027C-4253-9C5B-D422A0BF336B}" type="parTrans" cxnId="{04009189-FBC5-41E6-99FE-3DE249A109CB}">
      <dgm:prSet/>
      <dgm:spPr/>
      <dgm:t>
        <a:bodyPr/>
        <a:lstStyle/>
        <a:p>
          <a:endParaRPr lang="ru-RU"/>
        </a:p>
      </dgm:t>
    </dgm:pt>
    <dgm:pt modelId="{54FC96AC-74B8-404E-A5E4-4DA5E52993AB}" type="sibTrans" cxnId="{04009189-FBC5-41E6-99FE-3DE249A109CB}">
      <dgm:prSet/>
      <dgm:spPr/>
      <dgm:t>
        <a:bodyPr/>
        <a:lstStyle/>
        <a:p>
          <a:endParaRPr lang="ru-RU"/>
        </a:p>
      </dgm:t>
    </dgm:pt>
    <dgm:pt modelId="{9883D3C4-4F8E-4A3F-9D72-ACBA97B1565C}">
      <dgm:prSet phldrT="[Текст]"/>
      <dgm:spPr/>
      <dgm:t>
        <a:bodyPr/>
        <a:lstStyle/>
        <a:p>
          <a:r>
            <a:rPr lang="ru-RU" dirty="0" smtClean="0"/>
            <a:t>Поддержка или развитие отдельных и новых направлений деятельности. Изменение «продуктового ряда»</a:t>
          </a:r>
          <a:endParaRPr lang="ru-RU" dirty="0"/>
        </a:p>
      </dgm:t>
    </dgm:pt>
    <dgm:pt modelId="{144D8E2C-F198-4925-94B6-10B5AC9D3CD6}" type="parTrans" cxnId="{17C95507-68A4-4B5E-BC34-04C4D713885F}">
      <dgm:prSet/>
      <dgm:spPr/>
      <dgm:t>
        <a:bodyPr/>
        <a:lstStyle/>
        <a:p>
          <a:endParaRPr lang="ru-RU"/>
        </a:p>
      </dgm:t>
    </dgm:pt>
    <dgm:pt modelId="{A5714A24-5A5D-4F7C-BBAB-7E9B8B9A8E6C}" type="sibTrans" cxnId="{17C95507-68A4-4B5E-BC34-04C4D713885F}">
      <dgm:prSet/>
      <dgm:spPr/>
      <dgm:t>
        <a:bodyPr/>
        <a:lstStyle/>
        <a:p>
          <a:endParaRPr lang="ru-RU"/>
        </a:p>
      </dgm:t>
    </dgm:pt>
    <dgm:pt modelId="{B5125F88-7E76-4C42-86B5-8C118630E71D}">
      <dgm:prSet phldrT="[Текст]"/>
      <dgm:spPr/>
      <dgm:t>
        <a:bodyPr/>
        <a:lstStyle/>
        <a:p>
          <a:r>
            <a:rPr lang="ru-RU" dirty="0" smtClean="0"/>
            <a:t>Появление новых кадров (специалистов, менеджеров)</a:t>
          </a:r>
          <a:endParaRPr lang="ru-RU" dirty="0"/>
        </a:p>
      </dgm:t>
    </dgm:pt>
    <dgm:pt modelId="{5AC30907-F1DB-460A-8203-A15FCBB0DE2B}" type="parTrans" cxnId="{3B374CAD-8C7B-46A3-AB17-37EAA2A7EF6E}">
      <dgm:prSet/>
      <dgm:spPr/>
      <dgm:t>
        <a:bodyPr/>
        <a:lstStyle/>
        <a:p>
          <a:endParaRPr lang="ru-RU"/>
        </a:p>
      </dgm:t>
    </dgm:pt>
    <dgm:pt modelId="{759A7F36-3171-4AD4-B7C6-769A62B01054}" type="sibTrans" cxnId="{3B374CAD-8C7B-46A3-AB17-37EAA2A7EF6E}">
      <dgm:prSet/>
      <dgm:spPr/>
      <dgm:t>
        <a:bodyPr/>
        <a:lstStyle/>
        <a:p>
          <a:endParaRPr lang="ru-RU"/>
        </a:p>
      </dgm:t>
    </dgm:pt>
    <dgm:pt modelId="{BE5D6E26-4F69-4B18-9CF1-640A84D863AD}">
      <dgm:prSet phldrT="[Текст]"/>
      <dgm:spPr/>
      <dgm:t>
        <a:bodyPr/>
        <a:lstStyle/>
        <a:p>
          <a:r>
            <a:rPr lang="ru-RU" dirty="0" smtClean="0"/>
            <a:t>Появление новой услуги, коррекция миссии</a:t>
          </a:r>
          <a:endParaRPr lang="ru-RU" dirty="0"/>
        </a:p>
      </dgm:t>
    </dgm:pt>
    <dgm:pt modelId="{A08E91AE-349C-4570-80D1-6B6A640F50D5}" type="parTrans" cxnId="{E9E38CCB-C5FE-400B-BA58-05F55EACC4CB}">
      <dgm:prSet/>
      <dgm:spPr/>
      <dgm:t>
        <a:bodyPr/>
        <a:lstStyle/>
        <a:p>
          <a:endParaRPr lang="ru-RU"/>
        </a:p>
      </dgm:t>
    </dgm:pt>
    <dgm:pt modelId="{435D1516-DD33-4627-9D35-5528F195555E}" type="sibTrans" cxnId="{E9E38CCB-C5FE-400B-BA58-05F55EACC4CB}">
      <dgm:prSet/>
      <dgm:spPr/>
      <dgm:t>
        <a:bodyPr/>
        <a:lstStyle/>
        <a:p>
          <a:endParaRPr lang="ru-RU"/>
        </a:p>
      </dgm:t>
    </dgm:pt>
    <dgm:pt modelId="{44402A17-AFA0-416E-96BC-2202DC07FF13}">
      <dgm:prSet phldrT="[Текст]"/>
      <dgm:spPr/>
      <dgm:t>
        <a:bodyPr/>
        <a:lstStyle/>
        <a:p>
          <a:r>
            <a:rPr lang="ru-RU" dirty="0" smtClean="0"/>
            <a:t>Формирование имиджа, постоянных клиентов</a:t>
          </a:r>
          <a:endParaRPr lang="ru-RU" dirty="0"/>
        </a:p>
      </dgm:t>
    </dgm:pt>
    <dgm:pt modelId="{AE33FB47-F8C0-496E-A817-30B8B6E130E3}" type="parTrans" cxnId="{FD424168-259F-4DBC-837D-993DCA8A556D}">
      <dgm:prSet/>
      <dgm:spPr/>
      <dgm:t>
        <a:bodyPr/>
        <a:lstStyle/>
        <a:p>
          <a:endParaRPr lang="ru-RU"/>
        </a:p>
      </dgm:t>
    </dgm:pt>
    <dgm:pt modelId="{4D8CA16F-ADE3-437C-9B56-36C97830527A}" type="sibTrans" cxnId="{FD424168-259F-4DBC-837D-993DCA8A556D}">
      <dgm:prSet/>
      <dgm:spPr/>
      <dgm:t>
        <a:bodyPr/>
        <a:lstStyle/>
        <a:p>
          <a:endParaRPr lang="ru-RU"/>
        </a:p>
      </dgm:t>
    </dgm:pt>
    <dgm:pt modelId="{90DDA7E0-EB93-42AF-AC1E-C308EA8BCEF3}">
      <dgm:prSet phldrT="[Текст]"/>
      <dgm:spPr/>
      <dgm:t>
        <a:bodyPr/>
        <a:lstStyle/>
        <a:p>
          <a:endParaRPr lang="ru-RU" dirty="0"/>
        </a:p>
      </dgm:t>
    </dgm:pt>
    <dgm:pt modelId="{54B4D32F-AEDC-4011-9942-819683D97776}" type="parTrans" cxnId="{8DB8FDD7-5A77-4D4C-8116-7CCC6B190241}">
      <dgm:prSet/>
      <dgm:spPr/>
      <dgm:t>
        <a:bodyPr/>
        <a:lstStyle/>
        <a:p>
          <a:endParaRPr lang="ru-RU"/>
        </a:p>
      </dgm:t>
    </dgm:pt>
    <dgm:pt modelId="{E4A458B3-4567-4B33-B711-4F37788F0293}" type="sibTrans" cxnId="{8DB8FDD7-5A77-4D4C-8116-7CCC6B190241}">
      <dgm:prSet/>
      <dgm:spPr/>
      <dgm:t>
        <a:bodyPr/>
        <a:lstStyle/>
        <a:p>
          <a:endParaRPr lang="ru-RU"/>
        </a:p>
      </dgm:t>
    </dgm:pt>
    <dgm:pt modelId="{A6DD867C-9B57-45F0-B034-B29638884C9A}" type="pres">
      <dgm:prSet presAssocID="{F2D7220A-5DD8-4163-90A4-BDF3105E62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F00EC6-FD8B-4D8A-82AA-4B706A320AFA}" type="pres">
      <dgm:prSet presAssocID="{BE5D6E26-4F69-4B18-9CF1-640A84D863A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9F80E-362A-4C9F-8FFC-D4673226DC33}" type="pres">
      <dgm:prSet presAssocID="{435D1516-DD33-4627-9D35-5528F195555E}" presName="sibTrans" presStyleCnt="0"/>
      <dgm:spPr/>
    </dgm:pt>
    <dgm:pt modelId="{C2BCDF10-84E8-489E-BEF5-830A057163D9}" type="pres">
      <dgm:prSet presAssocID="{EBC781DB-8C7F-4965-AA42-0749536A7BE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BCB28-8069-481A-8895-5CD8F32B960F}" type="pres">
      <dgm:prSet presAssocID="{B313334D-3806-4AA2-BCC8-145AA82816D4}" presName="sibTrans" presStyleCnt="0"/>
      <dgm:spPr/>
    </dgm:pt>
    <dgm:pt modelId="{6C5FCE8C-466F-4BD5-88EA-374CB0F6927C}" type="pres">
      <dgm:prSet presAssocID="{B5125F88-7E76-4C42-86B5-8C118630E71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35895-9A40-43F4-BB12-081910D7038D}" type="pres">
      <dgm:prSet presAssocID="{759A7F36-3171-4AD4-B7C6-769A62B01054}" presName="sibTrans" presStyleCnt="0"/>
      <dgm:spPr/>
    </dgm:pt>
    <dgm:pt modelId="{AF21A59E-2BBC-48CD-8D58-7907F052A032}" type="pres">
      <dgm:prSet presAssocID="{A798C484-1619-426E-A719-F37B5719660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F3D68-353C-4FE6-9C9B-12B8EAC5536B}" type="pres">
      <dgm:prSet presAssocID="{34C18CBA-D9B6-4A61-A647-613010107CA8}" presName="sibTrans" presStyleCnt="0"/>
      <dgm:spPr/>
    </dgm:pt>
    <dgm:pt modelId="{D660B2E0-91D8-482E-B888-195B70D69426}" type="pres">
      <dgm:prSet presAssocID="{C8B8B48A-9192-4600-B697-3DB17D560D1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532A9-51AA-4772-8596-9C718AF04DDC}" type="pres">
      <dgm:prSet presAssocID="{144988C5-FBAA-4F59-8198-467FE8DAFA49}" presName="sibTrans" presStyleCnt="0"/>
      <dgm:spPr/>
    </dgm:pt>
    <dgm:pt modelId="{6729A78C-8AB6-4AA4-A884-910CFF9B9FE5}" type="pres">
      <dgm:prSet presAssocID="{3CC63C00-6AD4-47AF-8EF6-1B59A0A6C3E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BADEF-6068-476B-9DF8-9900308EB8C6}" type="pres">
      <dgm:prSet presAssocID="{54FC96AC-74B8-404E-A5E4-4DA5E52993AB}" presName="sibTrans" presStyleCnt="0"/>
      <dgm:spPr/>
    </dgm:pt>
    <dgm:pt modelId="{7417E9B0-8A7B-4183-955B-0C6CFB3AA985}" type="pres">
      <dgm:prSet presAssocID="{9883D3C4-4F8E-4A3F-9D72-ACBA97B1565C}" presName="node" presStyleLbl="node1" presStyleIdx="6" presStyleCnt="9" custLinFactNeighborY="-3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F2CFE-20E9-45DA-A599-811A3CBB36E4}" type="pres">
      <dgm:prSet presAssocID="{A5714A24-5A5D-4F7C-BBAB-7E9B8B9A8E6C}" presName="sibTrans" presStyleCnt="0"/>
      <dgm:spPr/>
    </dgm:pt>
    <dgm:pt modelId="{A6402E02-10BA-4850-85F0-4253C943493F}" type="pres">
      <dgm:prSet presAssocID="{44402A17-AFA0-416E-96BC-2202DC07FF1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4AA91-4F02-4DE3-B24A-F546061FC0DC}" type="pres">
      <dgm:prSet presAssocID="{4D8CA16F-ADE3-437C-9B56-36C97830527A}" presName="sibTrans" presStyleCnt="0"/>
      <dgm:spPr/>
    </dgm:pt>
    <dgm:pt modelId="{4CB3987C-94E0-44EA-A966-EC5F5F87B810}" type="pres">
      <dgm:prSet presAssocID="{90DDA7E0-EB93-42AF-AC1E-C308EA8BCEF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7D975C-8D1C-4E2F-8C82-F669A023BDCC}" type="presOf" srcId="{A798C484-1619-426E-A719-F37B57196606}" destId="{AF21A59E-2BBC-48CD-8D58-7907F052A032}" srcOrd="0" destOrd="0" presId="urn:microsoft.com/office/officeart/2005/8/layout/default#3"/>
    <dgm:cxn modelId="{8DB8FDD7-5A77-4D4C-8116-7CCC6B190241}" srcId="{F2D7220A-5DD8-4163-90A4-BDF3105E62FD}" destId="{90DDA7E0-EB93-42AF-AC1E-C308EA8BCEF3}" srcOrd="8" destOrd="0" parTransId="{54B4D32F-AEDC-4011-9942-819683D97776}" sibTransId="{E4A458B3-4567-4B33-B711-4F37788F0293}"/>
    <dgm:cxn modelId="{B69690D3-DD4C-44F4-BF2D-C1D376527D98}" type="presOf" srcId="{44402A17-AFA0-416E-96BC-2202DC07FF13}" destId="{A6402E02-10BA-4850-85F0-4253C943493F}" srcOrd="0" destOrd="0" presId="urn:microsoft.com/office/officeart/2005/8/layout/default#3"/>
    <dgm:cxn modelId="{16E64813-546D-4C42-8D8E-7461DD0F3FE5}" type="presOf" srcId="{3CC63C00-6AD4-47AF-8EF6-1B59A0A6C3ED}" destId="{6729A78C-8AB6-4AA4-A884-910CFF9B9FE5}" srcOrd="0" destOrd="0" presId="urn:microsoft.com/office/officeart/2005/8/layout/default#3"/>
    <dgm:cxn modelId="{42C4F628-68F4-4828-936E-C6D9174A780A}" srcId="{F2D7220A-5DD8-4163-90A4-BDF3105E62FD}" destId="{A798C484-1619-426E-A719-F37B57196606}" srcOrd="3" destOrd="0" parTransId="{B1777180-8D48-41DC-B25C-0AD24231A9A1}" sibTransId="{34C18CBA-D9B6-4A61-A647-613010107CA8}"/>
    <dgm:cxn modelId="{FD424168-259F-4DBC-837D-993DCA8A556D}" srcId="{F2D7220A-5DD8-4163-90A4-BDF3105E62FD}" destId="{44402A17-AFA0-416E-96BC-2202DC07FF13}" srcOrd="7" destOrd="0" parTransId="{AE33FB47-F8C0-496E-A817-30B8B6E130E3}" sibTransId="{4D8CA16F-ADE3-437C-9B56-36C97830527A}"/>
    <dgm:cxn modelId="{822DF730-C3AF-452D-9EE9-7C4A1A2C17A2}" type="presOf" srcId="{90DDA7E0-EB93-42AF-AC1E-C308EA8BCEF3}" destId="{4CB3987C-94E0-44EA-A966-EC5F5F87B810}" srcOrd="0" destOrd="0" presId="urn:microsoft.com/office/officeart/2005/8/layout/default#3"/>
    <dgm:cxn modelId="{3B374CAD-8C7B-46A3-AB17-37EAA2A7EF6E}" srcId="{F2D7220A-5DD8-4163-90A4-BDF3105E62FD}" destId="{B5125F88-7E76-4C42-86B5-8C118630E71D}" srcOrd="2" destOrd="0" parTransId="{5AC30907-F1DB-460A-8203-A15FCBB0DE2B}" sibTransId="{759A7F36-3171-4AD4-B7C6-769A62B01054}"/>
    <dgm:cxn modelId="{17C95507-68A4-4B5E-BC34-04C4D713885F}" srcId="{F2D7220A-5DD8-4163-90A4-BDF3105E62FD}" destId="{9883D3C4-4F8E-4A3F-9D72-ACBA97B1565C}" srcOrd="6" destOrd="0" parTransId="{144D8E2C-F198-4925-94B6-10B5AC9D3CD6}" sibTransId="{A5714A24-5A5D-4F7C-BBAB-7E9B8B9A8E6C}"/>
    <dgm:cxn modelId="{3B826C70-7E6A-4BCC-95B2-95A625AA0162}" type="presOf" srcId="{B5125F88-7E76-4C42-86B5-8C118630E71D}" destId="{6C5FCE8C-466F-4BD5-88EA-374CB0F6927C}" srcOrd="0" destOrd="0" presId="urn:microsoft.com/office/officeart/2005/8/layout/default#3"/>
    <dgm:cxn modelId="{4390A263-D667-4617-A9F1-BDA7A18D60E3}" type="presOf" srcId="{F2D7220A-5DD8-4163-90A4-BDF3105E62FD}" destId="{A6DD867C-9B57-45F0-B034-B29638884C9A}" srcOrd="0" destOrd="0" presId="urn:microsoft.com/office/officeart/2005/8/layout/default#3"/>
    <dgm:cxn modelId="{04009189-FBC5-41E6-99FE-3DE249A109CB}" srcId="{F2D7220A-5DD8-4163-90A4-BDF3105E62FD}" destId="{3CC63C00-6AD4-47AF-8EF6-1B59A0A6C3ED}" srcOrd="5" destOrd="0" parTransId="{49E3CC9F-027C-4253-9C5B-D422A0BF336B}" sibTransId="{54FC96AC-74B8-404E-A5E4-4DA5E52993AB}"/>
    <dgm:cxn modelId="{29D49977-69DA-410D-8B25-E5CEF241843A}" type="presOf" srcId="{9883D3C4-4F8E-4A3F-9D72-ACBA97B1565C}" destId="{7417E9B0-8A7B-4183-955B-0C6CFB3AA985}" srcOrd="0" destOrd="0" presId="urn:microsoft.com/office/officeart/2005/8/layout/default#3"/>
    <dgm:cxn modelId="{DDAEBA3C-35F0-46FC-9619-FC5653E70C34}" type="presOf" srcId="{EBC781DB-8C7F-4965-AA42-0749536A7BE2}" destId="{C2BCDF10-84E8-489E-BEF5-830A057163D9}" srcOrd="0" destOrd="0" presId="urn:microsoft.com/office/officeart/2005/8/layout/default#3"/>
    <dgm:cxn modelId="{5A670D9A-767B-4BA7-A787-1430697CCBC4}" type="presOf" srcId="{BE5D6E26-4F69-4B18-9CF1-640A84D863AD}" destId="{A8F00EC6-FD8B-4D8A-82AA-4B706A320AFA}" srcOrd="0" destOrd="0" presId="urn:microsoft.com/office/officeart/2005/8/layout/default#3"/>
    <dgm:cxn modelId="{128AC267-8CA8-47B4-A67E-2CA0623FA8B9}" srcId="{F2D7220A-5DD8-4163-90A4-BDF3105E62FD}" destId="{C8B8B48A-9192-4600-B697-3DB17D560D1A}" srcOrd="4" destOrd="0" parTransId="{57CF5498-2DCC-46D8-B665-2F8F9E86C711}" sibTransId="{144988C5-FBAA-4F59-8198-467FE8DAFA49}"/>
    <dgm:cxn modelId="{F4EFD988-A932-49EB-B955-4ACFA4A140A7}" type="presOf" srcId="{C8B8B48A-9192-4600-B697-3DB17D560D1A}" destId="{D660B2E0-91D8-482E-B888-195B70D69426}" srcOrd="0" destOrd="0" presId="urn:microsoft.com/office/officeart/2005/8/layout/default#3"/>
    <dgm:cxn modelId="{DA5CDEB7-C92D-46A5-B637-0F2AE34114CC}" srcId="{F2D7220A-5DD8-4163-90A4-BDF3105E62FD}" destId="{EBC781DB-8C7F-4965-AA42-0749536A7BE2}" srcOrd="1" destOrd="0" parTransId="{58CC73AC-4E1E-448C-8113-6EEF67002DC7}" sibTransId="{B313334D-3806-4AA2-BCC8-145AA82816D4}"/>
    <dgm:cxn modelId="{E9E38CCB-C5FE-400B-BA58-05F55EACC4CB}" srcId="{F2D7220A-5DD8-4163-90A4-BDF3105E62FD}" destId="{BE5D6E26-4F69-4B18-9CF1-640A84D863AD}" srcOrd="0" destOrd="0" parTransId="{A08E91AE-349C-4570-80D1-6B6A640F50D5}" sibTransId="{435D1516-DD33-4627-9D35-5528F195555E}"/>
    <dgm:cxn modelId="{FCF41719-2EC5-448A-A661-B4523E840710}" type="presParOf" srcId="{A6DD867C-9B57-45F0-B034-B29638884C9A}" destId="{A8F00EC6-FD8B-4D8A-82AA-4B706A320AFA}" srcOrd="0" destOrd="0" presId="urn:microsoft.com/office/officeart/2005/8/layout/default#3"/>
    <dgm:cxn modelId="{93416875-2C41-42E2-B194-5800F9B9E711}" type="presParOf" srcId="{A6DD867C-9B57-45F0-B034-B29638884C9A}" destId="{1CD9F80E-362A-4C9F-8FFC-D4673226DC33}" srcOrd="1" destOrd="0" presId="urn:microsoft.com/office/officeart/2005/8/layout/default#3"/>
    <dgm:cxn modelId="{941E87D5-84C2-4872-AC64-EC1339D426E0}" type="presParOf" srcId="{A6DD867C-9B57-45F0-B034-B29638884C9A}" destId="{C2BCDF10-84E8-489E-BEF5-830A057163D9}" srcOrd="2" destOrd="0" presId="urn:microsoft.com/office/officeart/2005/8/layout/default#3"/>
    <dgm:cxn modelId="{C106BBCC-0AD1-499E-B5CD-A6FBD02BA5F5}" type="presParOf" srcId="{A6DD867C-9B57-45F0-B034-B29638884C9A}" destId="{476BCB28-8069-481A-8895-5CD8F32B960F}" srcOrd="3" destOrd="0" presId="urn:microsoft.com/office/officeart/2005/8/layout/default#3"/>
    <dgm:cxn modelId="{CBC6367F-6FC3-482C-A7EE-9268F59D2B0D}" type="presParOf" srcId="{A6DD867C-9B57-45F0-B034-B29638884C9A}" destId="{6C5FCE8C-466F-4BD5-88EA-374CB0F6927C}" srcOrd="4" destOrd="0" presId="urn:microsoft.com/office/officeart/2005/8/layout/default#3"/>
    <dgm:cxn modelId="{97019B50-3782-44EB-A908-E22BD7748D47}" type="presParOf" srcId="{A6DD867C-9B57-45F0-B034-B29638884C9A}" destId="{B9735895-9A40-43F4-BB12-081910D7038D}" srcOrd="5" destOrd="0" presId="urn:microsoft.com/office/officeart/2005/8/layout/default#3"/>
    <dgm:cxn modelId="{69A49115-50EC-41F2-BBC8-F66ED6E7EC82}" type="presParOf" srcId="{A6DD867C-9B57-45F0-B034-B29638884C9A}" destId="{AF21A59E-2BBC-48CD-8D58-7907F052A032}" srcOrd="6" destOrd="0" presId="urn:microsoft.com/office/officeart/2005/8/layout/default#3"/>
    <dgm:cxn modelId="{7E70AC77-F3F1-4FA4-BCEA-B4E1EA9F395F}" type="presParOf" srcId="{A6DD867C-9B57-45F0-B034-B29638884C9A}" destId="{DAAF3D68-353C-4FE6-9C9B-12B8EAC5536B}" srcOrd="7" destOrd="0" presId="urn:microsoft.com/office/officeart/2005/8/layout/default#3"/>
    <dgm:cxn modelId="{2161A555-D2A2-47FE-837D-C95AF71463DC}" type="presParOf" srcId="{A6DD867C-9B57-45F0-B034-B29638884C9A}" destId="{D660B2E0-91D8-482E-B888-195B70D69426}" srcOrd="8" destOrd="0" presId="urn:microsoft.com/office/officeart/2005/8/layout/default#3"/>
    <dgm:cxn modelId="{2EC5A32F-21F0-4B53-B416-D87663680F8B}" type="presParOf" srcId="{A6DD867C-9B57-45F0-B034-B29638884C9A}" destId="{7A9532A9-51AA-4772-8596-9C718AF04DDC}" srcOrd="9" destOrd="0" presId="urn:microsoft.com/office/officeart/2005/8/layout/default#3"/>
    <dgm:cxn modelId="{6D566BD4-60FA-4DAF-9D6A-19FF4FA4E38A}" type="presParOf" srcId="{A6DD867C-9B57-45F0-B034-B29638884C9A}" destId="{6729A78C-8AB6-4AA4-A884-910CFF9B9FE5}" srcOrd="10" destOrd="0" presId="urn:microsoft.com/office/officeart/2005/8/layout/default#3"/>
    <dgm:cxn modelId="{C0EAAD45-2435-4C8F-B836-763408B6F55F}" type="presParOf" srcId="{A6DD867C-9B57-45F0-B034-B29638884C9A}" destId="{3F4BADEF-6068-476B-9DF8-9900308EB8C6}" srcOrd="11" destOrd="0" presId="urn:microsoft.com/office/officeart/2005/8/layout/default#3"/>
    <dgm:cxn modelId="{2F340466-AFE2-40B6-BCB0-150A66A27A03}" type="presParOf" srcId="{A6DD867C-9B57-45F0-B034-B29638884C9A}" destId="{7417E9B0-8A7B-4183-955B-0C6CFB3AA985}" srcOrd="12" destOrd="0" presId="urn:microsoft.com/office/officeart/2005/8/layout/default#3"/>
    <dgm:cxn modelId="{C4EB1A95-019E-43C6-A8A8-BB79D1D1EB16}" type="presParOf" srcId="{A6DD867C-9B57-45F0-B034-B29638884C9A}" destId="{753F2CFE-20E9-45DA-A599-811A3CBB36E4}" srcOrd="13" destOrd="0" presId="urn:microsoft.com/office/officeart/2005/8/layout/default#3"/>
    <dgm:cxn modelId="{B9BA5529-E595-46BF-BBC7-011EF76B2D5B}" type="presParOf" srcId="{A6DD867C-9B57-45F0-B034-B29638884C9A}" destId="{A6402E02-10BA-4850-85F0-4253C943493F}" srcOrd="14" destOrd="0" presId="urn:microsoft.com/office/officeart/2005/8/layout/default#3"/>
    <dgm:cxn modelId="{D479C87E-C285-4F9B-A06A-A1CC3FDFCDD1}" type="presParOf" srcId="{A6DD867C-9B57-45F0-B034-B29638884C9A}" destId="{DEC4AA91-4F02-4DE3-B24A-F546061FC0DC}" srcOrd="15" destOrd="0" presId="urn:microsoft.com/office/officeart/2005/8/layout/default#3"/>
    <dgm:cxn modelId="{D305C48A-E8D4-41DE-B8DB-77C38AF9022C}" type="presParOf" srcId="{A6DD867C-9B57-45F0-B034-B29638884C9A}" destId="{4CB3987C-94E0-44EA-A966-EC5F5F87B810}" srcOrd="1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1C0631A-D139-40AA-968B-A099695DBCEC}" type="doc">
      <dgm:prSet loTypeId="urn:diagrams.loki3.com/BracketList+Icon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604A64-FF35-4E54-B500-92EA600381B0}">
      <dgm:prSet/>
      <dgm:spPr/>
      <dgm:t>
        <a:bodyPr/>
        <a:lstStyle/>
        <a:p>
          <a:pPr rtl="0"/>
          <a:r>
            <a:rPr lang="ru-RU" dirty="0" smtClean="0"/>
            <a:t>Зависимость от бюджетных ресурсов</a:t>
          </a:r>
          <a:endParaRPr lang="ru-RU" dirty="0"/>
        </a:p>
      </dgm:t>
    </dgm:pt>
    <dgm:pt modelId="{61CC0E0E-1E96-4EC0-ACC2-C79CB8607BCC}" type="parTrans" cxnId="{A3A297F9-52C3-4646-BCBC-EB1E27C4B0A4}">
      <dgm:prSet/>
      <dgm:spPr/>
      <dgm:t>
        <a:bodyPr/>
        <a:lstStyle/>
        <a:p>
          <a:endParaRPr lang="ru-RU"/>
        </a:p>
      </dgm:t>
    </dgm:pt>
    <dgm:pt modelId="{06140F09-A7CD-4CDE-A07C-DDCD6E735CB7}" type="sibTrans" cxnId="{A3A297F9-52C3-4646-BCBC-EB1E27C4B0A4}">
      <dgm:prSet/>
      <dgm:spPr/>
      <dgm:t>
        <a:bodyPr/>
        <a:lstStyle/>
        <a:p>
          <a:endParaRPr lang="ru-RU"/>
        </a:p>
      </dgm:t>
    </dgm:pt>
    <dgm:pt modelId="{E87DF354-952C-4E96-964A-CBDF59EB50AF}">
      <dgm:prSet/>
      <dgm:spPr/>
      <dgm:t>
        <a:bodyPr/>
        <a:lstStyle/>
        <a:p>
          <a:pPr rtl="0"/>
          <a:r>
            <a:rPr lang="ru-RU" dirty="0" smtClean="0"/>
            <a:t>Существует параллельно платежеспособный спрос населения на услуги (медицина, образование, культура, обслуживание), который позволяет появляться и развиваться альтернативным поставщикам независимо от бюджетных ресурсов. </a:t>
          </a:r>
          <a:endParaRPr lang="ru-RU" dirty="0"/>
        </a:p>
      </dgm:t>
    </dgm:pt>
    <dgm:pt modelId="{77108A0D-F1F4-4D10-91A6-17AE11DC3F34}" type="parTrans" cxnId="{1ECA9CDB-E70C-4517-AC20-E48CFCF2C3B3}">
      <dgm:prSet/>
      <dgm:spPr/>
      <dgm:t>
        <a:bodyPr/>
        <a:lstStyle/>
        <a:p>
          <a:endParaRPr lang="ru-RU"/>
        </a:p>
      </dgm:t>
    </dgm:pt>
    <dgm:pt modelId="{AC591988-B852-47F1-BE10-41FC6571972E}" type="sibTrans" cxnId="{1ECA9CDB-E70C-4517-AC20-E48CFCF2C3B3}">
      <dgm:prSet/>
      <dgm:spPr/>
      <dgm:t>
        <a:bodyPr/>
        <a:lstStyle/>
        <a:p>
          <a:endParaRPr lang="ru-RU"/>
        </a:p>
      </dgm:t>
    </dgm:pt>
    <dgm:pt modelId="{536772A7-2336-4208-8A0C-0A9CE9D9B319}">
      <dgm:prSet/>
      <dgm:spPr/>
      <dgm:t>
        <a:bodyPr/>
        <a:lstStyle/>
        <a:p>
          <a:pPr rtl="0"/>
          <a:r>
            <a:rPr lang="ru-RU" dirty="0" smtClean="0"/>
            <a:t>Зависимость от места </a:t>
          </a:r>
          <a:endParaRPr lang="ru-RU" dirty="0"/>
        </a:p>
      </dgm:t>
    </dgm:pt>
    <dgm:pt modelId="{11DC3B19-D4A8-4A6A-8BA0-8335162EB062}" type="parTrans" cxnId="{3B2CBB47-7EDC-4B07-AD17-9570208AD134}">
      <dgm:prSet/>
      <dgm:spPr/>
      <dgm:t>
        <a:bodyPr/>
        <a:lstStyle/>
        <a:p>
          <a:endParaRPr lang="ru-RU"/>
        </a:p>
      </dgm:t>
    </dgm:pt>
    <dgm:pt modelId="{9D3B0667-CD03-4E0B-BE9A-A3FD21B413AF}" type="sibTrans" cxnId="{3B2CBB47-7EDC-4B07-AD17-9570208AD134}">
      <dgm:prSet/>
      <dgm:spPr/>
      <dgm:t>
        <a:bodyPr/>
        <a:lstStyle/>
        <a:p>
          <a:endParaRPr lang="ru-RU"/>
        </a:p>
      </dgm:t>
    </dgm:pt>
    <dgm:pt modelId="{52424C16-88D3-4695-BF3D-D36684E68C02}">
      <dgm:prSet/>
      <dgm:spPr/>
      <dgm:t>
        <a:bodyPr/>
        <a:lstStyle/>
        <a:p>
          <a:pPr rtl="0"/>
          <a:r>
            <a:rPr lang="ru-RU" dirty="0" smtClean="0"/>
            <a:t>Конкуренция возможна и более развита в крупных городах, где существует активный некоммерческий и коммерческий сектора, так или иначе  способные конкурировать с муниципальными и государственными учреждениями. В сельских  территориях альтернативные поставщики почти отсутствуют.</a:t>
          </a:r>
          <a:endParaRPr lang="ru-RU" dirty="0"/>
        </a:p>
      </dgm:t>
    </dgm:pt>
    <dgm:pt modelId="{A988637D-F777-4871-947A-0062586F7F75}" type="parTrans" cxnId="{5EE4DE43-6663-481B-8CB7-FB9BB460661C}">
      <dgm:prSet/>
      <dgm:spPr/>
      <dgm:t>
        <a:bodyPr/>
        <a:lstStyle/>
        <a:p>
          <a:endParaRPr lang="ru-RU"/>
        </a:p>
      </dgm:t>
    </dgm:pt>
    <dgm:pt modelId="{21BEEA2A-F475-4916-AC95-22CBA7FAD18D}" type="sibTrans" cxnId="{5EE4DE43-6663-481B-8CB7-FB9BB460661C}">
      <dgm:prSet/>
      <dgm:spPr/>
      <dgm:t>
        <a:bodyPr/>
        <a:lstStyle/>
        <a:p>
          <a:endParaRPr lang="ru-RU"/>
        </a:p>
      </dgm:t>
    </dgm:pt>
    <dgm:pt modelId="{399F03FC-19F0-478C-8115-38DC60FDE8CA}">
      <dgm:prSet/>
      <dgm:spPr/>
      <dgm:t>
        <a:bodyPr/>
        <a:lstStyle/>
        <a:p>
          <a:pPr rtl="0"/>
          <a:r>
            <a:rPr lang="ru-RU" smtClean="0"/>
            <a:t>Зависимость от состояния спроса основного потребителя </a:t>
          </a:r>
          <a:endParaRPr lang="ru-RU"/>
        </a:p>
      </dgm:t>
    </dgm:pt>
    <dgm:pt modelId="{FCB87034-DD5A-40BA-9D7D-BBF9B217B228}" type="parTrans" cxnId="{D960D098-C442-4201-BF02-95FA711F6266}">
      <dgm:prSet/>
      <dgm:spPr/>
      <dgm:t>
        <a:bodyPr/>
        <a:lstStyle/>
        <a:p>
          <a:endParaRPr lang="ru-RU"/>
        </a:p>
      </dgm:t>
    </dgm:pt>
    <dgm:pt modelId="{8F839139-6FFD-41E4-AC9A-96CC25DB9EC8}" type="sibTrans" cxnId="{D960D098-C442-4201-BF02-95FA711F6266}">
      <dgm:prSet/>
      <dgm:spPr/>
      <dgm:t>
        <a:bodyPr/>
        <a:lstStyle/>
        <a:p>
          <a:endParaRPr lang="ru-RU"/>
        </a:p>
      </dgm:t>
    </dgm:pt>
    <dgm:pt modelId="{F0A1B28F-2BB3-41E0-99F1-4F0B4C519A05}">
      <dgm:prSet/>
      <dgm:spPr/>
      <dgm:t>
        <a:bodyPr/>
        <a:lstStyle/>
        <a:p>
          <a:pPr rtl="0"/>
          <a:r>
            <a:rPr lang="ru-RU" dirty="0" smtClean="0"/>
            <a:t>Если услуги оказываются неплатежеспособным или </a:t>
          </a:r>
          <a:r>
            <a:rPr lang="ru-RU" dirty="0" err="1" smtClean="0"/>
            <a:t>слабоплатежеспособным</a:t>
          </a:r>
          <a:r>
            <a:rPr lang="ru-RU" dirty="0" smtClean="0"/>
            <a:t> клиентским группам (социальное обслуживание, реабилитация инвалидов и т.д.), и  в «монополизированных» территориях, то состояние конкуренции зависит от  прямого  интереса заказчика (органов власти), заинтересованных в расширении собственного выбора поставщиков, </a:t>
          </a:r>
          <a:endParaRPr lang="ru-RU" dirty="0"/>
        </a:p>
      </dgm:t>
    </dgm:pt>
    <dgm:pt modelId="{E0FB05FD-2FCF-4961-A75F-1F097F5C2A1D}" type="parTrans" cxnId="{A62AF36A-847A-4C6E-BC6C-1C4CFE570DDA}">
      <dgm:prSet/>
      <dgm:spPr/>
      <dgm:t>
        <a:bodyPr/>
        <a:lstStyle/>
        <a:p>
          <a:endParaRPr lang="ru-RU"/>
        </a:p>
      </dgm:t>
    </dgm:pt>
    <dgm:pt modelId="{78F6FBFF-8BD8-43F8-8052-4B0B29DCD746}" type="sibTrans" cxnId="{A62AF36A-847A-4C6E-BC6C-1C4CFE570DDA}">
      <dgm:prSet/>
      <dgm:spPr/>
      <dgm:t>
        <a:bodyPr/>
        <a:lstStyle/>
        <a:p>
          <a:endParaRPr lang="ru-RU"/>
        </a:p>
      </dgm:t>
    </dgm:pt>
    <dgm:pt modelId="{0FE891E5-BB8F-44BE-AAE1-16084D71233A}">
      <dgm:prSet/>
      <dgm:spPr/>
      <dgm:t>
        <a:bodyPr/>
        <a:lstStyle/>
        <a:p>
          <a:pPr rtl="0"/>
          <a:r>
            <a:rPr lang="ru-RU" smtClean="0"/>
            <a:t>Регулирование рынка</a:t>
          </a:r>
          <a:endParaRPr lang="ru-RU"/>
        </a:p>
      </dgm:t>
    </dgm:pt>
    <dgm:pt modelId="{266AC5EF-65AE-4459-B39A-49D550AC54B4}" type="parTrans" cxnId="{B0148612-C97F-4C83-8639-CDFA1740A34A}">
      <dgm:prSet/>
      <dgm:spPr/>
      <dgm:t>
        <a:bodyPr/>
        <a:lstStyle/>
        <a:p>
          <a:endParaRPr lang="ru-RU"/>
        </a:p>
      </dgm:t>
    </dgm:pt>
    <dgm:pt modelId="{8A1E1ED7-7C6D-403D-AACC-F34E34F6C10A}" type="sibTrans" cxnId="{B0148612-C97F-4C83-8639-CDFA1740A34A}">
      <dgm:prSet/>
      <dgm:spPr/>
      <dgm:t>
        <a:bodyPr/>
        <a:lstStyle/>
        <a:p>
          <a:endParaRPr lang="ru-RU"/>
        </a:p>
      </dgm:t>
    </dgm:pt>
    <dgm:pt modelId="{AFC43A46-6303-4057-B25A-E373F3401F8E}">
      <dgm:prSet/>
      <dgm:spPr/>
      <dgm:t>
        <a:bodyPr/>
        <a:lstStyle/>
        <a:p>
          <a:pPr rtl="0"/>
          <a:r>
            <a:rPr lang="ru-RU" dirty="0" smtClean="0"/>
            <a:t>Ограничения рынка (госгарантии прикреплены к учреждениям) и провалы рынка (минимизация издержек влечет уменьшение социальной полезности услуги) </a:t>
          </a:r>
          <a:endParaRPr lang="ru-RU" dirty="0"/>
        </a:p>
      </dgm:t>
    </dgm:pt>
    <dgm:pt modelId="{748BD580-531E-4CF2-8FE3-AE283C0BC779}" type="parTrans" cxnId="{80263CCF-C042-46EE-B159-6002C98D982B}">
      <dgm:prSet/>
      <dgm:spPr/>
      <dgm:t>
        <a:bodyPr/>
        <a:lstStyle/>
        <a:p>
          <a:endParaRPr lang="ru-RU"/>
        </a:p>
      </dgm:t>
    </dgm:pt>
    <dgm:pt modelId="{DFD0EB97-AD6F-45E2-83DB-1C9A2E327A91}" type="sibTrans" cxnId="{80263CCF-C042-46EE-B159-6002C98D982B}">
      <dgm:prSet/>
      <dgm:spPr/>
      <dgm:t>
        <a:bodyPr/>
        <a:lstStyle/>
        <a:p>
          <a:endParaRPr lang="ru-RU"/>
        </a:p>
      </dgm:t>
    </dgm:pt>
    <dgm:pt modelId="{414BD696-BE28-458E-8519-9AFEB1ED8F50}" type="pres">
      <dgm:prSet presAssocID="{01C0631A-D139-40AA-968B-A099695DBC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54B6DA-F77E-41AC-A75B-53398E874D19}" type="pres">
      <dgm:prSet presAssocID="{E2604A64-FF35-4E54-B500-92EA600381B0}" presName="linNode" presStyleCnt="0"/>
      <dgm:spPr/>
      <dgm:t>
        <a:bodyPr/>
        <a:lstStyle/>
        <a:p>
          <a:endParaRPr lang="ru-RU"/>
        </a:p>
      </dgm:t>
    </dgm:pt>
    <dgm:pt modelId="{A1AD6929-EA61-40D3-8FA2-F5C3DFAF3289}" type="pres">
      <dgm:prSet presAssocID="{E2604A64-FF35-4E54-B500-92EA600381B0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0DC7F-0126-465E-A5D1-98600C3E6AA0}" type="pres">
      <dgm:prSet presAssocID="{E2604A64-FF35-4E54-B500-92EA600381B0}" presName="bracket" presStyleLbl="parChTrans1D1" presStyleIdx="0" presStyleCnt="4"/>
      <dgm:spPr/>
      <dgm:t>
        <a:bodyPr/>
        <a:lstStyle/>
        <a:p>
          <a:endParaRPr lang="ru-RU"/>
        </a:p>
      </dgm:t>
    </dgm:pt>
    <dgm:pt modelId="{13DAC29D-EE52-462C-A949-2DB8A5A02716}" type="pres">
      <dgm:prSet presAssocID="{E2604A64-FF35-4E54-B500-92EA600381B0}" presName="spH" presStyleCnt="0"/>
      <dgm:spPr/>
      <dgm:t>
        <a:bodyPr/>
        <a:lstStyle/>
        <a:p>
          <a:endParaRPr lang="ru-RU"/>
        </a:p>
      </dgm:t>
    </dgm:pt>
    <dgm:pt modelId="{BB1DB997-8A9B-48C0-8EFF-2780F5D5322A}" type="pres">
      <dgm:prSet presAssocID="{E2604A64-FF35-4E54-B500-92EA600381B0}" presName="desTx" presStyleLbl="node1" presStyleIdx="0" presStyleCnt="4" custScaleX="133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72B49-47B6-4304-9CF5-0365073E2CBD}" type="pres">
      <dgm:prSet presAssocID="{06140F09-A7CD-4CDE-A07C-DDCD6E735CB7}" presName="spV" presStyleCnt="0"/>
      <dgm:spPr/>
      <dgm:t>
        <a:bodyPr/>
        <a:lstStyle/>
        <a:p>
          <a:endParaRPr lang="ru-RU"/>
        </a:p>
      </dgm:t>
    </dgm:pt>
    <dgm:pt modelId="{2E311D39-7C21-41BD-9E07-51000F198E9E}" type="pres">
      <dgm:prSet presAssocID="{536772A7-2336-4208-8A0C-0A9CE9D9B319}" presName="linNode" presStyleCnt="0"/>
      <dgm:spPr/>
      <dgm:t>
        <a:bodyPr/>
        <a:lstStyle/>
        <a:p>
          <a:endParaRPr lang="ru-RU"/>
        </a:p>
      </dgm:t>
    </dgm:pt>
    <dgm:pt modelId="{C1BD40AE-B887-4184-9DAA-9F39384E2AE3}" type="pres">
      <dgm:prSet presAssocID="{536772A7-2336-4208-8A0C-0A9CE9D9B319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F436E-9C0C-499E-AAAE-D0C4C232AFC5}" type="pres">
      <dgm:prSet presAssocID="{536772A7-2336-4208-8A0C-0A9CE9D9B319}" presName="bracket" presStyleLbl="parChTrans1D1" presStyleIdx="1" presStyleCnt="4"/>
      <dgm:spPr/>
      <dgm:t>
        <a:bodyPr/>
        <a:lstStyle/>
        <a:p>
          <a:endParaRPr lang="ru-RU"/>
        </a:p>
      </dgm:t>
    </dgm:pt>
    <dgm:pt modelId="{B9FDAEAD-89D0-4AFD-9FA6-A0849E0E38B9}" type="pres">
      <dgm:prSet presAssocID="{536772A7-2336-4208-8A0C-0A9CE9D9B319}" presName="spH" presStyleCnt="0"/>
      <dgm:spPr/>
      <dgm:t>
        <a:bodyPr/>
        <a:lstStyle/>
        <a:p>
          <a:endParaRPr lang="ru-RU"/>
        </a:p>
      </dgm:t>
    </dgm:pt>
    <dgm:pt modelId="{7ED81B01-D8DF-432F-A4E9-F75556AF3FAF}" type="pres">
      <dgm:prSet presAssocID="{536772A7-2336-4208-8A0C-0A9CE9D9B319}" presName="desTx" presStyleLbl="node1" presStyleIdx="1" presStyleCnt="4" custScaleX="133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478F0-83F5-4647-9DEB-399D1D1F7C1F}" type="pres">
      <dgm:prSet presAssocID="{9D3B0667-CD03-4E0B-BE9A-A3FD21B413AF}" presName="spV" presStyleCnt="0"/>
      <dgm:spPr/>
      <dgm:t>
        <a:bodyPr/>
        <a:lstStyle/>
        <a:p>
          <a:endParaRPr lang="ru-RU"/>
        </a:p>
      </dgm:t>
    </dgm:pt>
    <dgm:pt modelId="{5B5365F0-BB14-4101-B531-4F0D32787113}" type="pres">
      <dgm:prSet presAssocID="{399F03FC-19F0-478C-8115-38DC60FDE8CA}" presName="linNode" presStyleCnt="0"/>
      <dgm:spPr/>
      <dgm:t>
        <a:bodyPr/>
        <a:lstStyle/>
        <a:p>
          <a:endParaRPr lang="ru-RU"/>
        </a:p>
      </dgm:t>
    </dgm:pt>
    <dgm:pt modelId="{5708A00C-F2C9-4B73-AE70-3F421E6CD400}" type="pres">
      <dgm:prSet presAssocID="{399F03FC-19F0-478C-8115-38DC60FDE8CA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1A529-47B8-405B-B60E-F5714E3D72F5}" type="pres">
      <dgm:prSet presAssocID="{399F03FC-19F0-478C-8115-38DC60FDE8CA}" presName="bracket" presStyleLbl="parChTrans1D1" presStyleIdx="2" presStyleCnt="4"/>
      <dgm:spPr/>
      <dgm:t>
        <a:bodyPr/>
        <a:lstStyle/>
        <a:p>
          <a:endParaRPr lang="ru-RU"/>
        </a:p>
      </dgm:t>
    </dgm:pt>
    <dgm:pt modelId="{AF84DB50-1D5D-47AC-A5BB-88993BF2BD53}" type="pres">
      <dgm:prSet presAssocID="{399F03FC-19F0-478C-8115-38DC60FDE8CA}" presName="spH" presStyleCnt="0"/>
      <dgm:spPr/>
      <dgm:t>
        <a:bodyPr/>
        <a:lstStyle/>
        <a:p>
          <a:endParaRPr lang="ru-RU"/>
        </a:p>
      </dgm:t>
    </dgm:pt>
    <dgm:pt modelId="{5CE92546-8D3D-4659-9E08-87CBAB6FA077}" type="pres">
      <dgm:prSet presAssocID="{399F03FC-19F0-478C-8115-38DC60FDE8CA}" presName="desTx" presStyleLbl="node1" presStyleIdx="2" presStyleCnt="4" custScaleX="133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4B6C9-2689-4D41-A804-F58E4D6BC7FF}" type="pres">
      <dgm:prSet presAssocID="{8F839139-6FFD-41E4-AC9A-96CC25DB9EC8}" presName="spV" presStyleCnt="0"/>
      <dgm:spPr/>
      <dgm:t>
        <a:bodyPr/>
        <a:lstStyle/>
        <a:p>
          <a:endParaRPr lang="ru-RU"/>
        </a:p>
      </dgm:t>
    </dgm:pt>
    <dgm:pt modelId="{504C7ECF-26F8-4AA8-B21C-C1C1E4838FB6}" type="pres">
      <dgm:prSet presAssocID="{0FE891E5-BB8F-44BE-AAE1-16084D71233A}" presName="linNode" presStyleCnt="0"/>
      <dgm:spPr/>
      <dgm:t>
        <a:bodyPr/>
        <a:lstStyle/>
        <a:p>
          <a:endParaRPr lang="ru-RU"/>
        </a:p>
      </dgm:t>
    </dgm:pt>
    <dgm:pt modelId="{8BD41847-254F-4A47-8044-95D9E5D14CDD}" type="pres">
      <dgm:prSet presAssocID="{0FE891E5-BB8F-44BE-AAE1-16084D71233A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3962C-664D-4CC9-A526-D6793477C473}" type="pres">
      <dgm:prSet presAssocID="{0FE891E5-BB8F-44BE-AAE1-16084D71233A}" presName="bracket" presStyleLbl="parChTrans1D1" presStyleIdx="3" presStyleCnt="4"/>
      <dgm:spPr/>
      <dgm:t>
        <a:bodyPr/>
        <a:lstStyle/>
        <a:p>
          <a:endParaRPr lang="ru-RU"/>
        </a:p>
      </dgm:t>
    </dgm:pt>
    <dgm:pt modelId="{89987A1A-7F57-4483-99FE-854B5AE3A4C0}" type="pres">
      <dgm:prSet presAssocID="{0FE891E5-BB8F-44BE-AAE1-16084D71233A}" presName="spH" presStyleCnt="0"/>
      <dgm:spPr/>
      <dgm:t>
        <a:bodyPr/>
        <a:lstStyle/>
        <a:p>
          <a:endParaRPr lang="ru-RU"/>
        </a:p>
      </dgm:t>
    </dgm:pt>
    <dgm:pt modelId="{D8A590AE-8404-4CD8-BBB1-4B89C71AD760}" type="pres">
      <dgm:prSet presAssocID="{0FE891E5-BB8F-44BE-AAE1-16084D71233A}" presName="desTx" presStyleLbl="node1" presStyleIdx="3" presStyleCnt="4" custScaleX="133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CA9CDB-E70C-4517-AC20-E48CFCF2C3B3}" srcId="{E2604A64-FF35-4E54-B500-92EA600381B0}" destId="{E87DF354-952C-4E96-964A-CBDF59EB50AF}" srcOrd="0" destOrd="0" parTransId="{77108A0D-F1F4-4D10-91A6-17AE11DC3F34}" sibTransId="{AC591988-B852-47F1-BE10-41FC6571972E}"/>
    <dgm:cxn modelId="{3B2CBB47-7EDC-4B07-AD17-9570208AD134}" srcId="{01C0631A-D139-40AA-968B-A099695DBCEC}" destId="{536772A7-2336-4208-8A0C-0A9CE9D9B319}" srcOrd="1" destOrd="0" parTransId="{11DC3B19-D4A8-4A6A-8BA0-8335162EB062}" sibTransId="{9D3B0667-CD03-4E0B-BE9A-A3FD21B413AF}"/>
    <dgm:cxn modelId="{CF027CB7-7F23-4D93-A4E8-58BE137CD2A8}" type="presOf" srcId="{52424C16-88D3-4695-BF3D-D36684E68C02}" destId="{7ED81B01-D8DF-432F-A4E9-F75556AF3FAF}" srcOrd="0" destOrd="0" presId="urn:diagrams.loki3.com/BracketList+Icon"/>
    <dgm:cxn modelId="{A62AF36A-847A-4C6E-BC6C-1C4CFE570DDA}" srcId="{399F03FC-19F0-478C-8115-38DC60FDE8CA}" destId="{F0A1B28F-2BB3-41E0-99F1-4F0B4C519A05}" srcOrd="0" destOrd="0" parTransId="{E0FB05FD-2FCF-4961-A75F-1F097F5C2A1D}" sibTransId="{78F6FBFF-8BD8-43F8-8052-4B0B29DCD746}"/>
    <dgm:cxn modelId="{B0148612-C97F-4C83-8639-CDFA1740A34A}" srcId="{01C0631A-D139-40AA-968B-A099695DBCEC}" destId="{0FE891E5-BB8F-44BE-AAE1-16084D71233A}" srcOrd="3" destOrd="0" parTransId="{266AC5EF-65AE-4459-B39A-49D550AC54B4}" sibTransId="{8A1E1ED7-7C6D-403D-AACC-F34E34F6C10A}"/>
    <dgm:cxn modelId="{D9C5B44C-7659-4B61-A594-205F18F45AFF}" type="presOf" srcId="{AFC43A46-6303-4057-B25A-E373F3401F8E}" destId="{D8A590AE-8404-4CD8-BBB1-4B89C71AD760}" srcOrd="0" destOrd="0" presId="urn:diagrams.loki3.com/BracketList+Icon"/>
    <dgm:cxn modelId="{3B527911-ABA3-4DD6-A0B7-AF853A7C84BC}" type="presOf" srcId="{536772A7-2336-4208-8A0C-0A9CE9D9B319}" destId="{C1BD40AE-B887-4184-9DAA-9F39384E2AE3}" srcOrd="0" destOrd="0" presId="urn:diagrams.loki3.com/BracketList+Icon"/>
    <dgm:cxn modelId="{D960D098-C442-4201-BF02-95FA711F6266}" srcId="{01C0631A-D139-40AA-968B-A099695DBCEC}" destId="{399F03FC-19F0-478C-8115-38DC60FDE8CA}" srcOrd="2" destOrd="0" parTransId="{FCB87034-DD5A-40BA-9D7D-BBF9B217B228}" sibTransId="{8F839139-6FFD-41E4-AC9A-96CC25DB9EC8}"/>
    <dgm:cxn modelId="{A3A297F9-52C3-4646-BCBC-EB1E27C4B0A4}" srcId="{01C0631A-D139-40AA-968B-A099695DBCEC}" destId="{E2604A64-FF35-4E54-B500-92EA600381B0}" srcOrd="0" destOrd="0" parTransId="{61CC0E0E-1E96-4EC0-ACC2-C79CB8607BCC}" sibTransId="{06140F09-A7CD-4CDE-A07C-DDCD6E735CB7}"/>
    <dgm:cxn modelId="{929FA5F0-ED7E-42EE-95BC-43FBB0F51B23}" type="presOf" srcId="{399F03FC-19F0-478C-8115-38DC60FDE8CA}" destId="{5708A00C-F2C9-4B73-AE70-3F421E6CD400}" srcOrd="0" destOrd="0" presId="urn:diagrams.loki3.com/BracketList+Icon"/>
    <dgm:cxn modelId="{1E82B79E-5DDC-41F4-8EE6-9C3A3B81463D}" type="presOf" srcId="{E2604A64-FF35-4E54-B500-92EA600381B0}" destId="{A1AD6929-EA61-40D3-8FA2-F5C3DFAF3289}" srcOrd="0" destOrd="0" presId="urn:diagrams.loki3.com/BracketList+Icon"/>
    <dgm:cxn modelId="{A6599182-1676-40D0-B5C1-33274EF0CD7B}" type="presOf" srcId="{01C0631A-D139-40AA-968B-A099695DBCEC}" destId="{414BD696-BE28-458E-8519-9AFEB1ED8F50}" srcOrd="0" destOrd="0" presId="urn:diagrams.loki3.com/BracketList+Icon"/>
    <dgm:cxn modelId="{DAD9A928-184F-4844-A129-7AA7DAD61E7C}" type="presOf" srcId="{F0A1B28F-2BB3-41E0-99F1-4F0B4C519A05}" destId="{5CE92546-8D3D-4659-9E08-87CBAB6FA077}" srcOrd="0" destOrd="0" presId="urn:diagrams.loki3.com/BracketList+Icon"/>
    <dgm:cxn modelId="{80263CCF-C042-46EE-B159-6002C98D982B}" srcId="{0FE891E5-BB8F-44BE-AAE1-16084D71233A}" destId="{AFC43A46-6303-4057-B25A-E373F3401F8E}" srcOrd="0" destOrd="0" parTransId="{748BD580-531E-4CF2-8FE3-AE283C0BC779}" sibTransId="{DFD0EB97-AD6F-45E2-83DB-1C9A2E327A91}"/>
    <dgm:cxn modelId="{717AE028-9481-4D0E-8E0B-60B59AAA33BD}" type="presOf" srcId="{E87DF354-952C-4E96-964A-CBDF59EB50AF}" destId="{BB1DB997-8A9B-48C0-8EFF-2780F5D5322A}" srcOrd="0" destOrd="0" presId="urn:diagrams.loki3.com/BracketList+Icon"/>
    <dgm:cxn modelId="{0B50BFBC-5763-4681-8BD8-A466BA12CA39}" type="presOf" srcId="{0FE891E5-BB8F-44BE-AAE1-16084D71233A}" destId="{8BD41847-254F-4A47-8044-95D9E5D14CDD}" srcOrd="0" destOrd="0" presId="urn:diagrams.loki3.com/BracketList+Icon"/>
    <dgm:cxn modelId="{5EE4DE43-6663-481B-8CB7-FB9BB460661C}" srcId="{536772A7-2336-4208-8A0C-0A9CE9D9B319}" destId="{52424C16-88D3-4695-BF3D-D36684E68C02}" srcOrd="0" destOrd="0" parTransId="{A988637D-F777-4871-947A-0062586F7F75}" sibTransId="{21BEEA2A-F475-4916-AC95-22CBA7FAD18D}"/>
    <dgm:cxn modelId="{4AE2E4A3-CE09-43F8-89C0-D31CD8E1A524}" type="presParOf" srcId="{414BD696-BE28-458E-8519-9AFEB1ED8F50}" destId="{E254B6DA-F77E-41AC-A75B-53398E874D19}" srcOrd="0" destOrd="0" presId="urn:diagrams.loki3.com/BracketList+Icon"/>
    <dgm:cxn modelId="{F7866ABC-6ABA-49EA-A212-E1B097F0F9E9}" type="presParOf" srcId="{E254B6DA-F77E-41AC-A75B-53398E874D19}" destId="{A1AD6929-EA61-40D3-8FA2-F5C3DFAF3289}" srcOrd="0" destOrd="0" presId="urn:diagrams.loki3.com/BracketList+Icon"/>
    <dgm:cxn modelId="{D87593EF-F9D0-491E-AD48-ACD3114723EC}" type="presParOf" srcId="{E254B6DA-F77E-41AC-A75B-53398E874D19}" destId="{CDA0DC7F-0126-465E-A5D1-98600C3E6AA0}" srcOrd="1" destOrd="0" presId="urn:diagrams.loki3.com/BracketList+Icon"/>
    <dgm:cxn modelId="{3446A84C-A3D6-41CD-B020-F1967552820A}" type="presParOf" srcId="{E254B6DA-F77E-41AC-A75B-53398E874D19}" destId="{13DAC29D-EE52-462C-A949-2DB8A5A02716}" srcOrd="2" destOrd="0" presId="urn:diagrams.loki3.com/BracketList+Icon"/>
    <dgm:cxn modelId="{6CD09809-DC36-4435-AE48-A0575C646CA4}" type="presParOf" srcId="{E254B6DA-F77E-41AC-A75B-53398E874D19}" destId="{BB1DB997-8A9B-48C0-8EFF-2780F5D5322A}" srcOrd="3" destOrd="0" presId="urn:diagrams.loki3.com/BracketList+Icon"/>
    <dgm:cxn modelId="{800EF260-001A-47DD-A2C9-5FB74812E6E5}" type="presParOf" srcId="{414BD696-BE28-458E-8519-9AFEB1ED8F50}" destId="{9D972B49-47B6-4304-9CF5-0365073E2CBD}" srcOrd="1" destOrd="0" presId="urn:diagrams.loki3.com/BracketList+Icon"/>
    <dgm:cxn modelId="{FED966F8-8BB7-4BD6-A1A4-3ABB55D701B8}" type="presParOf" srcId="{414BD696-BE28-458E-8519-9AFEB1ED8F50}" destId="{2E311D39-7C21-41BD-9E07-51000F198E9E}" srcOrd="2" destOrd="0" presId="urn:diagrams.loki3.com/BracketList+Icon"/>
    <dgm:cxn modelId="{B2E60B53-3615-495D-BED3-385DE9AAAFBA}" type="presParOf" srcId="{2E311D39-7C21-41BD-9E07-51000F198E9E}" destId="{C1BD40AE-B887-4184-9DAA-9F39384E2AE3}" srcOrd="0" destOrd="0" presId="urn:diagrams.loki3.com/BracketList+Icon"/>
    <dgm:cxn modelId="{07FCF108-3D1F-4F05-8795-D741E6B7D54D}" type="presParOf" srcId="{2E311D39-7C21-41BD-9E07-51000F198E9E}" destId="{1CAF436E-9C0C-499E-AAAE-D0C4C232AFC5}" srcOrd="1" destOrd="0" presId="urn:diagrams.loki3.com/BracketList+Icon"/>
    <dgm:cxn modelId="{64A2334A-C951-4D14-8753-D3A8289BA3E0}" type="presParOf" srcId="{2E311D39-7C21-41BD-9E07-51000F198E9E}" destId="{B9FDAEAD-89D0-4AFD-9FA6-A0849E0E38B9}" srcOrd="2" destOrd="0" presId="urn:diagrams.loki3.com/BracketList+Icon"/>
    <dgm:cxn modelId="{52ACB0A2-232C-4289-BB40-CF29ECF614F7}" type="presParOf" srcId="{2E311D39-7C21-41BD-9E07-51000F198E9E}" destId="{7ED81B01-D8DF-432F-A4E9-F75556AF3FAF}" srcOrd="3" destOrd="0" presId="urn:diagrams.loki3.com/BracketList+Icon"/>
    <dgm:cxn modelId="{7FE1B701-79A0-45F2-B8E8-643ADA720F86}" type="presParOf" srcId="{414BD696-BE28-458E-8519-9AFEB1ED8F50}" destId="{A67478F0-83F5-4647-9DEB-399D1D1F7C1F}" srcOrd="3" destOrd="0" presId="urn:diagrams.loki3.com/BracketList+Icon"/>
    <dgm:cxn modelId="{4B529D45-91B8-4323-B92A-2BC29FEB8423}" type="presParOf" srcId="{414BD696-BE28-458E-8519-9AFEB1ED8F50}" destId="{5B5365F0-BB14-4101-B531-4F0D32787113}" srcOrd="4" destOrd="0" presId="urn:diagrams.loki3.com/BracketList+Icon"/>
    <dgm:cxn modelId="{B354032B-7CB2-49B5-8D4A-934E55DBBCBE}" type="presParOf" srcId="{5B5365F0-BB14-4101-B531-4F0D32787113}" destId="{5708A00C-F2C9-4B73-AE70-3F421E6CD400}" srcOrd="0" destOrd="0" presId="urn:diagrams.loki3.com/BracketList+Icon"/>
    <dgm:cxn modelId="{6FB79CD8-F04E-4C27-87F1-C8E595CC96BE}" type="presParOf" srcId="{5B5365F0-BB14-4101-B531-4F0D32787113}" destId="{E991A529-47B8-405B-B60E-F5714E3D72F5}" srcOrd="1" destOrd="0" presId="urn:diagrams.loki3.com/BracketList+Icon"/>
    <dgm:cxn modelId="{9588BA03-087F-4A7B-9312-0776FB9E2B50}" type="presParOf" srcId="{5B5365F0-BB14-4101-B531-4F0D32787113}" destId="{AF84DB50-1D5D-47AC-A5BB-88993BF2BD53}" srcOrd="2" destOrd="0" presId="urn:diagrams.loki3.com/BracketList+Icon"/>
    <dgm:cxn modelId="{44A75760-B877-4043-9FB8-1203E31BE4A8}" type="presParOf" srcId="{5B5365F0-BB14-4101-B531-4F0D32787113}" destId="{5CE92546-8D3D-4659-9E08-87CBAB6FA077}" srcOrd="3" destOrd="0" presId="urn:diagrams.loki3.com/BracketList+Icon"/>
    <dgm:cxn modelId="{F486C963-07D8-40AE-A084-5586F93A01E8}" type="presParOf" srcId="{414BD696-BE28-458E-8519-9AFEB1ED8F50}" destId="{0604B6C9-2689-4D41-A804-F58E4D6BC7FF}" srcOrd="5" destOrd="0" presId="urn:diagrams.loki3.com/BracketList+Icon"/>
    <dgm:cxn modelId="{3F0970B2-C7FA-4184-BCA0-1343931F9E95}" type="presParOf" srcId="{414BD696-BE28-458E-8519-9AFEB1ED8F50}" destId="{504C7ECF-26F8-4AA8-B21C-C1C1E4838FB6}" srcOrd="6" destOrd="0" presId="urn:diagrams.loki3.com/BracketList+Icon"/>
    <dgm:cxn modelId="{2CD8EC8C-8365-4052-99EF-E37428832CDD}" type="presParOf" srcId="{504C7ECF-26F8-4AA8-B21C-C1C1E4838FB6}" destId="{8BD41847-254F-4A47-8044-95D9E5D14CDD}" srcOrd="0" destOrd="0" presId="urn:diagrams.loki3.com/BracketList+Icon"/>
    <dgm:cxn modelId="{179F10B6-A648-41EA-A267-EF1F415BF645}" type="presParOf" srcId="{504C7ECF-26F8-4AA8-B21C-C1C1E4838FB6}" destId="{47A3962C-664D-4CC9-A526-D6793477C473}" srcOrd="1" destOrd="0" presId="urn:diagrams.loki3.com/BracketList+Icon"/>
    <dgm:cxn modelId="{47B24B45-BDF2-4217-AFA2-AF5A3265DC08}" type="presParOf" srcId="{504C7ECF-26F8-4AA8-B21C-C1C1E4838FB6}" destId="{89987A1A-7F57-4483-99FE-854B5AE3A4C0}" srcOrd="2" destOrd="0" presId="urn:diagrams.loki3.com/BracketList+Icon"/>
    <dgm:cxn modelId="{466058AE-AFCC-4D66-8AFE-75F959C6505A}" type="presParOf" srcId="{504C7ECF-26F8-4AA8-B21C-C1C1E4838FB6}" destId="{D8A590AE-8404-4CD8-BBB1-4B89C71AD760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F70BA20-1FB8-4AEE-A61A-49BDB0C1546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47B743-BA94-4EC3-8D33-AE8B8E090FF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 w="38100">
          <a:solidFill>
            <a:srgbClr val="E6007E"/>
          </a:solidFill>
        </a:ln>
      </dgm:spPr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Базовый </a:t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(отраслевой) </a:t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перечень услуг, 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а также </a:t>
          </a:r>
          <a:b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ведомственные перечни, сформированные </a:t>
          </a:r>
          <a:b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на его базе</a:t>
          </a:r>
        </a:p>
      </dgm:t>
    </dgm:pt>
    <dgm:pt modelId="{65EDC042-6258-48B1-8814-5BC00F1B5587}" type="parTrans" cxnId="{E786B3C6-39CF-437F-9BD2-1257A50D07CE}">
      <dgm:prSet/>
      <dgm:spPr/>
      <dgm:t>
        <a:bodyPr/>
        <a:lstStyle/>
        <a:p>
          <a:endParaRPr lang="ru-RU"/>
        </a:p>
      </dgm:t>
    </dgm:pt>
    <dgm:pt modelId="{C20F51A3-36B7-4021-8F69-EA5FAEEAF3D5}" type="sibTrans" cxnId="{E786B3C6-39CF-437F-9BD2-1257A50D07CE}">
      <dgm:prSet/>
      <dgm:spPr/>
      <dgm:t>
        <a:bodyPr/>
        <a:lstStyle/>
        <a:p>
          <a:endParaRPr lang="ru-RU"/>
        </a:p>
      </dgm:t>
    </dgm:pt>
    <dgm:pt modelId="{5C5F8D28-3545-4278-BF5F-EDABD63BAC4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 w="38100">
          <a:solidFill>
            <a:srgbClr val="E6007E"/>
          </a:solidFill>
        </a:ln>
      </dgm:spPr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Услуги «сопровождения» клиента до получения услуги – 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аналог услуг социального сопровождения</a:t>
          </a:r>
        </a:p>
      </dgm:t>
    </dgm:pt>
    <dgm:pt modelId="{B1B26993-8599-4E78-9C07-C6E41642C7A8}" type="parTrans" cxnId="{0A61F18D-AB19-4145-A608-0837E58B0482}">
      <dgm:prSet/>
      <dgm:spPr/>
      <dgm:t>
        <a:bodyPr/>
        <a:lstStyle/>
        <a:p>
          <a:endParaRPr lang="ru-RU"/>
        </a:p>
      </dgm:t>
    </dgm:pt>
    <dgm:pt modelId="{1D0066A1-27A9-40F8-80D8-F0DA1FF1DF88}" type="sibTrans" cxnId="{0A61F18D-AB19-4145-A608-0837E58B0482}">
      <dgm:prSet/>
      <dgm:spPr/>
      <dgm:t>
        <a:bodyPr/>
        <a:lstStyle/>
        <a:p>
          <a:endParaRPr lang="ru-RU"/>
        </a:p>
      </dgm:t>
    </dgm:pt>
    <dgm:pt modelId="{6F80979F-6328-46F1-B450-C9E3AB925C0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 w="38100">
          <a:solidFill>
            <a:srgbClr val="E6007E"/>
          </a:solidFill>
        </a:ln>
      </dgm:spPr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Перечень </a:t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общественно полезных услуг, 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утвержденных постановлением Правительства </a:t>
          </a:r>
          <a:b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России</a:t>
          </a:r>
        </a:p>
      </dgm:t>
    </dgm:pt>
    <dgm:pt modelId="{2C6E072E-6A6F-49BE-A88D-969B23211B80}" type="parTrans" cxnId="{849B2129-0852-4E7A-BD70-C1211691235B}">
      <dgm:prSet/>
      <dgm:spPr/>
      <dgm:t>
        <a:bodyPr/>
        <a:lstStyle/>
        <a:p>
          <a:endParaRPr lang="ru-RU"/>
        </a:p>
      </dgm:t>
    </dgm:pt>
    <dgm:pt modelId="{969E482D-8427-4967-9804-BB3447C8E6A2}" type="sibTrans" cxnId="{849B2129-0852-4E7A-BD70-C1211691235B}">
      <dgm:prSet/>
      <dgm:spPr/>
      <dgm:t>
        <a:bodyPr/>
        <a:lstStyle/>
        <a:p>
          <a:endParaRPr lang="ru-RU"/>
        </a:p>
      </dgm:t>
    </dgm:pt>
    <dgm:pt modelId="{B78E9D1C-03FB-4D6E-9790-F2A693644F2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 w="38100">
          <a:solidFill>
            <a:srgbClr val="E6007E"/>
          </a:solidFill>
        </a:ln>
      </dgm:spPr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Смежные (межотраслевые) </a:t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услуги</a:t>
          </a:r>
        </a:p>
      </dgm:t>
    </dgm:pt>
    <dgm:pt modelId="{7591844C-26E7-4C37-A9A8-DBB4DA7F6236}" type="parTrans" cxnId="{967F3A91-D44F-45BA-AA6D-EF67C69C5337}">
      <dgm:prSet/>
      <dgm:spPr/>
      <dgm:t>
        <a:bodyPr/>
        <a:lstStyle/>
        <a:p>
          <a:endParaRPr lang="ru-RU"/>
        </a:p>
      </dgm:t>
    </dgm:pt>
    <dgm:pt modelId="{3AC0B78E-2653-472C-8849-29CCC92C6F0E}" type="sibTrans" cxnId="{967F3A91-D44F-45BA-AA6D-EF67C69C5337}">
      <dgm:prSet/>
      <dgm:spPr/>
      <dgm:t>
        <a:bodyPr/>
        <a:lstStyle/>
        <a:p>
          <a:endParaRPr lang="ru-RU"/>
        </a:p>
      </dgm:t>
    </dgm:pt>
    <dgm:pt modelId="{677E0B73-D437-4F36-BA2C-CA2D1972FEC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 w="38100">
          <a:solidFill>
            <a:srgbClr val="E6007E"/>
          </a:solidFill>
        </a:ln>
      </dgm:spPr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Инновационные </a:t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услуги 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(услуги, </a:t>
          </a:r>
          <a:b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оказывающиеся</a:t>
          </a:r>
          <a:b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 только СОНКО  </a:t>
          </a:r>
          <a:b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за рамками существующих </a:t>
          </a:r>
          <a:b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перечней услуг)</a:t>
          </a:r>
        </a:p>
      </dgm:t>
    </dgm:pt>
    <dgm:pt modelId="{0AFE9A0D-97F1-45AD-9485-1F0D16101786}" type="parTrans" cxnId="{202C7A65-5941-4A2F-B0A7-954C0064075E}">
      <dgm:prSet/>
      <dgm:spPr/>
      <dgm:t>
        <a:bodyPr/>
        <a:lstStyle/>
        <a:p>
          <a:endParaRPr lang="ru-RU"/>
        </a:p>
      </dgm:t>
    </dgm:pt>
    <dgm:pt modelId="{070D9B01-4E09-4536-ADC3-AB91E832E424}" type="sibTrans" cxnId="{202C7A65-5941-4A2F-B0A7-954C0064075E}">
      <dgm:prSet/>
      <dgm:spPr/>
      <dgm:t>
        <a:bodyPr/>
        <a:lstStyle/>
        <a:p>
          <a:endParaRPr lang="ru-RU"/>
        </a:p>
      </dgm:t>
    </dgm:pt>
    <dgm:pt modelId="{19554677-5FA7-457C-ADC5-A2537D28EC6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 w="38100">
          <a:solidFill>
            <a:srgbClr val="E6007E"/>
          </a:solidFill>
        </a:ln>
      </dgm:spPr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Услуги организаций (любых форм собственности), 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осуществляющих деятельность </a:t>
          </a:r>
          <a:b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социальной сфере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DCC53-D103-44A0-B79E-5711A37D65A4}" type="parTrans" cxnId="{E020E7F3-A529-483A-8AC0-EB62EC8BC68D}">
      <dgm:prSet/>
      <dgm:spPr/>
      <dgm:t>
        <a:bodyPr/>
        <a:lstStyle/>
        <a:p>
          <a:endParaRPr lang="ru-RU"/>
        </a:p>
      </dgm:t>
    </dgm:pt>
    <dgm:pt modelId="{A4706221-73BB-4D16-A168-8677BAA7D385}" type="sibTrans" cxnId="{E020E7F3-A529-483A-8AC0-EB62EC8BC68D}">
      <dgm:prSet/>
      <dgm:spPr/>
      <dgm:t>
        <a:bodyPr/>
        <a:lstStyle/>
        <a:p>
          <a:endParaRPr lang="ru-RU"/>
        </a:p>
      </dgm:t>
    </dgm:pt>
    <dgm:pt modelId="{48456BEF-294D-49FD-BB27-FE89C8A1906B}" type="pres">
      <dgm:prSet presAssocID="{8F70BA20-1FB8-4AEE-A61A-49BDB0C154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D5E95E-012B-43C6-B85F-86F9691A4586}" type="pres">
      <dgm:prSet presAssocID="{E547B743-BA94-4EC3-8D33-AE8B8E090FF3}" presName="node" presStyleLbl="node1" presStyleIdx="0" presStyleCnt="6" custScaleX="109405" custScaleY="144096" custLinFactNeighborX="7490" custLinFactNeighborY="10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4D604-AF1E-47CC-8174-27519197BA6F}" type="pres">
      <dgm:prSet presAssocID="{C20F51A3-36B7-4021-8F69-EA5FAEEAF3D5}" presName="sibTrans" presStyleCnt="0"/>
      <dgm:spPr/>
    </dgm:pt>
    <dgm:pt modelId="{5F50A3D8-7567-4077-840D-29F275DF82AB}" type="pres">
      <dgm:prSet presAssocID="{5C5F8D28-3545-4278-BF5F-EDABD63BAC4A}" presName="node" presStyleLbl="node1" presStyleIdx="1" presStyleCnt="6" custScaleX="109405" custScaleY="144096" custLinFactNeighborX="0" custLinFactNeighborY="10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26CB8-0F55-434B-B526-4B5067B01B69}" type="pres">
      <dgm:prSet presAssocID="{1D0066A1-27A9-40F8-80D8-F0DA1FF1DF88}" presName="sibTrans" presStyleCnt="0"/>
      <dgm:spPr/>
    </dgm:pt>
    <dgm:pt modelId="{31910340-E140-44A3-B816-D34C98C16E90}" type="pres">
      <dgm:prSet presAssocID="{6F80979F-6328-46F1-B450-C9E3AB925C05}" presName="node" presStyleLbl="node1" presStyleIdx="2" presStyleCnt="6" custScaleX="109405" custScaleY="144096" custLinFactNeighborX="-6955" custLinFactNeighborY="10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AC1A0-35C9-4163-A615-96E28BD08326}" type="pres">
      <dgm:prSet presAssocID="{969E482D-8427-4967-9804-BB3447C8E6A2}" presName="sibTrans" presStyleCnt="0"/>
      <dgm:spPr/>
    </dgm:pt>
    <dgm:pt modelId="{AB6E86C5-77C4-4EF7-BEA3-EB0B3BD9BE22}" type="pres">
      <dgm:prSet presAssocID="{B78E9D1C-03FB-4D6E-9790-F2A693644F2A}" presName="node" presStyleLbl="node1" presStyleIdx="3" presStyleCnt="6" custScaleX="109405" custScaleY="144096" custLinFactNeighborX="7490" custLinFactNeighborY="-1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81D6F-D673-4120-B302-F1AA0DC77248}" type="pres">
      <dgm:prSet presAssocID="{3AC0B78E-2653-472C-8849-29CCC92C6F0E}" presName="sibTrans" presStyleCnt="0"/>
      <dgm:spPr/>
    </dgm:pt>
    <dgm:pt modelId="{CF47AD30-939E-42F0-A466-85C866CA7FFE}" type="pres">
      <dgm:prSet presAssocID="{677E0B73-D437-4F36-BA2C-CA2D1972FEC3}" presName="node" presStyleLbl="node1" presStyleIdx="4" presStyleCnt="6" custScaleX="109405" custScaleY="144096" custLinFactNeighborX="0" custLinFactNeighborY="-1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AEE03-3E2C-489D-B092-82003A9C50A5}" type="pres">
      <dgm:prSet presAssocID="{070D9B01-4E09-4536-ADC3-AB91E832E424}" presName="sibTrans" presStyleCnt="0"/>
      <dgm:spPr/>
    </dgm:pt>
    <dgm:pt modelId="{09FC00E0-B2DA-474C-8EDB-730291FA713C}" type="pres">
      <dgm:prSet presAssocID="{19554677-5FA7-457C-ADC5-A2537D28EC64}" presName="node" presStyleLbl="node1" presStyleIdx="5" presStyleCnt="6" custScaleX="109405" custScaleY="144096" custLinFactNeighborX="-6955" custLinFactNeighborY="-1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0DE4B-8007-408C-9C73-B0DCD43466FE}" type="presOf" srcId="{E547B743-BA94-4EC3-8D33-AE8B8E090FF3}" destId="{F9D5E95E-012B-43C6-B85F-86F9691A4586}" srcOrd="0" destOrd="0" presId="urn:microsoft.com/office/officeart/2005/8/layout/default#1"/>
    <dgm:cxn modelId="{58367C31-FB5C-4423-B7EC-32E86E4849A8}" type="presOf" srcId="{8F70BA20-1FB8-4AEE-A61A-49BDB0C1546E}" destId="{48456BEF-294D-49FD-BB27-FE89C8A1906B}" srcOrd="0" destOrd="0" presId="urn:microsoft.com/office/officeart/2005/8/layout/default#1"/>
    <dgm:cxn modelId="{E895D592-5721-45E3-A92D-0595BD77A7C9}" type="presOf" srcId="{19554677-5FA7-457C-ADC5-A2537D28EC64}" destId="{09FC00E0-B2DA-474C-8EDB-730291FA713C}" srcOrd="0" destOrd="0" presId="urn:microsoft.com/office/officeart/2005/8/layout/default#1"/>
    <dgm:cxn modelId="{E020E7F3-A529-483A-8AC0-EB62EC8BC68D}" srcId="{8F70BA20-1FB8-4AEE-A61A-49BDB0C1546E}" destId="{19554677-5FA7-457C-ADC5-A2537D28EC64}" srcOrd="5" destOrd="0" parTransId="{444DCC53-D103-44A0-B79E-5711A37D65A4}" sibTransId="{A4706221-73BB-4D16-A168-8677BAA7D385}"/>
    <dgm:cxn modelId="{0A61F18D-AB19-4145-A608-0837E58B0482}" srcId="{8F70BA20-1FB8-4AEE-A61A-49BDB0C1546E}" destId="{5C5F8D28-3545-4278-BF5F-EDABD63BAC4A}" srcOrd="1" destOrd="0" parTransId="{B1B26993-8599-4E78-9C07-C6E41642C7A8}" sibTransId="{1D0066A1-27A9-40F8-80D8-F0DA1FF1DF88}"/>
    <dgm:cxn modelId="{0907E3A5-E1CC-41BA-819B-5FCD33D74837}" type="presOf" srcId="{B78E9D1C-03FB-4D6E-9790-F2A693644F2A}" destId="{AB6E86C5-77C4-4EF7-BEA3-EB0B3BD9BE22}" srcOrd="0" destOrd="0" presId="urn:microsoft.com/office/officeart/2005/8/layout/default#1"/>
    <dgm:cxn modelId="{849B2129-0852-4E7A-BD70-C1211691235B}" srcId="{8F70BA20-1FB8-4AEE-A61A-49BDB0C1546E}" destId="{6F80979F-6328-46F1-B450-C9E3AB925C05}" srcOrd="2" destOrd="0" parTransId="{2C6E072E-6A6F-49BE-A88D-969B23211B80}" sibTransId="{969E482D-8427-4967-9804-BB3447C8E6A2}"/>
    <dgm:cxn modelId="{5832A578-2674-48BE-9A46-805E7CBAA3BA}" type="presOf" srcId="{5C5F8D28-3545-4278-BF5F-EDABD63BAC4A}" destId="{5F50A3D8-7567-4077-840D-29F275DF82AB}" srcOrd="0" destOrd="0" presId="urn:microsoft.com/office/officeart/2005/8/layout/default#1"/>
    <dgm:cxn modelId="{967F3A91-D44F-45BA-AA6D-EF67C69C5337}" srcId="{8F70BA20-1FB8-4AEE-A61A-49BDB0C1546E}" destId="{B78E9D1C-03FB-4D6E-9790-F2A693644F2A}" srcOrd="3" destOrd="0" parTransId="{7591844C-26E7-4C37-A9A8-DBB4DA7F6236}" sibTransId="{3AC0B78E-2653-472C-8849-29CCC92C6F0E}"/>
    <dgm:cxn modelId="{1D4462E4-3556-44A2-B39D-B52FA76EADFE}" type="presOf" srcId="{6F80979F-6328-46F1-B450-C9E3AB925C05}" destId="{31910340-E140-44A3-B816-D34C98C16E90}" srcOrd="0" destOrd="0" presId="urn:microsoft.com/office/officeart/2005/8/layout/default#1"/>
    <dgm:cxn modelId="{E786B3C6-39CF-437F-9BD2-1257A50D07CE}" srcId="{8F70BA20-1FB8-4AEE-A61A-49BDB0C1546E}" destId="{E547B743-BA94-4EC3-8D33-AE8B8E090FF3}" srcOrd="0" destOrd="0" parTransId="{65EDC042-6258-48B1-8814-5BC00F1B5587}" sibTransId="{C20F51A3-36B7-4021-8F69-EA5FAEEAF3D5}"/>
    <dgm:cxn modelId="{202C7A65-5941-4A2F-B0A7-954C0064075E}" srcId="{8F70BA20-1FB8-4AEE-A61A-49BDB0C1546E}" destId="{677E0B73-D437-4F36-BA2C-CA2D1972FEC3}" srcOrd="4" destOrd="0" parTransId="{0AFE9A0D-97F1-45AD-9485-1F0D16101786}" sibTransId="{070D9B01-4E09-4536-ADC3-AB91E832E424}"/>
    <dgm:cxn modelId="{3A585697-FBBE-4DAE-B753-3B15DB75E497}" type="presOf" srcId="{677E0B73-D437-4F36-BA2C-CA2D1972FEC3}" destId="{CF47AD30-939E-42F0-A466-85C866CA7FFE}" srcOrd="0" destOrd="0" presId="urn:microsoft.com/office/officeart/2005/8/layout/default#1"/>
    <dgm:cxn modelId="{6A9F90B4-9B3E-4035-9622-53BC201F41F4}" type="presParOf" srcId="{48456BEF-294D-49FD-BB27-FE89C8A1906B}" destId="{F9D5E95E-012B-43C6-B85F-86F9691A4586}" srcOrd="0" destOrd="0" presId="urn:microsoft.com/office/officeart/2005/8/layout/default#1"/>
    <dgm:cxn modelId="{E683424B-43FA-4FC4-BD58-B866BEC3D9E7}" type="presParOf" srcId="{48456BEF-294D-49FD-BB27-FE89C8A1906B}" destId="{A7B4D604-AF1E-47CC-8174-27519197BA6F}" srcOrd="1" destOrd="0" presId="urn:microsoft.com/office/officeart/2005/8/layout/default#1"/>
    <dgm:cxn modelId="{2F86CFB0-E6D4-4E47-891C-684D1200D704}" type="presParOf" srcId="{48456BEF-294D-49FD-BB27-FE89C8A1906B}" destId="{5F50A3D8-7567-4077-840D-29F275DF82AB}" srcOrd="2" destOrd="0" presId="urn:microsoft.com/office/officeart/2005/8/layout/default#1"/>
    <dgm:cxn modelId="{7EA8BF42-2EC1-447A-BCB0-21208BFCC835}" type="presParOf" srcId="{48456BEF-294D-49FD-BB27-FE89C8A1906B}" destId="{31726CB8-0F55-434B-B526-4B5067B01B69}" srcOrd="3" destOrd="0" presId="urn:microsoft.com/office/officeart/2005/8/layout/default#1"/>
    <dgm:cxn modelId="{6E658298-84CD-42D9-9C58-1298086884E4}" type="presParOf" srcId="{48456BEF-294D-49FD-BB27-FE89C8A1906B}" destId="{31910340-E140-44A3-B816-D34C98C16E90}" srcOrd="4" destOrd="0" presId="urn:microsoft.com/office/officeart/2005/8/layout/default#1"/>
    <dgm:cxn modelId="{86F18E92-1667-4DF9-BF5A-D64F70C73734}" type="presParOf" srcId="{48456BEF-294D-49FD-BB27-FE89C8A1906B}" destId="{685AC1A0-35C9-4163-A615-96E28BD08326}" srcOrd="5" destOrd="0" presId="urn:microsoft.com/office/officeart/2005/8/layout/default#1"/>
    <dgm:cxn modelId="{DA38735B-FE1F-4538-B6B8-A4E205768660}" type="presParOf" srcId="{48456BEF-294D-49FD-BB27-FE89C8A1906B}" destId="{AB6E86C5-77C4-4EF7-BEA3-EB0B3BD9BE22}" srcOrd="6" destOrd="0" presId="urn:microsoft.com/office/officeart/2005/8/layout/default#1"/>
    <dgm:cxn modelId="{EAF77146-8F16-4013-B875-D96F71A9F707}" type="presParOf" srcId="{48456BEF-294D-49FD-BB27-FE89C8A1906B}" destId="{35281D6F-D673-4120-B302-F1AA0DC77248}" srcOrd="7" destOrd="0" presId="urn:microsoft.com/office/officeart/2005/8/layout/default#1"/>
    <dgm:cxn modelId="{EACAF68C-4342-4454-854C-DBCD158939BE}" type="presParOf" srcId="{48456BEF-294D-49FD-BB27-FE89C8A1906B}" destId="{CF47AD30-939E-42F0-A466-85C866CA7FFE}" srcOrd="8" destOrd="0" presId="urn:microsoft.com/office/officeart/2005/8/layout/default#1"/>
    <dgm:cxn modelId="{AEC15552-6BC8-484E-AE02-721332D62E97}" type="presParOf" srcId="{48456BEF-294D-49FD-BB27-FE89C8A1906B}" destId="{D41AEE03-3E2C-489D-B092-82003A9C50A5}" srcOrd="9" destOrd="0" presId="urn:microsoft.com/office/officeart/2005/8/layout/default#1"/>
    <dgm:cxn modelId="{CA545F60-559B-4768-A04B-9CB67E8C6B64}" type="presParOf" srcId="{48456BEF-294D-49FD-BB27-FE89C8A1906B}" destId="{09FC00E0-B2DA-474C-8EDB-730291FA713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EC46ED3-6DE9-4E20-A1BC-24B8EE2954BB}" type="doc">
      <dgm:prSet loTypeId="urn:microsoft.com/office/officeart/2005/8/layout/funnel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C46836-8754-4A47-A184-F15722836371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800" b="1" dirty="0" smtClean="0">
              <a:latin typeface="Calibri" pitchFamily="34" charset="0"/>
            </a:rPr>
            <a:t>Собственное творчество</a:t>
          </a:r>
          <a:endParaRPr lang="ru-RU" sz="1800" b="1" dirty="0">
            <a:latin typeface="Calibri" pitchFamily="34" charset="0"/>
          </a:endParaRPr>
        </a:p>
      </dgm:t>
    </dgm:pt>
    <dgm:pt modelId="{60179299-7D84-4A64-9851-9E134190164D}" type="parTrans" cxnId="{0F76B64F-C01F-4FFE-9192-6E69F0DB784D}">
      <dgm:prSet/>
      <dgm:spPr/>
      <dgm:t>
        <a:bodyPr/>
        <a:lstStyle/>
        <a:p>
          <a:endParaRPr lang="ru-RU"/>
        </a:p>
      </dgm:t>
    </dgm:pt>
    <dgm:pt modelId="{D1DD86A2-9B1F-473F-9FFF-75ACAED4BB8D}" type="sibTrans" cxnId="{0F76B64F-C01F-4FFE-9192-6E69F0DB784D}">
      <dgm:prSet/>
      <dgm:spPr/>
      <dgm:t>
        <a:bodyPr/>
        <a:lstStyle/>
        <a:p>
          <a:endParaRPr lang="ru-RU"/>
        </a:p>
      </dgm:t>
    </dgm:pt>
    <dgm:pt modelId="{821BA78B-6670-4187-B1EC-097FFD4C5030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800" b="1" dirty="0" smtClean="0">
              <a:latin typeface="Calibri" pitchFamily="34" charset="0"/>
            </a:rPr>
            <a:t>Увидели и скопировали</a:t>
          </a:r>
          <a:endParaRPr lang="ru-RU" sz="1800" b="1" dirty="0">
            <a:latin typeface="Calibri" pitchFamily="34" charset="0"/>
          </a:endParaRPr>
        </a:p>
      </dgm:t>
    </dgm:pt>
    <dgm:pt modelId="{D818684F-B1A3-43DF-B035-5300D2FAC1D4}" type="parTrans" cxnId="{C2606690-0C04-4995-BBDF-3A7FCC6089D4}">
      <dgm:prSet/>
      <dgm:spPr/>
      <dgm:t>
        <a:bodyPr/>
        <a:lstStyle/>
        <a:p>
          <a:endParaRPr lang="ru-RU"/>
        </a:p>
      </dgm:t>
    </dgm:pt>
    <dgm:pt modelId="{D15689F8-B310-4B30-A15F-5EC41AB03719}" type="sibTrans" cxnId="{C2606690-0C04-4995-BBDF-3A7FCC6089D4}">
      <dgm:prSet/>
      <dgm:spPr/>
      <dgm:t>
        <a:bodyPr/>
        <a:lstStyle/>
        <a:p>
          <a:endParaRPr lang="ru-RU"/>
        </a:p>
      </dgm:t>
    </dgm:pt>
    <dgm:pt modelId="{92128A39-FAD3-485A-8F8B-3A852692B3B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/>
              </a:solidFill>
              <a:latin typeface="Calibri" pitchFamily="34" charset="0"/>
            </a:rPr>
            <a:t>Собственная услуга</a:t>
          </a:r>
          <a:endParaRPr lang="ru-RU" sz="2000" b="1" dirty="0">
            <a:solidFill>
              <a:schemeClr val="accent2"/>
            </a:solidFill>
            <a:latin typeface="Calibri" pitchFamily="34" charset="0"/>
          </a:endParaRPr>
        </a:p>
      </dgm:t>
    </dgm:pt>
    <dgm:pt modelId="{ED9CC62C-7BDB-4D58-95CB-4534FA0143C8}" type="parTrans" cxnId="{D40C7DA3-EFFF-4644-9F25-C73F2542F79E}">
      <dgm:prSet/>
      <dgm:spPr/>
      <dgm:t>
        <a:bodyPr/>
        <a:lstStyle/>
        <a:p>
          <a:endParaRPr lang="ru-RU"/>
        </a:p>
      </dgm:t>
    </dgm:pt>
    <dgm:pt modelId="{94DC91C5-D7E4-4962-806A-FAF8887ABEB5}" type="sibTrans" cxnId="{D40C7DA3-EFFF-4644-9F25-C73F2542F79E}">
      <dgm:prSet/>
      <dgm:spPr/>
      <dgm:t>
        <a:bodyPr/>
        <a:lstStyle/>
        <a:p>
          <a:endParaRPr lang="ru-RU"/>
        </a:p>
      </dgm:t>
    </dgm:pt>
    <dgm:pt modelId="{F5E7A1ED-8A87-4FA6-89E2-A95776AAD9B7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800" b="1" dirty="0" smtClean="0">
              <a:latin typeface="Calibri" pitchFamily="34" charset="0"/>
            </a:rPr>
            <a:t>Получили от других и применили </a:t>
          </a:r>
          <a:endParaRPr lang="ru-RU" sz="1800" b="1" dirty="0">
            <a:latin typeface="Calibri" pitchFamily="34" charset="0"/>
          </a:endParaRPr>
        </a:p>
      </dgm:t>
    </dgm:pt>
    <dgm:pt modelId="{D78438C4-9221-447C-B654-B53BABA9DB59}" type="parTrans" cxnId="{008513B0-65E2-43AC-B83D-4462D6D42646}">
      <dgm:prSet/>
      <dgm:spPr/>
      <dgm:t>
        <a:bodyPr/>
        <a:lstStyle/>
        <a:p>
          <a:endParaRPr lang="ru-RU"/>
        </a:p>
      </dgm:t>
    </dgm:pt>
    <dgm:pt modelId="{DC2572EC-A001-486F-BC38-DA1890A9A541}" type="sibTrans" cxnId="{008513B0-65E2-43AC-B83D-4462D6D42646}">
      <dgm:prSet/>
      <dgm:spPr/>
      <dgm:t>
        <a:bodyPr/>
        <a:lstStyle/>
        <a:p>
          <a:endParaRPr lang="ru-RU"/>
        </a:p>
      </dgm:t>
    </dgm:pt>
    <dgm:pt modelId="{FEFF5E7C-615F-4FB8-A8F5-2462717E46EE}">
      <dgm:prSet/>
      <dgm:spPr/>
      <dgm:t>
        <a:bodyPr/>
        <a:lstStyle/>
        <a:p>
          <a:endParaRPr lang="ru-RU" dirty="0"/>
        </a:p>
      </dgm:t>
    </dgm:pt>
    <dgm:pt modelId="{18835E63-B7F8-401B-B0B2-F6CA6EF7FB2C}" type="parTrans" cxnId="{FB9EA480-1F72-47F3-8B1E-87D505822016}">
      <dgm:prSet/>
      <dgm:spPr/>
      <dgm:t>
        <a:bodyPr/>
        <a:lstStyle/>
        <a:p>
          <a:endParaRPr lang="ru-RU"/>
        </a:p>
      </dgm:t>
    </dgm:pt>
    <dgm:pt modelId="{96657E81-5944-45B0-817B-49FE486E920E}" type="sibTrans" cxnId="{FB9EA480-1F72-47F3-8B1E-87D505822016}">
      <dgm:prSet/>
      <dgm:spPr/>
      <dgm:t>
        <a:bodyPr/>
        <a:lstStyle/>
        <a:p>
          <a:endParaRPr lang="ru-RU"/>
        </a:p>
      </dgm:t>
    </dgm:pt>
    <dgm:pt modelId="{D10CEEBE-3A33-4D43-ABC3-9C8813FD2115}">
      <dgm:prSet/>
      <dgm:spPr/>
      <dgm:t>
        <a:bodyPr/>
        <a:lstStyle/>
        <a:p>
          <a:endParaRPr lang="ru-RU" dirty="0"/>
        </a:p>
      </dgm:t>
    </dgm:pt>
    <dgm:pt modelId="{DAA21EC6-6F20-470F-AD69-E483A2902467}" type="parTrans" cxnId="{09009118-3228-48CE-9A13-3466176B1512}">
      <dgm:prSet/>
      <dgm:spPr/>
      <dgm:t>
        <a:bodyPr/>
        <a:lstStyle/>
        <a:p>
          <a:endParaRPr lang="ru-RU"/>
        </a:p>
      </dgm:t>
    </dgm:pt>
    <dgm:pt modelId="{3F662253-7C86-44E4-A2F2-C4128FF0CB15}" type="sibTrans" cxnId="{09009118-3228-48CE-9A13-3466176B1512}">
      <dgm:prSet/>
      <dgm:spPr/>
      <dgm:t>
        <a:bodyPr/>
        <a:lstStyle/>
        <a:p>
          <a:endParaRPr lang="ru-RU"/>
        </a:p>
      </dgm:t>
    </dgm:pt>
    <dgm:pt modelId="{46FD246D-D991-4689-A568-5E4E1D172731}">
      <dgm:prSet/>
      <dgm:spPr/>
      <dgm:t>
        <a:bodyPr/>
        <a:lstStyle/>
        <a:p>
          <a:endParaRPr lang="ru-RU" dirty="0"/>
        </a:p>
      </dgm:t>
    </dgm:pt>
    <dgm:pt modelId="{6D9D6A5B-7790-45AA-AF86-A84F9DFE1DB1}" type="parTrans" cxnId="{E94F707A-5334-4908-9B0F-19B148F37DBB}">
      <dgm:prSet/>
      <dgm:spPr/>
      <dgm:t>
        <a:bodyPr/>
        <a:lstStyle/>
        <a:p>
          <a:endParaRPr lang="ru-RU"/>
        </a:p>
      </dgm:t>
    </dgm:pt>
    <dgm:pt modelId="{425A311E-5C7C-4B88-AAD3-8899C6948A54}" type="sibTrans" cxnId="{E94F707A-5334-4908-9B0F-19B148F37DBB}">
      <dgm:prSet/>
      <dgm:spPr/>
      <dgm:t>
        <a:bodyPr/>
        <a:lstStyle/>
        <a:p>
          <a:endParaRPr lang="ru-RU"/>
        </a:p>
      </dgm:t>
    </dgm:pt>
    <dgm:pt modelId="{31C34C51-7E75-4494-AA28-2A2EE8F45BFB}">
      <dgm:prSet/>
      <dgm:spPr/>
      <dgm:t>
        <a:bodyPr/>
        <a:lstStyle/>
        <a:p>
          <a:endParaRPr lang="ru-RU" dirty="0"/>
        </a:p>
      </dgm:t>
    </dgm:pt>
    <dgm:pt modelId="{C61D9331-6668-4468-9D17-628BCA1DE1E2}" type="parTrans" cxnId="{83EB5D0F-A9C9-4A00-BFEC-7FE6AAF0ADD6}">
      <dgm:prSet/>
      <dgm:spPr/>
      <dgm:t>
        <a:bodyPr/>
        <a:lstStyle/>
        <a:p>
          <a:endParaRPr lang="ru-RU"/>
        </a:p>
      </dgm:t>
    </dgm:pt>
    <dgm:pt modelId="{9258D80D-8AB7-49B2-8C93-D8012D78B1DC}" type="sibTrans" cxnId="{83EB5D0F-A9C9-4A00-BFEC-7FE6AAF0ADD6}">
      <dgm:prSet/>
      <dgm:spPr/>
      <dgm:t>
        <a:bodyPr/>
        <a:lstStyle/>
        <a:p>
          <a:endParaRPr lang="ru-RU"/>
        </a:p>
      </dgm:t>
    </dgm:pt>
    <dgm:pt modelId="{EB7705E6-E9BF-490F-8E27-0A674441AD74}">
      <dgm:prSet/>
      <dgm:spPr/>
      <dgm:t>
        <a:bodyPr/>
        <a:lstStyle/>
        <a:p>
          <a:endParaRPr lang="ru-RU" dirty="0"/>
        </a:p>
      </dgm:t>
    </dgm:pt>
    <dgm:pt modelId="{F083010C-76F0-4F74-AEE4-FDC705AA0C6C}" type="parTrans" cxnId="{F40EF265-AA64-42EA-823E-4DE57572A35A}">
      <dgm:prSet/>
      <dgm:spPr/>
      <dgm:t>
        <a:bodyPr/>
        <a:lstStyle/>
        <a:p>
          <a:endParaRPr lang="ru-RU"/>
        </a:p>
      </dgm:t>
    </dgm:pt>
    <dgm:pt modelId="{7657337E-A9AA-42E5-9963-D3B0655C1EA8}" type="sibTrans" cxnId="{F40EF265-AA64-42EA-823E-4DE57572A35A}">
      <dgm:prSet/>
      <dgm:spPr/>
      <dgm:t>
        <a:bodyPr/>
        <a:lstStyle/>
        <a:p>
          <a:endParaRPr lang="ru-RU"/>
        </a:p>
      </dgm:t>
    </dgm:pt>
    <dgm:pt modelId="{FE00DF2D-3F41-486F-911A-B1295A95CA54}" type="pres">
      <dgm:prSet presAssocID="{9EC46ED3-6DE9-4E20-A1BC-24B8EE2954B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C1D005-00D5-49EA-99FE-993F85AD75A3}" type="pres">
      <dgm:prSet presAssocID="{9EC46ED3-6DE9-4E20-A1BC-24B8EE2954BB}" presName="ellipse" presStyleLbl="trBgShp" presStyleIdx="0" presStyleCnt="1" custScaleX="112714"/>
      <dgm:spPr/>
    </dgm:pt>
    <dgm:pt modelId="{2EDF82AC-96EA-4DCF-9B93-D711580D2625}" type="pres">
      <dgm:prSet presAssocID="{9EC46ED3-6DE9-4E20-A1BC-24B8EE2954BB}" presName="arrow1" presStyleLbl="fgShp" presStyleIdx="0" presStyleCnt="1" custScaleX="85496" custScaleY="134777" custLinFactNeighborX="10963" custLinFactNeighborY="89343"/>
      <dgm:spPr/>
    </dgm:pt>
    <dgm:pt modelId="{3C607067-EE5A-4E9F-BB0F-44CBDB215F88}" type="pres">
      <dgm:prSet presAssocID="{9EC46ED3-6DE9-4E20-A1BC-24B8EE2954BB}" presName="rectangle" presStyleLbl="revTx" presStyleIdx="0" presStyleCnt="1" custScaleX="116736" custScaleY="116302" custLinFactNeighborX="-607" custLinFactNeighborY="3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D5A3E-04D3-4949-9CFB-9CE5EE622854}" type="pres">
      <dgm:prSet presAssocID="{821BA78B-6670-4187-B1EC-097FFD4C5030}" presName="item1" presStyleLbl="node1" presStyleIdx="0" presStyleCnt="3" custScaleX="162507" custScaleY="94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63A4C-A9EC-47BF-9BEC-04EC2AAD34A8}" type="pres">
      <dgm:prSet presAssocID="{F5E7A1ED-8A87-4FA6-89E2-A95776AAD9B7}" presName="item2" presStyleLbl="node1" presStyleIdx="1" presStyleCnt="3" custScaleX="150392" custScaleY="94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66A5A-553C-40D2-86F0-95A074FCE69D}" type="pres">
      <dgm:prSet presAssocID="{92128A39-FAD3-485A-8F8B-3A852692B3BF}" presName="item3" presStyleLbl="node1" presStyleIdx="2" presStyleCnt="3" custScaleX="137522" custScaleY="64137" custLinFactNeighborY="4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C70B3-DFD2-4FF7-87BC-92C62A87C53D}" type="pres">
      <dgm:prSet presAssocID="{9EC46ED3-6DE9-4E20-A1BC-24B8EE2954BB}" presName="funnel" presStyleLbl="trAlignAcc1" presStyleIdx="0" presStyleCnt="1" custScaleX="142857" custScaleY="102513" custLinFactNeighborX="0" custLinFactNeighborY="4974"/>
      <dgm:spPr/>
    </dgm:pt>
  </dgm:ptLst>
  <dgm:cxnLst>
    <dgm:cxn modelId="{F40EF265-AA64-42EA-823E-4DE57572A35A}" srcId="{9EC46ED3-6DE9-4E20-A1BC-24B8EE2954BB}" destId="{EB7705E6-E9BF-490F-8E27-0A674441AD74}" srcOrd="8" destOrd="0" parTransId="{F083010C-76F0-4F74-AEE4-FDC705AA0C6C}" sibTransId="{7657337E-A9AA-42E5-9963-D3B0655C1EA8}"/>
    <dgm:cxn modelId="{09009118-3228-48CE-9A13-3466176B1512}" srcId="{9EC46ED3-6DE9-4E20-A1BC-24B8EE2954BB}" destId="{D10CEEBE-3A33-4D43-ABC3-9C8813FD2115}" srcOrd="5" destOrd="0" parTransId="{DAA21EC6-6F20-470F-AD69-E483A2902467}" sibTransId="{3F662253-7C86-44E4-A2F2-C4128FF0CB15}"/>
    <dgm:cxn modelId="{7F5A55E7-5B06-4394-ABD3-B75291BF89D4}" type="presOf" srcId="{B9C46836-8754-4A47-A184-F15722836371}" destId="{38066A5A-553C-40D2-86F0-95A074FCE69D}" srcOrd="0" destOrd="0" presId="urn:microsoft.com/office/officeart/2005/8/layout/funnel1"/>
    <dgm:cxn modelId="{F445DFEE-366C-4DDD-A753-006643F603B1}" type="presOf" srcId="{F5E7A1ED-8A87-4FA6-89E2-A95776AAD9B7}" destId="{9A7D5A3E-04D3-4949-9CFB-9CE5EE622854}" srcOrd="0" destOrd="0" presId="urn:microsoft.com/office/officeart/2005/8/layout/funnel1"/>
    <dgm:cxn modelId="{2038FDFA-52FC-43DC-BD67-31D2BBABC3AE}" type="presOf" srcId="{9EC46ED3-6DE9-4E20-A1BC-24B8EE2954BB}" destId="{FE00DF2D-3F41-486F-911A-B1295A95CA54}" srcOrd="0" destOrd="0" presId="urn:microsoft.com/office/officeart/2005/8/layout/funnel1"/>
    <dgm:cxn modelId="{FB9EA480-1F72-47F3-8B1E-87D505822016}" srcId="{9EC46ED3-6DE9-4E20-A1BC-24B8EE2954BB}" destId="{FEFF5E7C-615F-4FB8-A8F5-2462717E46EE}" srcOrd="4" destOrd="0" parTransId="{18835E63-B7F8-401B-B0B2-F6CA6EF7FB2C}" sibTransId="{96657E81-5944-45B0-817B-49FE486E920E}"/>
    <dgm:cxn modelId="{C2606690-0C04-4995-BBDF-3A7FCC6089D4}" srcId="{9EC46ED3-6DE9-4E20-A1BC-24B8EE2954BB}" destId="{821BA78B-6670-4187-B1EC-097FFD4C5030}" srcOrd="1" destOrd="0" parTransId="{D818684F-B1A3-43DF-B035-5300D2FAC1D4}" sibTransId="{D15689F8-B310-4B30-A15F-5EC41AB03719}"/>
    <dgm:cxn modelId="{83EB5D0F-A9C9-4A00-BFEC-7FE6AAF0ADD6}" srcId="{9EC46ED3-6DE9-4E20-A1BC-24B8EE2954BB}" destId="{31C34C51-7E75-4494-AA28-2A2EE8F45BFB}" srcOrd="7" destOrd="0" parTransId="{C61D9331-6668-4468-9D17-628BCA1DE1E2}" sibTransId="{9258D80D-8AB7-49B2-8C93-D8012D78B1DC}"/>
    <dgm:cxn modelId="{0F76B64F-C01F-4FFE-9192-6E69F0DB784D}" srcId="{9EC46ED3-6DE9-4E20-A1BC-24B8EE2954BB}" destId="{B9C46836-8754-4A47-A184-F15722836371}" srcOrd="0" destOrd="0" parTransId="{60179299-7D84-4A64-9851-9E134190164D}" sibTransId="{D1DD86A2-9B1F-473F-9FFF-75ACAED4BB8D}"/>
    <dgm:cxn modelId="{008513B0-65E2-43AC-B83D-4462D6D42646}" srcId="{9EC46ED3-6DE9-4E20-A1BC-24B8EE2954BB}" destId="{F5E7A1ED-8A87-4FA6-89E2-A95776AAD9B7}" srcOrd="2" destOrd="0" parTransId="{D78438C4-9221-447C-B654-B53BABA9DB59}" sibTransId="{DC2572EC-A001-486F-BC38-DA1890A9A541}"/>
    <dgm:cxn modelId="{E94F707A-5334-4908-9B0F-19B148F37DBB}" srcId="{9EC46ED3-6DE9-4E20-A1BC-24B8EE2954BB}" destId="{46FD246D-D991-4689-A568-5E4E1D172731}" srcOrd="6" destOrd="0" parTransId="{6D9D6A5B-7790-45AA-AF86-A84F9DFE1DB1}" sibTransId="{425A311E-5C7C-4B88-AAD3-8899C6948A54}"/>
    <dgm:cxn modelId="{D40C7DA3-EFFF-4644-9F25-C73F2542F79E}" srcId="{9EC46ED3-6DE9-4E20-A1BC-24B8EE2954BB}" destId="{92128A39-FAD3-485A-8F8B-3A852692B3BF}" srcOrd="3" destOrd="0" parTransId="{ED9CC62C-7BDB-4D58-95CB-4534FA0143C8}" sibTransId="{94DC91C5-D7E4-4962-806A-FAF8887ABEB5}"/>
    <dgm:cxn modelId="{CC0A67C1-6169-4DA6-8E7F-8C0208E9C3B0}" type="presOf" srcId="{821BA78B-6670-4187-B1EC-097FFD4C5030}" destId="{24D63A4C-A9EC-47BF-9BEC-04EC2AAD34A8}" srcOrd="0" destOrd="0" presId="urn:microsoft.com/office/officeart/2005/8/layout/funnel1"/>
    <dgm:cxn modelId="{637C2DA2-1383-41C3-95C2-E7B12D8119EE}" type="presOf" srcId="{92128A39-FAD3-485A-8F8B-3A852692B3BF}" destId="{3C607067-EE5A-4E9F-BB0F-44CBDB215F88}" srcOrd="0" destOrd="0" presId="urn:microsoft.com/office/officeart/2005/8/layout/funnel1"/>
    <dgm:cxn modelId="{7E0FBB1E-B7D9-4072-A0DA-A0E9910D1829}" type="presParOf" srcId="{FE00DF2D-3F41-486F-911A-B1295A95CA54}" destId="{25C1D005-00D5-49EA-99FE-993F85AD75A3}" srcOrd="0" destOrd="0" presId="urn:microsoft.com/office/officeart/2005/8/layout/funnel1"/>
    <dgm:cxn modelId="{C3723BE9-93EB-4E49-9691-F91C20EEF7F1}" type="presParOf" srcId="{FE00DF2D-3F41-486F-911A-B1295A95CA54}" destId="{2EDF82AC-96EA-4DCF-9B93-D711580D2625}" srcOrd="1" destOrd="0" presId="urn:microsoft.com/office/officeart/2005/8/layout/funnel1"/>
    <dgm:cxn modelId="{B2333303-9729-4168-89D3-F49144986E4A}" type="presParOf" srcId="{FE00DF2D-3F41-486F-911A-B1295A95CA54}" destId="{3C607067-EE5A-4E9F-BB0F-44CBDB215F88}" srcOrd="2" destOrd="0" presId="urn:microsoft.com/office/officeart/2005/8/layout/funnel1"/>
    <dgm:cxn modelId="{904AB9EB-3B8F-4CE4-9550-EEA7597BB18A}" type="presParOf" srcId="{FE00DF2D-3F41-486F-911A-B1295A95CA54}" destId="{9A7D5A3E-04D3-4949-9CFB-9CE5EE622854}" srcOrd="3" destOrd="0" presId="urn:microsoft.com/office/officeart/2005/8/layout/funnel1"/>
    <dgm:cxn modelId="{815C98BD-205C-4E4D-AAEA-84B20FB97E4D}" type="presParOf" srcId="{FE00DF2D-3F41-486F-911A-B1295A95CA54}" destId="{24D63A4C-A9EC-47BF-9BEC-04EC2AAD34A8}" srcOrd="4" destOrd="0" presId="urn:microsoft.com/office/officeart/2005/8/layout/funnel1"/>
    <dgm:cxn modelId="{9BE5A9BB-B780-4DBB-B733-FFB16E0C4F62}" type="presParOf" srcId="{FE00DF2D-3F41-486F-911A-B1295A95CA54}" destId="{38066A5A-553C-40D2-86F0-95A074FCE69D}" srcOrd="5" destOrd="0" presId="urn:microsoft.com/office/officeart/2005/8/layout/funnel1"/>
    <dgm:cxn modelId="{FFEE3C8F-E234-4B0A-9D3A-C7A4953AADF9}" type="presParOf" srcId="{FE00DF2D-3F41-486F-911A-B1295A95CA54}" destId="{94CC70B3-DFD2-4FF7-87BC-92C62A87C53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45194A7-AA92-423A-9E75-7823EA7E6882}" type="doc">
      <dgm:prSet loTypeId="urn:microsoft.com/office/officeart/2005/8/layout/default#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5437E3-3BAA-49A3-A44F-B25027D50A47}">
      <dgm:prSet phldrT="[Текст]"/>
      <dgm:spPr/>
      <dgm:t>
        <a:bodyPr/>
        <a:lstStyle/>
        <a:p>
          <a:r>
            <a:rPr lang="ru-RU" dirty="0" smtClean="0"/>
            <a:t>Устойчивость</a:t>
          </a:r>
          <a:endParaRPr lang="ru-RU" dirty="0"/>
        </a:p>
      </dgm:t>
    </dgm:pt>
    <dgm:pt modelId="{C677DF28-B998-4EF8-A956-CBA4A74004DD}" type="parTrans" cxnId="{CEF708CA-F92E-42F2-81FC-CFBDB7A75B30}">
      <dgm:prSet/>
      <dgm:spPr/>
      <dgm:t>
        <a:bodyPr/>
        <a:lstStyle/>
        <a:p>
          <a:endParaRPr lang="ru-RU"/>
        </a:p>
      </dgm:t>
    </dgm:pt>
    <dgm:pt modelId="{9C95B9E5-8A52-4631-8512-4B5E64A21569}" type="sibTrans" cxnId="{CEF708CA-F92E-42F2-81FC-CFBDB7A75B30}">
      <dgm:prSet/>
      <dgm:spPr/>
      <dgm:t>
        <a:bodyPr/>
        <a:lstStyle/>
        <a:p>
          <a:endParaRPr lang="ru-RU"/>
        </a:p>
      </dgm:t>
    </dgm:pt>
    <dgm:pt modelId="{F828BCD2-A972-441F-941A-D0F6B98A2D4B}">
      <dgm:prSet phldrT="[Текст]"/>
      <dgm:spPr/>
      <dgm:t>
        <a:bodyPr/>
        <a:lstStyle/>
        <a:p>
          <a:r>
            <a:rPr lang="ru-RU" dirty="0" err="1" smtClean="0"/>
            <a:t>Инновационность</a:t>
          </a:r>
          <a:endParaRPr lang="ru-RU" dirty="0"/>
        </a:p>
      </dgm:t>
    </dgm:pt>
    <dgm:pt modelId="{5EF83C81-0F82-4378-8983-A4BF2AA1A856}" type="parTrans" cxnId="{90E9A8FD-A6B4-4489-AF95-D879DBE5E1BD}">
      <dgm:prSet/>
      <dgm:spPr/>
      <dgm:t>
        <a:bodyPr/>
        <a:lstStyle/>
        <a:p>
          <a:endParaRPr lang="ru-RU"/>
        </a:p>
      </dgm:t>
    </dgm:pt>
    <dgm:pt modelId="{F5632EB6-5FEC-4677-92E9-87467A18E819}" type="sibTrans" cxnId="{90E9A8FD-A6B4-4489-AF95-D879DBE5E1BD}">
      <dgm:prSet/>
      <dgm:spPr/>
      <dgm:t>
        <a:bodyPr/>
        <a:lstStyle/>
        <a:p>
          <a:endParaRPr lang="ru-RU"/>
        </a:p>
      </dgm:t>
    </dgm:pt>
    <dgm:pt modelId="{75FE6790-CB9A-4008-A7D1-040538307367}">
      <dgm:prSet phldrT="[Текст]"/>
      <dgm:spPr/>
      <dgm:t>
        <a:bodyPr/>
        <a:lstStyle/>
        <a:p>
          <a:r>
            <a:rPr lang="ru-RU" dirty="0" smtClean="0"/>
            <a:t>Современность и актуальность</a:t>
          </a:r>
          <a:endParaRPr lang="ru-RU" dirty="0"/>
        </a:p>
      </dgm:t>
    </dgm:pt>
    <dgm:pt modelId="{CACD6603-4A72-40BA-9D86-1C4BAE8AD70D}" type="parTrans" cxnId="{1A2CB70F-A551-49FB-859C-9F40D7A038CB}">
      <dgm:prSet/>
      <dgm:spPr/>
      <dgm:t>
        <a:bodyPr/>
        <a:lstStyle/>
        <a:p>
          <a:endParaRPr lang="ru-RU"/>
        </a:p>
      </dgm:t>
    </dgm:pt>
    <dgm:pt modelId="{9E469FD0-E423-4FDF-8640-7DE8B345D87A}" type="sibTrans" cxnId="{1A2CB70F-A551-49FB-859C-9F40D7A038CB}">
      <dgm:prSet/>
      <dgm:spPr/>
      <dgm:t>
        <a:bodyPr/>
        <a:lstStyle/>
        <a:p>
          <a:endParaRPr lang="ru-RU"/>
        </a:p>
      </dgm:t>
    </dgm:pt>
    <dgm:pt modelId="{ECB8FBC5-A2EC-47C4-B06A-2E86058CDE78}">
      <dgm:prSet phldrT="[Текст]"/>
      <dgm:spPr/>
      <dgm:t>
        <a:bodyPr/>
        <a:lstStyle/>
        <a:p>
          <a:r>
            <a:rPr lang="ru-RU" dirty="0" smtClean="0"/>
            <a:t>Качество</a:t>
          </a:r>
          <a:endParaRPr lang="ru-RU" dirty="0"/>
        </a:p>
      </dgm:t>
    </dgm:pt>
    <dgm:pt modelId="{766E98D1-4F27-4FED-ABB7-82A483F6B08F}" type="parTrans" cxnId="{03E73E04-86D7-4153-92DA-7855527F25E8}">
      <dgm:prSet/>
      <dgm:spPr/>
      <dgm:t>
        <a:bodyPr/>
        <a:lstStyle/>
        <a:p>
          <a:endParaRPr lang="ru-RU"/>
        </a:p>
      </dgm:t>
    </dgm:pt>
    <dgm:pt modelId="{DDF1259D-2071-4E2F-8F5F-DBB9728AF290}" type="sibTrans" cxnId="{03E73E04-86D7-4153-92DA-7855527F25E8}">
      <dgm:prSet/>
      <dgm:spPr/>
      <dgm:t>
        <a:bodyPr/>
        <a:lstStyle/>
        <a:p>
          <a:endParaRPr lang="ru-RU"/>
        </a:p>
      </dgm:t>
    </dgm:pt>
    <dgm:pt modelId="{8224BACB-160A-48DF-9020-B73C881CBB88}">
      <dgm:prSet phldrT="[Текст]"/>
      <dgm:spPr/>
      <dgm:t>
        <a:bodyPr/>
        <a:lstStyle/>
        <a:p>
          <a:r>
            <a:rPr lang="ru-RU" dirty="0" smtClean="0"/>
            <a:t>Востребованность</a:t>
          </a:r>
          <a:endParaRPr lang="ru-RU" dirty="0"/>
        </a:p>
      </dgm:t>
    </dgm:pt>
    <dgm:pt modelId="{99D0CA26-9113-4AF1-8BC0-30171B671C22}" type="parTrans" cxnId="{98978EE6-55F5-4380-9CB5-D1AE18729E7B}">
      <dgm:prSet/>
      <dgm:spPr/>
      <dgm:t>
        <a:bodyPr/>
        <a:lstStyle/>
        <a:p>
          <a:endParaRPr lang="ru-RU"/>
        </a:p>
      </dgm:t>
    </dgm:pt>
    <dgm:pt modelId="{3EF13702-F332-4B06-8B2E-10308771E013}" type="sibTrans" cxnId="{98978EE6-55F5-4380-9CB5-D1AE18729E7B}">
      <dgm:prSet/>
      <dgm:spPr/>
      <dgm:t>
        <a:bodyPr/>
        <a:lstStyle/>
        <a:p>
          <a:endParaRPr lang="ru-RU"/>
        </a:p>
      </dgm:t>
    </dgm:pt>
    <dgm:pt modelId="{7970BA01-002B-4C3D-9594-EFA47014B93A}">
      <dgm:prSet phldrT="[Текст]"/>
      <dgm:spPr/>
      <dgm:t>
        <a:bodyPr/>
        <a:lstStyle/>
        <a:p>
          <a:r>
            <a:rPr lang="ru-RU" dirty="0" smtClean="0"/>
            <a:t>Разнообразие источников финансирования</a:t>
          </a:r>
          <a:endParaRPr lang="ru-RU" dirty="0"/>
        </a:p>
      </dgm:t>
    </dgm:pt>
    <dgm:pt modelId="{F0372C96-D7BA-4197-B751-CFA9EF069B27}" type="parTrans" cxnId="{BA4CACFA-FF8F-4100-9D94-1817749F9AAE}">
      <dgm:prSet/>
      <dgm:spPr/>
      <dgm:t>
        <a:bodyPr/>
        <a:lstStyle/>
        <a:p>
          <a:endParaRPr lang="ru-RU"/>
        </a:p>
      </dgm:t>
    </dgm:pt>
    <dgm:pt modelId="{F6D0DA9F-2ADA-4C42-8AE2-FD9F672DDE34}" type="sibTrans" cxnId="{BA4CACFA-FF8F-4100-9D94-1817749F9AAE}">
      <dgm:prSet/>
      <dgm:spPr/>
      <dgm:t>
        <a:bodyPr/>
        <a:lstStyle/>
        <a:p>
          <a:endParaRPr lang="ru-RU"/>
        </a:p>
      </dgm:t>
    </dgm:pt>
    <dgm:pt modelId="{8972A0F3-309D-4E9A-9AAC-EE91057B8219}" type="pres">
      <dgm:prSet presAssocID="{F45194A7-AA92-423A-9E75-7823EA7E68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020FF4-461F-4DF7-B4C7-B20C74BCE15D}" type="pres">
      <dgm:prSet presAssocID="{185437E3-3BAA-49A3-A44F-B25027D50A4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AA1B7-27CD-403B-BFA5-6F85E437A79D}" type="pres">
      <dgm:prSet presAssocID="{9C95B9E5-8A52-4631-8512-4B5E64A21569}" presName="sibTrans" presStyleCnt="0"/>
      <dgm:spPr/>
    </dgm:pt>
    <dgm:pt modelId="{96E4942A-E055-4B2B-AEF0-1AE6FC2893DB}" type="pres">
      <dgm:prSet presAssocID="{F828BCD2-A972-441F-941A-D0F6B98A2D4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E04AD-5721-45FA-AFF9-0B57A3CECD10}" type="pres">
      <dgm:prSet presAssocID="{F5632EB6-5FEC-4677-92E9-87467A18E819}" presName="sibTrans" presStyleCnt="0"/>
      <dgm:spPr/>
    </dgm:pt>
    <dgm:pt modelId="{CDFD2D72-AB48-41C8-B53D-F913BB601570}" type="pres">
      <dgm:prSet presAssocID="{75FE6790-CB9A-4008-A7D1-04053830736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FD026-6718-458D-A8CA-931769B830CE}" type="pres">
      <dgm:prSet presAssocID="{9E469FD0-E423-4FDF-8640-7DE8B345D87A}" presName="sibTrans" presStyleCnt="0"/>
      <dgm:spPr/>
    </dgm:pt>
    <dgm:pt modelId="{EEE1AB6E-8BD0-4537-8AB6-4BC49FA6F3F5}" type="pres">
      <dgm:prSet presAssocID="{ECB8FBC5-A2EC-47C4-B06A-2E86058CDE7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569BB-32FB-4E25-9849-852EE2BF8C95}" type="pres">
      <dgm:prSet presAssocID="{DDF1259D-2071-4E2F-8F5F-DBB9728AF290}" presName="sibTrans" presStyleCnt="0"/>
      <dgm:spPr/>
    </dgm:pt>
    <dgm:pt modelId="{4089B90F-D180-4EC8-BCAD-F68B94E0F244}" type="pres">
      <dgm:prSet presAssocID="{8224BACB-160A-48DF-9020-B73C881CBB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8D3D5-0E37-4B9C-96F5-3868ED5B107F}" type="pres">
      <dgm:prSet presAssocID="{3EF13702-F332-4B06-8B2E-10308771E013}" presName="sibTrans" presStyleCnt="0"/>
      <dgm:spPr/>
    </dgm:pt>
    <dgm:pt modelId="{5EA3E161-E124-4EF5-AEC7-CE5870FE031D}" type="pres">
      <dgm:prSet presAssocID="{7970BA01-002B-4C3D-9594-EFA47014B93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F43FFB-44AA-456C-9883-5857507E20D9}" type="presOf" srcId="{8224BACB-160A-48DF-9020-B73C881CBB88}" destId="{4089B90F-D180-4EC8-BCAD-F68B94E0F244}" srcOrd="0" destOrd="0" presId="urn:microsoft.com/office/officeart/2005/8/layout/default#4"/>
    <dgm:cxn modelId="{0A90EABE-D7F2-45BF-B49E-00254A27785B}" type="presOf" srcId="{F828BCD2-A972-441F-941A-D0F6B98A2D4B}" destId="{96E4942A-E055-4B2B-AEF0-1AE6FC2893DB}" srcOrd="0" destOrd="0" presId="urn:microsoft.com/office/officeart/2005/8/layout/default#4"/>
    <dgm:cxn modelId="{1A2CB70F-A551-49FB-859C-9F40D7A038CB}" srcId="{F45194A7-AA92-423A-9E75-7823EA7E6882}" destId="{75FE6790-CB9A-4008-A7D1-040538307367}" srcOrd="2" destOrd="0" parTransId="{CACD6603-4A72-40BA-9D86-1C4BAE8AD70D}" sibTransId="{9E469FD0-E423-4FDF-8640-7DE8B345D87A}"/>
    <dgm:cxn modelId="{03E73E04-86D7-4153-92DA-7855527F25E8}" srcId="{F45194A7-AA92-423A-9E75-7823EA7E6882}" destId="{ECB8FBC5-A2EC-47C4-B06A-2E86058CDE78}" srcOrd="3" destOrd="0" parTransId="{766E98D1-4F27-4FED-ABB7-82A483F6B08F}" sibTransId="{DDF1259D-2071-4E2F-8F5F-DBB9728AF290}"/>
    <dgm:cxn modelId="{8FE78696-8643-42CB-81E4-0197BECA5EAE}" type="presOf" srcId="{F45194A7-AA92-423A-9E75-7823EA7E6882}" destId="{8972A0F3-309D-4E9A-9AAC-EE91057B8219}" srcOrd="0" destOrd="0" presId="urn:microsoft.com/office/officeart/2005/8/layout/default#4"/>
    <dgm:cxn modelId="{BA4CACFA-FF8F-4100-9D94-1817749F9AAE}" srcId="{F45194A7-AA92-423A-9E75-7823EA7E6882}" destId="{7970BA01-002B-4C3D-9594-EFA47014B93A}" srcOrd="5" destOrd="0" parTransId="{F0372C96-D7BA-4197-B751-CFA9EF069B27}" sibTransId="{F6D0DA9F-2ADA-4C42-8AE2-FD9F672DDE34}"/>
    <dgm:cxn modelId="{F83BB63D-4444-4846-956C-BBFE4E08AC00}" type="presOf" srcId="{185437E3-3BAA-49A3-A44F-B25027D50A47}" destId="{C1020FF4-461F-4DF7-B4C7-B20C74BCE15D}" srcOrd="0" destOrd="0" presId="urn:microsoft.com/office/officeart/2005/8/layout/default#4"/>
    <dgm:cxn modelId="{AC157147-93AA-47EE-BC2A-4BA642DBA822}" type="presOf" srcId="{75FE6790-CB9A-4008-A7D1-040538307367}" destId="{CDFD2D72-AB48-41C8-B53D-F913BB601570}" srcOrd="0" destOrd="0" presId="urn:microsoft.com/office/officeart/2005/8/layout/default#4"/>
    <dgm:cxn modelId="{37AA39C0-9B9E-4E5D-97BB-F43FAE6E80D4}" type="presOf" srcId="{ECB8FBC5-A2EC-47C4-B06A-2E86058CDE78}" destId="{EEE1AB6E-8BD0-4537-8AB6-4BC49FA6F3F5}" srcOrd="0" destOrd="0" presId="urn:microsoft.com/office/officeart/2005/8/layout/default#4"/>
    <dgm:cxn modelId="{98978EE6-55F5-4380-9CB5-D1AE18729E7B}" srcId="{F45194A7-AA92-423A-9E75-7823EA7E6882}" destId="{8224BACB-160A-48DF-9020-B73C881CBB88}" srcOrd="4" destOrd="0" parTransId="{99D0CA26-9113-4AF1-8BC0-30171B671C22}" sibTransId="{3EF13702-F332-4B06-8B2E-10308771E013}"/>
    <dgm:cxn modelId="{465B63B0-0AEB-4D4B-9725-F9A605176530}" type="presOf" srcId="{7970BA01-002B-4C3D-9594-EFA47014B93A}" destId="{5EA3E161-E124-4EF5-AEC7-CE5870FE031D}" srcOrd="0" destOrd="0" presId="urn:microsoft.com/office/officeart/2005/8/layout/default#4"/>
    <dgm:cxn modelId="{90E9A8FD-A6B4-4489-AF95-D879DBE5E1BD}" srcId="{F45194A7-AA92-423A-9E75-7823EA7E6882}" destId="{F828BCD2-A972-441F-941A-D0F6B98A2D4B}" srcOrd="1" destOrd="0" parTransId="{5EF83C81-0F82-4378-8983-A4BF2AA1A856}" sibTransId="{F5632EB6-5FEC-4677-92E9-87467A18E819}"/>
    <dgm:cxn modelId="{CEF708CA-F92E-42F2-81FC-CFBDB7A75B30}" srcId="{F45194A7-AA92-423A-9E75-7823EA7E6882}" destId="{185437E3-3BAA-49A3-A44F-B25027D50A47}" srcOrd="0" destOrd="0" parTransId="{C677DF28-B998-4EF8-A956-CBA4A74004DD}" sibTransId="{9C95B9E5-8A52-4631-8512-4B5E64A21569}"/>
    <dgm:cxn modelId="{088D7FFF-C0A1-4D46-B94A-0FD7D796459B}" type="presParOf" srcId="{8972A0F3-309D-4E9A-9AAC-EE91057B8219}" destId="{C1020FF4-461F-4DF7-B4C7-B20C74BCE15D}" srcOrd="0" destOrd="0" presId="urn:microsoft.com/office/officeart/2005/8/layout/default#4"/>
    <dgm:cxn modelId="{82B872DB-CD99-4EEF-9E92-AF554C87D019}" type="presParOf" srcId="{8972A0F3-309D-4E9A-9AAC-EE91057B8219}" destId="{D20AA1B7-27CD-403B-BFA5-6F85E437A79D}" srcOrd="1" destOrd="0" presId="urn:microsoft.com/office/officeart/2005/8/layout/default#4"/>
    <dgm:cxn modelId="{8750CDC4-6A7D-414C-AE03-EEAF7FE38E21}" type="presParOf" srcId="{8972A0F3-309D-4E9A-9AAC-EE91057B8219}" destId="{96E4942A-E055-4B2B-AEF0-1AE6FC2893DB}" srcOrd="2" destOrd="0" presId="urn:microsoft.com/office/officeart/2005/8/layout/default#4"/>
    <dgm:cxn modelId="{04FBB500-DA50-4CB8-9805-34BA8B7DE987}" type="presParOf" srcId="{8972A0F3-309D-4E9A-9AAC-EE91057B8219}" destId="{AE2E04AD-5721-45FA-AFF9-0B57A3CECD10}" srcOrd="3" destOrd="0" presId="urn:microsoft.com/office/officeart/2005/8/layout/default#4"/>
    <dgm:cxn modelId="{1BB6D1FF-C46E-46D6-8A54-9CD1F88B9DD9}" type="presParOf" srcId="{8972A0F3-309D-4E9A-9AAC-EE91057B8219}" destId="{CDFD2D72-AB48-41C8-B53D-F913BB601570}" srcOrd="4" destOrd="0" presId="urn:microsoft.com/office/officeart/2005/8/layout/default#4"/>
    <dgm:cxn modelId="{ED9C422C-5AD3-4257-BC23-F206EFB89A57}" type="presParOf" srcId="{8972A0F3-309D-4E9A-9AAC-EE91057B8219}" destId="{859FD026-6718-458D-A8CA-931769B830CE}" srcOrd="5" destOrd="0" presId="urn:microsoft.com/office/officeart/2005/8/layout/default#4"/>
    <dgm:cxn modelId="{37F852A9-79BB-4DE6-95BA-4AC8A5DF98C9}" type="presParOf" srcId="{8972A0F3-309D-4E9A-9AAC-EE91057B8219}" destId="{EEE1AB6E-8BD0-4537-8AB6-4BC49FA6F3F5}" srcOrd="6" destOrd="0" presId="urn:microsoft.com/office/officeart/2005/8/layout/default#4"/>
    <dgm:cxn modelId="{753EE520-5487-42E3-9F51-AF91A754A49A}" type="presParOf" srcId="{8972A0F3-309D-4E9A-9AAC-EE91057B8219}" destId="{01F569BB-32FB-4E25-9849-852EE2BF8C95}" srcOrd="7" destOrd="0" presId="urn:microsoft.com/office/officeart/2005/8/layout/default#4"/>
    <dgm:cxn modelId="{E1D42AE8-9F34-4391-AE82-D70F0EB2E29D}" type="presParOf" srcId="{8972A0F3-309D-4E9A-9AAC-EE91057B8219}" destId="{4089B90F-D180-4EC8-BCAD-F68B94E0F244}" srcOrd="8" destOrd="0" presId="urn:microsoft.com/office/officeart/2005/8/layout/default#4"/>
    <dgm:cxn modelId="{B94F42C2-D53A-4818-8BA1-ED5EE8E86CDF}" type="presParOf" srcId="{8972A0F3-309D-4E9A-9AAC-EE91057B8219}" destId="{48E8D3D5-0E37-4B9C-96F5-3868ED5B107F}" srcOrd="9" destOrd="0" presId="urn:microsoft.com/office/officeart/2005/8/layout/default#4"/>
    <dgm:cxn modelId="{9C97A6F9-5D01-46FF-90E1-4CE6501903CD}" type="presParOf" srcId="{8972A0F3-309D-4E9A-9AAC-EE91057B8219}" destId="{5EA3E161-E124-4EF5-AEC7-CE5870FE031D}" srcOrd="1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BFCEA06-9BC1-4753-83DE-19160A40F46C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806616-16BA-44DE-B5E0-3136D7DF630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Прозрачность услуг – во что она обходится организации</a:t>
          </a:r>
          <a:endParaRPr lang="ru-RU" dirty="0"/>
        </a:p>
      </dgm:t>
    </dgm:pt>
    <dgm:pt modelId="{25BBCC6E-29A0-404B-8F50-D3B91F7EB968}" type="parTrans" cxnId="{FDCB5F9A-11A2-446A-A06D-423477DE7FB2}">
      <dgm:prSet/>
      <dgm:spPr/>
      <dgm:t>
        <a:bodyPr/>
        <a:lstStyle/>
        <a:p>
          <a:endParaRPr lang="ru-RU"/>
        </a:p>
      </dgm:t>
    </dgm:pt>
    <dgm:pt modelId="{E07BD481-BF6C-4362-8BE2-717416851BDD}" type="sibTrans" cxnId="{FDCB5F9A-11A2-446A-A06D-423477DE7FB2}">
      <dgm:prSet/>
      <dgm:spPr/>
      <dgm:t>
        <a:bodyPr/>
        <a:lstStyle/>
        <a:p>
          <a:endParaRPr lang="ru-RU"/>
        </a:p>
      </dgm:t>
    </dgm:pt>
    <dgm:pt modelId="{3428147D-6642-4820-AA85-1B3D47E2A0F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Размещение  заказа на </a:t>
          </a:r>
          <a:r>
            <a:rPr lang="ru-RU" dirty="0" err="1" smtClean="0"/>
            <a:t>субконтрактинг</a:t>
          </a:r>
          <a:endParaRPr lang="ru-RU" dirty="0"/>
        </a:p>
      </dgm:t>
    </dgm:pt>
    <dgm:pt modelId="{277C8905-730A-4A78-826B-CA96888ED033}" type="parTrans" cxnId="{44B28DA0-AF69-4655-8B6C-202943E27624}">
      <dgm:prSet/>
      <dgm:spPr/>
      <dgm:t>
        <a:bodyPr/>
        <a:lstStyle/>
        <a:p>
          <a:endParaRPr lang="ru-RU"/>
        </a:p>
      </dgm:t>
    </dgm:pt>
    <dgm:pt modelId="{38F42577-DAB0-46E5-969A-4D7A7097861F}" type="sibTrans" cxnId="{44B28DA0-AF69-4655-8B6C-202943E27624}">
      <dgm:prSet/>
      <dgm:spPr/>
      <dgm:t>
        <a:bodyPr/>
        <a:lstStyle/>
        <a:p>
          <a:endParaRPr lang="ru-RU"/>
        </a:p>
      </dgm:t>
    </dgm:pt>
    <dgm:pt modelId="{D60FA069-14EA-4DD8-9EF6-B4953CF5B0E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Формирование тарифов/ставок при введении дифференцированной оплаты</a:t>
          </a:r>
          <a:endParaRPr lang="ru-RU" dirty="0"/>
        </a:p>
      </dgm:t>
    </dgm:pt>
    <dgm:pt modelId="{74540CBA-5F2A-456B-9053-22BABF99C485}" type="parTrans" cxnId="{5F687244-17CA-4624-A977-E5CE2A35B641}">
      <dgm:prSet/>
      <dgm:spPr/>
      <dgm:t>
        <a:bodyPr/>
        <a:lstStyle/>
        <a:p>
          <a:endParaRPr lang="ru-RU"/>
        </a:p>
      </dgm:t>
    </dgm:pt>
    <dgm:pt modelId="{00E8C803-6A70-48B2-B5FD-B17A2D54DE0F}" type="sibTrans" cxnId="{5F687244-17CA-4624-A977-E5CE2A35B641}">
      <dgm:prSet/>
      <dgm:spPr/>
      <dgm:t>
        <a:bodyPr/>
        <a:lstStyle/>
        <a:p>
          <a:endParaRPr lang="ru-RU"/>
        </a:p>
      </dgm:t>
    </dgm:pt>
    <dgm:pt modelId="{7DDD08F2-4114-485A-B318-A2FC7BF2051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Обоснование потребностей в финансировании и расчет субсидии/ предложения в тендер/ </a:t>
          </a:r>
          <a:r>
            <a:rPr lang="ru-RU" dirty="0" err="1" smtClean="0"/>
            <a:t>коммечрсекого</a:t>
          </a:r>
          <a:r>
            <a:rPr lang="ru-RU" dirty="0" smtClean="0"/>
            <a:t> предложения и т.п.</a:t>
          </a:r>
          <a:endParaRPr lang="ru-RU" dirty="0"/>
        </a:p>
      </dgm:t>
    </dgm:pt>
    <dgm:pt modelId="{ECD56AE0-B3C9-40FE-AD5B-3A16B7AFBEE9}" type="parTrans" cxnId="{C77221AC-372A-4350-8AB3-B37E02504AA0}">
      <dgm:prSet/>
      <dgm:spPr/>
      <dgm:t>
        <a:bodyPr/>
        <a:lstStyle/>
        <a:p>
          <a:endParaRPr lang="ru-RU"/>
        </a:p>
      </dgm:t>
    </dgm:pt>
    <dgm:pt modelId="{71C5CE65-33F5-405F-84D5-8DCA9C42EC97}" type="sibTrans" cxnId="{C77221AC-372A-4350-8AB3-B37E02504AA0}">
      <dgm:prSet/>
      <dgm:spPr/>
      <dgm:t>
        <a:bodyPr/>
        <a:lstStyle/>
        <a:p>
          <a:endParaRPr lang="ru-RU"/>
        </a:p>
      </dgm:t>
    </dgm:pt>
    <dgm:pt modelId="{A0F099CC-396E-41FC-A496-9403EBE6C4C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Выбор оптимального варианта предоставления услуг</a:t>
          </a:r>
          <a:endParaRPr lang="ru-RU" dirty="0"/>
        </a:p>
      </dgm:t>
    </dgm:pt>
    <dgm:pt modelId="{B33CBFD2-2F0F-426D-A8BA-B2554F23DF93}" type="parTrans" cxnId="{B63C8EF5-2A82-4394-B2E6-2AD0AFC18F41}">
      <dgm:prSet/>
      <dgm:spPr/>
      <dgm:t>
        <a:bodyPr/>
        <a:lstStyle/>
        <a:p>
          <a:endParaRPr lang="ru-RU"/>
        </a:p>
      </dgm:t>
    </dgm:pt>
    <dgm:pt modelId="{866FBEF5-03BC-4A5C-BEA4-84D8F9B05BD2}" type="sibTrans" cxnId="{B63C8EF5-2A82-4394-B2E6-2AD0AFC18F41}">
      <dgm:prSet/>
      <dgm:spPr/>
      <dgm:t>
        <a:bodyPr/>
        <a:lstStyle/>
        <a:p>
          <a:endParaRPr lang="ru-RU"/>
        </a:p>
      </dgm:t>
    </dgm:pt>
    <dgm:pt modelId="{0CDDC91C-D3BE-494D-8122-831347CD4B1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Оценка эффективности услуги</a:t>
          </a:r>
          <a:endParaRPr lang="ru-RU" dirty="0"/>
        </a:p>
      </dgm:t>
    </dgm:pt>
    <dgm:pt modelId="{CD6381A1-77F1-47CE-A61D-1D588321F844}" type="parTrans" cxnId="{5E43876C-42A5-40B7-B149-2D855172F87F}">
      <dgm:prSet/>
      <dgm:spPr/>
      <dgm:t>
        <a:bodyPr/>
        <a:lstStyle/>
        <a:p>
          <a:endParaRPr lang="ru-RU"/>
        </a:p>
      </dgm:t>
    </dgm:pt>
    <dgm:pt modelId="{25654652-0956-49CE-A66C-BF7644E453E5}" type="sibTrans" cxnId="{5E43876C-42A5-40B7-B149-2D855172F87F}">
      <dgm:prSet/>
      <dgm:spPr/>
      <dgm:t>
        <a:bodyPr/>
        <a:lstStyle/>
        <a:p>
          <a:endParaRPr lang="ru-RU"/>
        </a:p>
      </dgm:t>
    </dgm:pt>
    <dgm:pt modelId="{1B46B497-C766-4328-9D84-9CBEC1CDF20A}" type="pres">
      <dgm:prSet presAssocID="{EBFCEA06-9BC1-4753-83DE-19160A40F46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39DC8BB-A2BD-457A-A43C-926476E42D03}" type="pres">
      <dgm:prSet presAssocID="{A5806616-16BA-44DE-B5E0-3136D7DF6307}" presName="compNode" presStyleCnt="0"/>
      <dgm:spPr/>
    </dgm:pt>
    <dgm:pt modelId="{69260342-09DA-4ED5-A826-C7E2DE6E0F0A}" type="pres">
      <dgm:prSet presAssocID="{A5806616-16BA-44DE-B5E0-3136D7DF6307}" presName="dummyConnPt" presStyleCnt="0"/>
      <dgm:spPr/>
    </dgm:pt>
    <dgm:pt modelId="{69367EB2-F63E-4829-A7EF-AC784C97EC9A}" type="pres">
      <dgm:prSet presAssocID="{A5806616-16BA-44DE-B5E0-3136D7DF6307}" presName="node" presStyleLbl="node1" presStyleIdx="0" presStyleCnt="6" custScaleX="128522" custLinFactNeighborX="2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2CD78-B4AC-4385-9BA2-4907A05E0399}" type="pres">
      <dgm:prSet presAssocID="{E07BD481-BF6C-4362-8BE2-717416851BDD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78448F39-DF47-4348-ADDE-79061CCF16FC}" type="pres">
      <dgm:prSet presAssocID="{3428147D-6642-4820-AA85-1B3D47E2A0F8}" presName="compNode" presStyleCnt="0"/>
      <dgm:spPr/>
    </dgm:pt>
    <dgm:pt modelId="{D4CC67C9-7D65-4FD7-8280-76E7042C3744}" type="pres">
      <dgm:prSet presAssocID="{3428147D-6642-4820-AA85-1B3D47E2A0F8}" presName="dummyConnPt" presStyleCnt="0"/>
      <dgm:spPr/>
    </dgm:pt>
    <dgm:pt modelId="{F6C8A268-C99C-4D2F-A4A3-AC55284632D9}" type="pres">
      <dgm:prSet presAssocID="{3428147D-6642-4820-AA85-1B3D47E2A0F8}" presName="node" presStyleLbl="node1" presStyleIdx="1" presStyleCnt="6" custScaleX="128522" custLinFactNeighborX="2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1B4B3-1C92-4639-A34C-8CA87A12F4E9}" type="pres">
      <dgm:prSet presAssocID="{38F42577-DAB0-46E5-969A-4D7A7097861F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FE95F618-456E-49CD-89B9-79CEF58EE7E9}" type="pres">
      <dgm:prSet presAssocID="{D60FA069-14EA-4DD8-9EF6-B4953CF5B0ED}" presName="compNode" presStyleCnt="0"/>
      <dgm:spPr/>
    </dgm:pt>
    <dgm:pt modelId="{3FF2C553-D66C-46BD-B70D-33717294C436}" type="pres">
      <dgm:prSet presAssocID="{D60FA069-14EA-4DD8-9EF6-B4953CF5B0ED}" presName="dummyConnPt" presStyleCnt="0"/>
      <dgm:spPr/>
    </dgm:pt>
    <dgm:pt modelId="{BB7B24A7-8A8E-4D0F-8AEB-3D36254AF5BD}" type="pres">
      <dgm:prSet presAssocID="{D60FA069-14EA-4DD8-9EF6-B4953CF5B0ED}" presName="node" presStyleLbl="node1" presStyleIdx="2" presStyleCnt="6" custScaleX="128522" custLinFactNeighborX="2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6C5A5-E7DD-4258-92FF-55B617A4CA3B}" type="pres">
      <dgm:prSet presAssocID="{00E8C803-6A70-48B2-B5FD-B17A2D54DE0F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6185E65A-D87D-4907-AB1F-30065D34A88A}" type="pres">
      <dgm:prSet presAssocID="{7DDD08F2-4114-485A-B318-A2FC7BF20517}" presName="compNode" presStyleCnt="0"/>
      <dgm:spPr/>
    </dgm:pt>
    <dgm:pt modelId="{76D0E606-D652-4342-9A04-2E64D1981297}" type="pres">
      <dgm:prSet presAssocID="{7DDD08F2-4114-485A-B318-A2FC7BF20517}" presName="dummyConnPt" presStyleCnt="0"/>
      <dgm:spPr/>
    </dgm:pt>
    <dgm:pt modelId="{36C50CC8-F2DA-4739-9E99-F11D1E6BAE64}" type="pres">
      <dgm:prSet presAssocID="{7DDD08F2-4114-485A-B318-A2FC7BF20517}" presName="node" presStyleLbl="node1" presStyleIdx="3" presStyleCnt="6" custScaleX="128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09714-A7C2-4317-84D6-C15B4B6C1AC5}" type="pres">
      <dgm:prSet presAssocID="{71C5CE65-33F5-405F-84D5-8DCA9C42EC97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21654222-C00C-442A-A1DA-40D99AA281AE}" type="pres">
      <dgm:prSet presAssocID="{A0F099CC-396E-41FC-A496-9403EBE6C4CB}" presName="compNode" presStyleCnt="0"/>
      <dgm:spPr/>
    </dgm:pt>
    <dgm:pt modelId="{A5E3F3FE-8BE8-4FCB-911C-49D24DDFD788}" type="pres">
      <dgm:prSet presAssocID="{A0F099CC-396E-41FC-A496-9403EBE6C4CB}" presName="dummyConnPt" presStyleCnt="0"/>
      <dgm:spPr/>
    </dgm:pt>
    <dgm:pt modelId="{EC65B9C2-60D0-4D6D-BD21-2AFD2FEF8502}" type="pres">
      <dgm:prSet presAssocID="{A0F099CC-396E-41FC-A496-9403EBE6C4CB}" presName="node" presStyleLbl="node1" presStyleIdx="4" presStyleCnt="6" custScaleX="128522" custLinFactNeighborX="2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9D8DC-7550-4B53-BCC6-468A514469E3}" type="pres">
      <dgm:prSet presAssocID="{866FBEF5-03BC-4A5C-BEA4-84D8F9B05BD2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1E530D36-4459-4610-B15B-37A22D71F448}" type="pres">
      <dgm:prSet presAssocID="{0CDDC91C-D3BE-494D-8122-831347CD4B16}" presName="compNode" presStyleCnt="0"/>
      <dgm:spPr/>
    </dgm:pt>
    <dgm:pt modelId="{C51D5051-1513-42C2-9323-E2D3B4084C09}" type="pres">
      <dgm:prSet presAssocID="{0CDDC91C-D3BE-494D-8122-831347CD4B16}" presName="dummyConnPt" presStyleCnt="0"/>
      <dgm:spPr/>
    </dgm:pt>
    <dgm:pt modelId="{80E71540-1B36-4C49-A5B5-397A100E85A3}" type="pres">
      <dgm:prSet presAssocID="{0CDDC91C-D3BE-494D-8122-831347CD4B16}" presName="node" presStyleLbl="node1" presStyleIdx="5" presStyleCnt="6" custScaleX="128522" custLinFactNeighborX="2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221AC-372A-4350-8AB3-B37E02504AA0}" srcId="{EBFCEA06-9BC1-4753-83DE-19160A40F46C}" destId="{7DDD08F2-4114-485A-B318-A2FC7BF20517}" srcOrd="3" destOrd="0" parTransId="{ECD56AE0-B3C9-40FE-AD5B-3A16B7AFBEE9}" sibTransId="{71C5CE65-33F5-405F-84D5-8DCA9C42EC97}"/>
    <dgm:cxn modelId="{44B28DA0-AF69-4655-8B6C-202943E27624}" srcId="{EBFCEA06-9BC1-4753-83DE-19160A40F46C}" destId="{3428147D-6642-4820-AA85-1B3D47E2A0F8}" srcOrd="1" destOrd="0" parTransId="{277C8905-730A-4A78-826B-CA96888ED033}" sibTransId="{38F42577-DAB0-46E5-969A-4D7A7097861F}"/>
    <dgm:cxn modelId="{9FFF35EB-4529-4C0F-9472-2ADE63E94496}" type="presOf" srcId="{38F42577-DAB0-46E5-969A-4D7A7097861F}" destId="{27D1B4B3-1C92-4639-A34C-8CA87A12F4E9}" srcOrd="0" destOrd="0" presId="urn:microsoft.com/office/officeart/2005/8/layout/bProcess4"/>
    <dgm:cxn modelId="{EAA1DEB1-98A5-4C8B-88A8-D91D4BB8ED4C}" type="presOf" srcId="{EBFCEA06-9BC1-4753-83DE-19160A40F46C}" destId="{1B46B497-C766-4328-9D84-9CBEC1CDF20A}" srcOrd="0" destOrd="0" presId="urn:microsoft.com/office/officeart/2005/8/layout/bProcess4"/>
    <dgm:cxn modelId="{5F687244-17CA-4624-A977-E5CE2A35B641}" srcId="{EBFCEA06-9BC1-4753-83DE-19160A40F46C}" destId="{D60FA069-14EA-4DD8-9EF6-B4953CF5B0ED}" srcOrd="2" destOrd="0" parTransId="{74540CBA-5F2A-456B-9053-22BABF99C485}" sibTransId="{00E8C803-6A70-48B2-B5FD-B17A2D54DE0F}"/>
    <dgm:cxn modelId="{92EBAC49-5678-43C0-A0E2-3E821C32C466}" type="presOf" srcId="{A0F099CC-396E-41FC-A496-9403EBE6C4CB}" destId="{EC65B9C2-60D0-4D6D-BD21-2AFD2FEF8502}" srcOrd="0" destOrd="0" presId="urn:microsoft.com/office/officeart/2005/8/layout/bProcess4"/>
    <dgm:cxn modelId="{9B295971-5390-4289-94A3-13867015E906}" type="presOf" srcId="{7DDD08F2-4114-485A-B318-A2FC7BF20517}" destId="{36C50CC8-F2DA-4739-9E99-F11D1E6BAE64}" srcOrd="0" destOrd="0" presId="urn:microsoft.com/office/officeart/2005/8/layout/bProcess4"/>
    <dgm:cxn modelId="{71C123B7-73FE-4610-87BF-6FBF3BDBFC99}" type="presOf" srcId="{A5806616-16BA-44DE-B5E0-3136D7DF6307}" destId="{69367EB2-F63E-4829-A7EF-AC784C97EC9A}" srcOrd="0" destOrd="0" presId="urn:microsoft.com/office/officeart/2005/8/layout/bProcess4"/>
    <dgm:cxn modelId="{8283ACF1-7917-421C-98A1-CA16E70E3850}" type="presOf" srcId="{866FBEF5-03BC-4A5C-BEA4-84D8F9B05BD2}" destId="{84E9D8DC-7550-4B53-BCC6-468A514469E3}" srcOrd="0" destOrd="0" presId="urn:microsoft.com/office/officeart/2005/8/layout/bProcess4"/>
    <dgm:cxn modelId="{4010AFB6-2493-4C55-97F9-034EDBF2DD4C}" type="presOf" srcId="{E07BD481-BF6C-4362-8BE2-717416851BDD}" destId="{4B82CD78-B4AC-4385-9BA2-4907A05E0399}" srcOrd="0" destOrd="0" presId="urn:microsoft.com/office/officeart/2005/8/layout/bProcess4"/>
    <dgm:cxn modelId="{2B6DC474-B8E0-4E55-9E29-B58B347BE3B2}" type="presOf" srcId="{0CDDC91C-D3BE-494D-8122-831347CD4B16}" destId="{80E71540-1B36-4C49-A5B5-397A100E85A3}" srcOrd="0" destOrd="0" presId="urn:microsoft.com/office/officeart/2005/8/layout/bProcess4"/>
    <dgm:cxn modelId="{4D65ED75-8EE9-40BE-A5CC-F355DC4E6FC5}" type="presOf" srcId="{D60FA069-14EA-4DD8-9EF6-B4953CF5B0ED}" destId="{BB7B24A7-8A8E-4D0F-8AEB-3D36254AF5BD}" srcOrd="0" destOrd="0" presId="urn:microsoft.com/office/officeart/2005/8/layout/bProcess4"/>
    <dgm:cxn modelId="{15D6941C-7F1C-4DB6-9AAC-8737B9427F69}" type="presOf" srcId="{3428147D-6642-4820-AA85-1B3D47E2A0F8}" destId="{F6C8A268-C99C-4D2F-A4A3-AC55284632D9}" srcOrd="0" destOrd="0" presId="urn:microsoft.com/office/officeart/2005/8/layout/bProcess4"/>
    <dgm:cxn modelId="{B63C8EF5-2A82-4394-B2E6-2AD0AFC18F41}" srcId="{EBFCEA06-9BC1-4753-83DE-19160A40F46C}" destId="{A0F099CC-396E-41FC-A496-9403EBE6C4CB}" srcOrd="4" destOrd="0" parTransId="{B33CBFD2-2F0F-426D-A8BA-B2554F23DF93}" sibTransId="{866FBEF5-03BC-4A5C-BEA4-84D8F9B05BD2}"/>
    <dgm:cxn modelId="{EA4D4EA7-87FE-4B91-91BB-9AB9DBF5D637}" type="presOf" srcId="{71C5CE65-33F5-405F-84D5-8DCA9C42EC97}" destId="{AF909714-A7C2-4317-84D6-C15B4B6C1AC5}" srcOrd="0" destOrd="0" presId="urn:microsoft.com/office/officeart/2005/8/layout/bProcess4"/>
    <dgm:cxn modelId="{F3DC26EB-15BD-4994-BE74-0A0F3813E68C}" type="presOf" srcId="{00E8C803-6A70-48B2-B5FD-B17A2D54DE0F}" destId="{A996C5A5-E7DD-4258-92FF-55B617A4CA3B}" srcOrd="0" destOrd="0" presId="urn:microsoft.com/office/officeart/2005/8/layout/bProcess4"/>
    <dgm:cxn modelId="{5E43876C-42A5-40B7-B149-2D855172F87F}" srcId="{EBFCEA06-9BC1-4753-83DE-19160A40F46C}" destId="{0CDDC91C-D3BE-494D-8122-831347CD4B16}" srcOrd="5" destOrd="0" parTransId="{CD6381A1-77F1-47CE-A61D-1D588321F844}" sibTransId="{25654652-0956-49CE-A66C-BF7644E453E5}"/>
    <dgm:cxn modelId="{FDCB5F9A-11A2-446A-A06D-423477DE7FB2}" srcId="{EBFCEA06-9BC1-4753-83DE-19160A40F46C}" destId="{A5806616-16BA-44DE-B5E0-3136D7DF6307}" srcOrd="0" destOrd="0" parTransId="{25BBCC6E-29A0-404B-8F50-D3B91F7EB968}" sibTransId="{E07BD481-BF6C-4362-8BE2-717416851BDD}"/>
    <dgm:cxn modelId="{7A5B7735-D6DC-4D40-883A-B9FCC52482B9}" type="presParOf" srcId="{1B46B497-C766-4328-9D84-9CBEC1CDF20A}" destId="{839DC8BB-A2BD-457A-A43C-926476E42D03}" srcOrd="0" destOrd="0" presId="urn:microsoft.com/office/officeart/2005/8/layout/bProcess4"/>
    <dgm:cxn modelId="{96113F6E-4479-4384-AFA5-3EC49478BEFF}" type="presParOf" srcId="{839DC8BB-A2BD-457A-A43C-926476E42D03}" destId="{69260342-09DA-4ED5-A826-C7E2DE6E0F0A}" srcOrd="0" destOrd="0" presId="urn:microsoft.com/office/officeart/2005/8/layout/bProcess4"/>
    <dgm:cxn modelId="{8C4C8966-7DEA-48C1-B519-68D5A4362C31}" type="presParOf" srcId="{839DC8BB-A2BD-457A-A43C-926476E42D03}" destId="{69367EB2-F63E-4829-A7EF-AC784C97EC9A}" srcOrd="1" destOrd="0" presId="urn:microsoft.com/office/officeart/2005/8/layout/bProcess4"/>
    <dgm:cxn modelId="{8E0DA35F-000B-49E5-87C1-292AD497DF61}" type="presParOf" srcId="{1B46B497-C766-4328-9D84-9CBEC1CDF20A}" destId="{4B82CD78-B4AC-4385-9BA2-4907A05E0399}" srcOrd="1" destOrd="0" presId="urn:microsoft.com/office/officeart/2005/8/layout/bProcess4"/>
    <dgm:cxn modelId="{43AEDFCD-A9BD-4B64-80CE-5A0B2CEFEDE9}" type="presParOf" srcId="{1B46B497-C766-4328-9D84-9CBEC1CDF20A}" destId="{78448F39-DF47-4348-ADDE-79061CCF16FC}" srcOrd="2" destOrd="0" presId="urn:microsoft.com/office/officeart/2005/8/layout/bProcess4"/>
    <dgm:cxn modelId="{4BBB1D72-642C-422E-8F30-A9EBA9075CB6}" type="presParOf" srcId="{78448F39-DF47-4348-ADDE-79061CCF16FC}" destId="{D4CC67C9-7D65-4FD7-8280-76E7042C3744}" srcOrd="0" destOrd="0" presId="urn:microsoft.com/office/officeart/2005/8/layout/bProcess4"/>
    <dgm:cxn modelId="{1A6344F6-073F-4B7B-A17C-E165C63CD4E9}" type="presParOf" srcId="{78448F39-DF47-4348-ADDE-79061CCF16FC}" destId="{F6C8A268-C99C-4D2F-A4A3-AC55284632D9}" srcOrd="1" destOrd="0" presId="urn:microsoft.com/office/officeart/2005/8/layout/bProcess4"/>
    <dgm:cxn modelId="{A889E49C-ABFE-49C2-B514-852407876AB9}" type="presParOf" srcId="{1B46B497-C766-4328-9D84-9CBEC1CDF20A}" destId="{27D1B4B3-1C92-4639-A34C-8CA87A12F4E9}" srcOrd="3" destOrd="0" presId="urn:microsoft.com/office/officeart/2005/8/layout/bProcess4"/>
    <dgm:cxn modelId="{FE06D3A6-08C2-4839-8C46-0FF0613798C7}" type="presParOf" srcId="{1B46B497-C766-4328-9D84-9CBEC1CDF20A}" destId="{FE95F618-456E-49CD-89B9-79CEF58EE7E9}" srcOrd="4" destOrd="0" presId="urn:microsoft.com/office/officeart/2005/8/layout/bProcess4"/>
    <dgm:cxn modelId="{14E7C1D4-22AD-42F4-B1E8-CE0AA7CB2BB6}" type="presParOf" srcId="{FE95F618-456E-49CD-89B9-79CEF58EE7E9}" destId="{3FF2C553-D66C-46BD-B70D-33717294C436}" srcOrd="0" destOrd="0" presId="urn:microsoft.com/office/officeart/2005/8/layout/bProcess4"/>
    <dgm:cxn modelId="{11A22035-EF49-4096-954E-040E127C911A}" type="presParOf" srcId="{FE95F618-456E-49CD-89B9-79CEF58EE7E9}" destId="{BB7B24A7-8A8E-4D0F-8AEB-3D36254AF5BD}" srcOrd="1" destOrd="0" presId="urn:microsoft.com/office/officeart/2005/8/layout/bProcess4"/>
    <dgm:cxn modelId="{E99D2A89-58A1-4199-BC27-0AB5D18726E2}" type="presParOf" srcId="{1B46B497-C766-4328-9D84-9CBEC1CDF20A}" destId="{A996C5A5-E7DD-4258-92FF-55B617A4CA3B}" srcOrd="5" destOrd="0" presId="urn:microsoft.com/office/officeart/2005/8/layout/bProcess4"/>
    <dgm:cxn modelId="{0D58A22F-0C3F-41FE-BFDC-4E4C1236ED9B}" type="presParOf" srcId="{1B46B497-C766-4328-9D84-9CBEC1CDF20A}" destId="{6185E65A-D87D-4907-AB1F-30065D34A88A}" srcOrd="6" destOrd="0" presId="urn:microsoft.com/office/officeart/2005/8/layout/bProcess4"/>
    <dgm:cxn modelId="{56C8FEA0-3CEF-41A0-8CC6-DD569FBE98F6}" type="presParOf" srcId="{6185E65A-D87D-4907-AB1F-30065D34A88A}" destId="{76D0E606-D652-4342-9A04-2E64D1981297}" srcOrd="0" destOrd="0" presId="urn:microsoft.com/office/officeart/2005/8/layout/bProcess4"/>
    <dgm:cxn modelId="{1087A707-4573-44A7-8E87-6137FB3D819B}" type="presParOf" srcId="{6185E65A-D87D-4907-AB1F-30065D34A88A}" destId="{36C50CC8-F2DA-4739-9E99-F11D1E6BAE64}" srcOrd="1" destOrd="0" presId="urn:microsoft.com/office/officeart/2005/8/layout/bProcess4"/>
    <dgm:cxn modelId="{8AB4A1F2-7629-4BF1-AC4C-9E9A0C045628}" type="presParOf" srcId="{1B46B497-C766-4328-9D84-9CBEC1CDF20A}" destId="{AF909714-A7C2-4317-84D6-C15B4B6C1AC5}" srcOrd="7" destOrd="0" presId="urn:microsoft.com/office/officeart/2005/8/layout/bProcess4"/>
    <dgm:cxn modelId="{13A513A0-7D29-49B2-A280-D514C600D980}" type="presParOf" srcId="{1B46B497-C766-4328-9D84-9CBEC1CDF20A}" destId="{21654222-C00C-442A-A1DA-40D99AA281AE}" srcOrd="8" destOrd="0" presId="urn:microsoft.com/office/officeart/2005/8/layout/bProcess4"/>
    <dgm:cxn modelId="{2A4206AF-C07C-40E5-A076-CB5150892A5A}" type="presParOf" srcId="{21654222-C00C-442A-A1DA-40D99AA281AE}" destId="{A5E3F3FE-8BE8-4FCB-911C-49D24DDFD788}" srcOrd="0" destOrd="0" presId="urn:microsoft.com/office/officeart/2005/8/layout/bProcess4"/>
    <dgm:cxn modelId="{F3533444-AEAE-4DE7-8F58-7848B6809224}" type="presParOf" srcId="{21654222-C00C-442A-A1DA-40D99AA281AE}" destId="{EC65B9C2-60D0-4D6D-BD21-2AFD2FEF8502}" srcOrd="1" destOrd="0" presId="urn:microsoft.com/office/officeart/2005/8/layout/bProcess4"/>
    <dgm:cxn modelId="{2D3542CB-4287-45F7-A1D7-9D84D4A88ECA}" type="presParOf" srcId="{1B46B497-C766-4328-9D84-9CBEC1CDF20A}" destId="{84E9D8DC-7550-4B53-BCC6-468A514469E3}" srcOrd="9" destOrd="0" presId="urn:microsoft.com/office/officeart/2005/8/layout/bProcess4"/>
    <dgm:cxn modelId="{10D70DD1-6EAA-46A0-AA04-1183BEDBFBE9}" type="presParOf" srcId="{1B46B497-C766-4328-9D84-9CBEC1CDF20A}" destId="{1E530D36-4459-4610-B15B-37A22D71F448}" srcOrd="10" destOrd="0" presId="urn:microsoft.com/office/officeart/2005/8/layout/bProcess4"/>
    <dgm:cxn modelId="{A2A0DB47-C8B6-47D4-9BC9-67F384B686A2}" type="presParOf" srcId="{1E530D36-4459-4610-B15B-37A22D71F448}" destId="{C51D5051-1513-42C2-9323-E2D3B4084C09}" srcOrd="0" destOrd="0" presId="urn:microsoft.com/office/officeart/2005/8/layout/bProcess4"/>
    <dgm:cxn modelId="{1F8F7A03-ED3D-490F-BBCD-6D7B083AE8B8}" type="presParOf" srcId="{1E530D36-4459-4610-B15B-37A22D71F448}" destId="{80E71540-1B36-4C49-A5B5-397A100E85A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987EA7-B61C-403F-A571-F598D7AC5D2D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A03C74-3FF5-4B5B-9619-1B43D27AB3A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Социальная сфера</a:t>
          </a:r>
          <a:endParaRPr lang="ru-RU" dirty="0"/>
        </a:p>
      </dgm:t>
    </dgm:pt>
    <dgm:pt modelId="{1AFCC3DC-0106-46D7-9CC8-61BDA5B706AD}" type="parTrans" cxnId="{11C0A1AA-BBD2-4E00-8675-E3AABEEFF0A5}">
      <dgm:prSet/>
      <dgm:spPr/>
      <dgm:t>
        <a:bodyPr/>
        <a:lstStyle/>
        <a:p>
          <a:endParaRPr lang="ru-RU"/>
        </a:p>
      </dgm:t>
    </dgm:pt>
    <dgm:pt modelId="{AA2A0FBA-9402-4A60-9D04-B01FB6E2299A}" type="sibTrans" cxnId="{11C0A1AA-BBD2-4E00-8675-E3AABEEFF0A5}">
      <dgm:prSet/>
      <dgm:spPr/>
      <dgm:t>
        <a:bodyPr/>
        <a:lstStyle/>
        <a:p>
          <a:endParaRPr lang="ru-RU"/>
        </a:p>
      </dgm:t>
    </dgm:pt>
    <dgm:pt modelId="{4DC618EC-03DA-4C56-AF79-254E8636383B}">
      <dgm:prSet phldrT="[Текст]" custT="1"/>
      <dgm:spPr/>
      <dgm:t>
        <a:bodyPr/>
        <a:lstStyle/>
        <a:p>
          <a:r>
            <a:rPr lang="ru-RU" sz="1600" b="1" dirty="0" smtClean="0"/>
            <a:t>Образование</a:t>
          </a:r>
          <a:endParaRPr lang="ru-RU" sz="1600" b="1" dirty="0"/>
        </a:p>
      </dgm:t>
    </dgm:pt>
    <dgm:pt modelId="{B1853192-EDC2-4579-80E4-3B4C23CA8A69}" type="parTrans" cxnId="{AA457A8C-9A76-4DBA-A4CD-FF46616CE338}">
      <dgm:prSet/>
      <dgm:spPr/>
      <dgm:t>
        <a:bodyPr/>
        <a:lstStyle/>
        <a:p>
          <a:endParaRPr lang="ru-RU"/>
        </a:p>
      </dgm:t>
    </dgm:pt>
    <dgm:pt modelId="{45EFDA3B-D699-4964-98ED-2D1B1616D3E6}" type="sibTrans" cxnId="{AA457A8C-9A76-4DBA-A4CD-FF46616CE338}">
      <dgm:prSet/>
      <dgm:spPr/>
      <dgm:t>
        <a:bodyPr/>
        <a:lstStyle/>
        <a:p>
          <a:endParaRPr lang="ru-RU"/>
        </a:p>
      </dgm:t>
    </dgm:pt>
    <dgm:pt modelId="{F4C25276-8AA0-4B22-96EC-856E36996F82}">
      <dgm:prSet phldrT="[Текст]" custT="1"/>
      <dgm:spPr/>
      <dgm:t>
        <a:bodyPr/>
        <a:lstStyle/>
        <a:p>
          <a:r>
            <a:rPr lang="ru-RU" sz="1600" b="1" dirty="0" smtClean="0"/>
            <a:t>Социальное обслуживание</a:t>
          </a:r>
          <a:endParaRPr lang="ru-RU" sz="1600" b="1" dirty="0"/>
        </a:p>
      </dgm:t>
    </dgm:pt>
    <dgm:pt modelId="{01E0E7C0-F212-4839-B0F9-F00DEAB149FE}" type="parTrans" cxnId="{03C016B2-A8F3-4B6E-B8CE-0F0CCDB7C7E3}">
      <dgm:prSet/>
      <dgm:spPr/>
      <dgm:t>
        <a:bodyPr/>
        <a:lstStyle/>
        <a:p>
          <a:endParaRPr lang="ru-RU"/>
        </a:p>
      </dgm:t>
    </dgm:pt>
    <dgm:pt modelId="{C89CB830-E7CF-40CD-ADA1-972CADAA5759}" type="sibTrans" cxnId="{03C016B2-A8F3-4B6E-B8CE-0F0CCDB7C7E3}">
      <dgm:prSet/>
      <dgm:spPr/>
      <dgm:t>
        <a:bodyPr/>
        <a:lstStyle/>
        <a:p>
          <a:endParaRPr lang="ru-RU"/>
        </a:p>
      </dgm:t>
    </dgm:pt>
    <dgm:pt modelId="{43C65124-20CC-4840-9410-3276A30718D7}">
      <dgm:prSet phldrT="[Текст]" custT="1"/>
      <dgm:spPr/>
      <dgm:t>
        <a:bodyPr/>
        <a:lstStyle/>
        <a:p>
          <a:r>
            <a:rPr lang="ru-RU" sz="1600" b="1" dirty="0" smtClean="0"/>
            <a:t>Физическая культура и спорт</a:t>
          </a:r>
          <a:endParaRPr lang="ru-RU" sz="1600" b="1" dirty="0"/>
        </a:p>
      </dgm:t>
    </dgm:pt>
    <dgm:pt modelId="{6242CA19-46E1-4821-A4EC-44E8A76E2EAA}" type="parTrans" cxnId="{7EC42F25-8235-4FAB-B13C-6D9C5F5406F1}">
      <dgm:prSet/>
      <dgm:spPr/>
      <dgm:t>
        <a:bodyPr/>
        <a:lstStyle/>
        <a:p>
          <a:endParaRPr lang="ru-RU"/>
        </a:p>
      </dgm:t>
    </dgm:pt>
    <dgm:pt modelId="{6A2461F6-FA30-44BE-AFA0-067042D73249}" type="sibTrans" cxnId="{7EC42F25-8235-4FAB-B13C-6D9C5F5406F1}">
      <dgm:prSet/>
      <dgm:spPr/>
      <dgm:t>
        <a:bodyPr/>
        <a:lstStyle/>
        <a:p>
          <a:endParaRPr lang="ru-RU"/>
        </a:p>
      </dgm:t>
    </dgm:pt>
    <dgm:pt modelId="{4E364DE8-B893-47CC-8EBF-CA5493C31954}">
      <dgm:prSet phldrT="[Текст]" custT="1"/>
      <dgm:spPr/>
      <dgm:t>
        <a:bodyPr/>
        <a:lstStyle/>
        <a:p>
          <a:r>
            <a:rPr lang="ru-RU" sz="1600" b="1" dirty="0" smtClean="0"/>
            <a:t>Здравоохранение</a:t>
          </a:r>
          <a:endParaRPr lang="ru-RU" sz="1600" b="1" dirty="0"/>
        </a:p>
      </dgm:t>
    </dgm:pt>
    <dgm:pt modelId="{FDE4CC37-F4CA-4E9A-B0BA-5D5CEAF259B7}" type="parTrans" cxnId="{5D671578-6C7B-4F88-9BC0-62B017C12B7C}">
      <dgm:prSet/>
      <dgm:spPr/>
      <dgm:t>
        <a:bodyPr/>
        <a:lstStyle/>
        <a:p>
          <a:endParaRPr lang="ru-RU"/>
        </a:p>
      </dgm:t>
    </dgm:pt>
    <dgm:pt modelId="{006AA868-554A-4BF6-A686-DA9121C85CBB}" type="sibTrans" cxnId="{5D671578-6C7B-4F88-9BC0-62B017C12B7C}">
      <dgm:prSet/>
      <dgm:spPr/>
      <dgm:t>
        <a:bodyPr/>
        <a:lstStyle/>
        <a:p>
          <a:endParaRPr lang="ru-RU"/>
        </a:p>
      </dgm:t>
    </dgm:pt>
    <dgm:pt modelId="{837B3E59-814F-4475-A3ED-FB65BDE6C984}">
      <dgm:prSet phldrT="[Текст]" custT="1"/>
      <dgm:spPr/>
      <dgm:t>
        <a:bodyPr/>
        <a:lstStyle/>
        <a:p>
          <a:r>
            <a:rPr lang="ru-RU" sz="1600" b="1" dirty="0" smtClean="0"/>
            <a:t>Культура</a:t>
          </a:r>
          <a:endParaRPr lang="ru-RU" sz="1600" b="1" dirty="0"/>
        </a:p>
      </dgm:t>
    </dgm:pt>
    <dgm:pt modelId="{F4B3C8A3-C871-4B61-B291-5EDFC7B10FE8}" type="parTrans" cxnId="{C3D72332-45A8-44E9-8A8F-3206D8A0F122}">
      <dgm:prSet/>
      <dgm:spPr/>
      <dgm:t>
        <a:bodyPr/>
        <a:lstStyle/>
        <a:p>
          <a:endParaRPr lang="ru-RU"/>
        </a:p>
      </dgm:t>
    </dgm:pt>
    <dgm:pt modelId="{337EF9ED-055C-4A16-B7A0-6556FBD5E359}" type="sibTrans" cxnId="{C3D72332-45A8-44E9-8A8F-3206D8A0F122}">
      <dgm:prSet/>
      <dgm:spPr/>
      <dgm:t>
        <a:bodyPr/>
        <a:lstStyle/>
        <a:p>
          <a:endParaRPr lang="ru-RU"/>
        </a:p>
      </dgm:t>
    </dgm:pt>
    <dgm:pt modelId="{C96C6504-67B8-44AF-9E83-9563235FC8A8}" type="pres">
      <dgm:prSet presAssocID="{42987EA7-B61C-403F-A571-F598D7AC5D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FB37FB-0058-47DD-B93E-1EC58B91E787}" type="pres">
      <dgm:prSet presAssocID="{9FA03C74-3FF5-4B5B-9619-1B43D27AB3AF}" presName="centerShape" presStyleLbl="node0" presStyleIdx="0" presStyleCnt="1"/>
      <dgm:spPr/>
      <dgm:t>
        <a:bodyPr/>
        <a:lstStyle/>
        <a:p>
          <a:endParaRPr lang="ru-RU"/>
        </a:p>
      </dgm:t>
    </dgm:pt>
    <dgm:pt modelId="{5AC07F3B-D4E3-42FD-8FD5-0D5FA7846FC6}" type="pres">
      <dgm:prSet presAssocID="{B1853192-EDC2-4579-80E4-3B4C23CA8A69}" presName="parTrans" presStyleLbl="sibTrans2D1" presStyleIdx="0" presStyleCnt="5"/>
      <dgm:spPr/>
      <dgm:t>
        <a:bodyPr/>
        <a:lstStyle/>
        <a:p>
          <a:endParaRPr lang="ru-RU"/>
        </a:p>
      </dgm:t>
    </dgm:pt>
    <dgm:pt modelId="{4B2DA800-2922-4D76-8710-B4C4C9FE65CA}" type="pres">
      <dgm:prSet presAssocID="{B1853192-EDC2-4579-80E4-3B4C23CA8A6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A2231B5-4682-426E-A050-6E6BA30894DA}" type="pres">
      <dgm:prSet presAssocID="{4DC618EC-03DA-4C56-AF79-254E8636383B}" presName="node" presStyleLbl="node1" presStyleIdx="0" presStyleCnt="5" custScaleX="126333" custRadScaleRad="103462" custRadScaleInc="34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D2DD828-4A20-4989-AB50-9B222EDC16B7}" type="pres">
      <dgm:prSet presAssocID="{01E0E7C0-F212-4839-B0F9-F00DEAB149FE}" presName="parTrans" presStyleLbl="sibTrans2D1" presStyleIdx="1" presStyleCnt="5"/>
      <dgm:spPr/>
      <dgm:t>
        <a:bodyPr/>
        <a:lstStyle/>
        <a:p>
          <a:endParaRPr lang="ru-RU"/>
        </a:p>
      </dgm:t>
    </dgm:pt>
    <dgm:pt modelId="{A253772D-B76E-4E49-89EB-9C52F56318A4}" type="pres">
      <dgm:prSet presAssocID="{01E0E7C0-F212-4839-B0F9-F00DEAB149F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9F31547-E70F-4902-9F78-ABCBA8A7EAEC}" type="pres">
      <dgm:prSet presAssocID="{F4C25276-8AA0-4B22-96EC-856E36996F82}" presName="node" presStyleLbl="node1" presStyleIdx="1" presStyleCnt="5" custScaleX="126333" custRadScaleRad="102082" custRadScaleInc="10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5B84508-92CE-4BFC-B7D8-47584AAAB3A0}" type="pres">
      <dgm:prSet presAssocID="{6242CA19-46E1-4821-A4EC-44E8A76E2EAA}" presName="parTrans" presStyleLbl="sibTrans2D1" presStyleIdx="2" presStyleCnt="5"/>
      <dgm:spPr/>
      <dgm:t>
        <a:bodyPr/>
        <a:lstStyle/>
        <a:p>
          <a:endParaRPr lang="ru-RU"/>
        </a:p>
      </dgm:t>
    </dgm:pt>
    <dgm:pt modelId="{03F275C0-3DA0-43A5-8C18-4D7F9DD82FBD}" type="pres">
      <dgm:prSet presAssocID="{6242CA19-46E1-4821-A4EC-44E8A76E2EA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D1A8D6B-ED69-448C-92A1-33773ED8C9A3}" type="pres">
      <dgm:prSet presAssocID="{43C65124-20CC-4840-9410-3276A30718D7}" presName="node" presStyleLbl="node1" presStyleIdx="2" presStyleCnt="5" custScaleX="126333" custRadScaleRad="101466" custRadScaleInc="-31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982D717-3BEC-4CA8-9C35-E08EA94A502D}" type="pres">
      <dgm:prSet presAssocID="{FDE4CC37-F4CA-4E9A-B0BA-5D5CEAF259B7}" presName="parTrans" presStyleLbl="sibTrans2D1" presStyleIdx="3" presStyleCnt="5"/>
      <dgm:spPr/>
      <dgm:t>
        <a:bodyPr/>
        <a:lstStyle/>
        <a:p>
          <a:endParaRPr lang="ru-RU"/>
        </a:p>
      </dgm:t>
    </dgm:pt>
    <dgm:pt modelId="{A1984A8E-607D-4DED-9F32-B6C1CF70F3AE}" type="pres">
      <dgm:prSet presAssocID="{FDE4CC37-F4CA-4E9A-B0BA-5D5CEAF259B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5BAFE89-7CD9-4727-A5BB-DFC76FF84F3A}" type="pres">
      <dgm:prSet presAssocID="{4E364DE8-B893-47CC-8EBF-CA5493C31954}" presName="node" presStyleLbl="node1" presStyleIdx="3" presStyleCnt="5" custScaleX="1300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04D8F0E-A72E-491D-8C52-59578EA5D61D}" type="pres">
      <dgm:prSet presAssocID="{F4B3C8A3-C871-4B61-B291-5EDFC7B10FE8}" presName="parTrans" presStyleLbl="sibTrans2D1" presStyleIdx="4" presStyleCnt="5"/>
      <dgm:spPr/>
      <dgm:t>
        <a:bodyPr/>
        <a:lstStyle/>
        <a:p>
          <a:endParaRPr lang="ru-RU"/>
        </a:p>
      </dgm:t>
    </dgm:pt>
    <dgm:pt modelId="{E7FBF74C-4A14-44FF-BDBF-3192AF39B481}" type="pres">
      <dgm:prSet presAssocID="{F4B3C8A3-C871-4B61-B291-5EDFC7B10FE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23E5CC70-330C-49A5-8EDC-81B969393B0F}" type="pres">
      <dgm:prSet presAssocID="{837B3E59-814F-4475-A3ED-FB65BDE6C984}" presName="node" presStyleLbl="node1" presStyleIdx="4" presStyleCnt="5" custScaleX="126333" custRadScaleRad="97923" custRadScaleInc="109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D671578-6C7B-4F88-9BC0-62B017C12B7C}" srcId="{9FA03C74-3FF5-4B5B-9619-1B43D27AB3AF}" destId="{4E364DE8-B893-47CC-8EBF-CA5493C31954}" srcOrd="3" destOrd="0" parTransId="{FDE4CC37-F4CA-4E9A-B0BA-5D5CEAF259B7}" sibTransId="{006AA868-554A-4BF6-A686-DA9121C85CBB}"/>
    <dgm:cxn modelId="{20C1EE08-2B54-4609-9736-C5B5E515C76E}" type="presOf" srcId="{837B3E59-814F-4475-A3ED-FB65BDE6C984}" destId="{23E5CC70-330C-49A5-8EDC-81B969393B0F}" srcOrd="0" destOrd="0" presId="urn:microsoft.com/office/officeart/2005/8/layout/radial5"/>
    <dgm:cxn modelId="{11C0A1AA-BBD2-4E00-8675-E3AABEEFF0A5}" srcId="{42987EA7-B61C-403F-A571-F598D7AC5D2D}" destId="{9FA03C74-3FF5-4B5B-9619-1B43D27AB3AF}" srcOrd="0" destOrd="0" parTransId="{1AFCC3DC-0106-46D7-9CC8-61BDA5B706AD}" sibTransId="{AA2A0FBA-9402-4A60-9D04-B01FB6E2299A}"/>
    <dgm:cxn modelId="{AF6F6F19-B2D3-4010-B397-99E946E19C5C}" type="presOf" srcId="{9FA03C74-3FF5-4B5B-9619-1B43D27AB3AF}" destId="{60FB37FB-0058-47DD-B93E-1EC58B91E787}" srcOrd="0" destOrd="0" presId="urn:microsoft.com/office/officeart/2005/8/layout/radial5"/>
    <dgm:cxn modelId="{A025B3A6-3F3D-4F01-A741-9FE827C8C04C}" type="presOf" srcId="{01E0E7C0-F212-4839-B0F9-F00DEAB149FE}" destId="{A253772D-B76E-4E49-89EB-9C52F56318A4}" srcOrd="1" destOrd="0" presId="urn:microsoft.com/office/officeart/2005/8/layout/radial5"/>
    <dgm:cxn modelId="{C3D72332-45A8-44E9-8A8F-3206D8A0F122}" srcId="{9FA03C74-3FF5-4B5B-9619-1B43D27AB3AF}" destId="{837B3E59-814F-4475-A3ED-FB65BDE6C984}" srcOrd="4" destOrd="0" parTransId="{F4B3C8A3-C871-4B61-B291-5EDFC7B10FE8}" sibTransId="{337EF9ED-055C-4A16-B7A0-6556FBD5E359}"/>
    <dgm:cxn modelId="{F37B4CEF-CE08-47B0-9C9F-596FBEAB641A}" type="presOf" srcId="{F4C25276-8AA0-4B22-96EC-856E36996F82}" destId="{59F31547-E70F-4902-9F78-ABCBA8A7EAEC}" srcOrd="0" destOrd="0" presId="urn:microsoft.com/office/officeart/2005/8/layout/radial5"/>
    <dgm:cxn modelId="{26DBBC1F-2492-4C24-95AE-260706F77575}" type="presOf" srcId="{43C65124-20CC-4840-9410-3276A30718D7}" destId="{2D1A8D6B-ED69-448C-92A1-33773ED8C9A3}" srcOrd="0" destOrd="0" presId="urn:microsoft.com/office/officeart/2005/8/layout/radial5"/>
    <dgm:cxn modelId="{A1E1E6D8-77F2-4481-80BE-B5A8CD53CC30}" type="presOf" srcId="{B1853192-EDC2-4579-80E4-3B4C23CA8A69}" destId="{5AC07F3B-D4E3-42FD-8FD5-0D5FA7846FC6}" srcOrd="0" destOrd="0" presId="urn:microsoft.com/office/officeart/2005/8/layout/radial5"/>
    <dgm:cxn modelId="{9E616DF9-C85B-4A5F-AF19-766B1BD33BD7}" type="presOf" srcId="{FDE4CC37-F4CA-4E9A-B0BA-5D5CEAF259B7}" destId="{A1984A8E-607D-4DED-9F32-B6C1CF70F3AE}" srcOrd="1" destOrd="0" presId="urn:microsoft.com/office/officeart/2005/8/layout/radial5"/>
    <dgm:cxn modelId="{AA457A8C-9A76-4DBA-A4CD-FF46616CE338}" srcId="{9FA03C74-3FF5-4B5B-9619-1B43D27AB3AF}" destId="{4DC618EC-03DA-4C56-AF79-254E8636383B}" srcOrd="0" destOrd="0" parTransId="{B1853192-EDC2-4579-80E4-3B4C23CA8A69}" sibTransId="{45EFDA3B-D699-4964-98ED-2D1B1616D3E6}"/>
    <dgm:cxn modelId="{03C016B2-A8F3-4B6E-B8CE-0F0CCDB7C7E3}" srcId="{9FA03C74-3FF5-4B5B-9619-1B43D27AB3AF}" destId="{F4C25276-8AA0-4B22-96EC-856E36996F82}" srcOrd="1" destOrd="0" parTransId="{01E0E7C0-F212-4839-B0F9-F00DEAB149FE}" sibTransId="{C89CB830-E7CF-40CD-ADA1-972CADAA5759}"/>
    <dgm:cxn modelId="{7EC42F25-8235-4FAB-B13C-6D9C5F5406F1}" srcId="{9FA03C74-3FF5-4B5B-9619-1B43D27AB3AF}" destId="{43C65124-20CC-4840-9410-3276A30718D7}" srcOrd="2" destOrd="0" parTransId="{6242CA19-46E1-4821-A4EC-44E8A76E2EAA}" sibTransId="{6A2461F6-FA30-44BE-AFA0-067042D73249}"/>
    <dgm:cxn modelId="{18CB0814-F6F4-4AB4-AE6F-F4E07E3DC518}" type="presOf" srcId="{01E0E7C0-F212-4839-B0F9-F00DEAB149FE}" destId="{ED2DD828-4A20-4989-AB50-9B222EDC16B7}" srcOrd="0" destOrd="0" presId="urn:microsoft.com/office/officeart/2005/8/layout/radial5"/>
    <dgm:cxn modelId="{416507EE-D9C1-427C-80F9-45BE5F80FBB5}" type="presOf" srcId="{FDE4CC37-F4CA-4E9A-B0BA-5D5CEAF259B7}" destId="{C982D717-3BEC-4CA8-9C35-E08EA94A502D}" srcOrd="0" destOrd="0" presId="urn:microsoft.com/office/officeart/2005/8/layout/radial5"/>
    <dgm:cxn modelId="{B8429E2D-D362-4241-9B02-E14330BB5822}" type="presOf" srcId="{B1853192-EDC2-4579-80E4-3B4C23CA8A69}" destId="{4B2DA800-2922-4D76-8710-B4C4C9FE65CA}" srcOrd="1" destOrd="0" presId="urn:microsoft.com/office/officeart/2005/8/layout/radial5"/>
    <dgm:cxn modelId="{887AD595-8063-4425-A295-45618218E915}" type="presOf" srcId="{6242CA19-46E1-4821-A4EC-44E8A76E2EAA}" destId="{03F275C0-3DA0-43A5-8C18-4D7F9DD82FBD}" srcOrd="1" destOrd="0" presId="urn:microsoft.com/office/officeart/2005/8/layout/radial5"/>
    <dgm:cxn modelId="{9FC4C7EB-5BF3-4846-83A9-25E0EE13061C}" type="presOf" srcId="{4E364DE8-B893-47CC-8EBF-CA5493C31954}" destId="{05BAFE89-7CD9-4727-A5BB-DFC76FF84F3A}" srcOrd="0" destOrd="0" presId="urn:microsoft.com/office/officeart/2005/8/layout/radial5"/>
    <dgm:cxn modelId="{1DA8171F-5093-47DC-9B9D-753ED6CDFD56}" type="presOf" srcId="{F4B3C8A3-C871-4B61-B291-5EDFC7B10FE8}" destId="{E7FBF74C-4A14-44FF-BDBF-3192AF39B481}" srcOrd="1" destOrd="0" presId="urn:microsoft.com/office/officeart/2005/8/layout/radial5"/>
    <dgm:cxn modelId="{525ECEAC-A601-40B3-984A-2674B8742ED0}" type="presOf" srcId="{42987EA7-B61C-403F-A571-F598D7AC5D2D}" destId="{C96C6504-67B8-44AF-9E83-9563235FC8A8}" srcOrd="0" destOrd="0" presId="urn:microsoft.com/office/officeart/2005/8/layout/radial5"/>
    <dgm:cxn modelId="{E46A87CE-E79B-4201-98D4-550A88038537}" type="presOf" srcId="{6242CA19-46E1-4821-A4EC-44E8A76E2EAA}" destId="{C5B84508-92CE-4BFC-B7D8-47584AAAB3A0}" srcOrd="0" destOrd="0" presId="urn:microsoft.com/office/officeart/2005/8/layout/radial5"/>
    <dgm:cxn modelId="{9AB9F4F8-2A83-4EEC-A587-CDA8606CA663}" type="presOf" srcId="{4DC618EC-03DA-4C56-AF79-254E8636383B}" destId="{3A2231B5-4682-426E-A050-6E6BA30894DA}" srcOrd="0" destOrd="0" presId="urn:microsoft.com/office/officeart/2005/8/layout/radial5"/>
    <dgm:cxn modelId="{9504CB4C-8247-438C-87BE-75DD831F08B4}" type="presOf" srcId="{F4B3C8A3-C871-4B61-B291-5EDFC7B10FE8}" destId="{F04D8F0E-A72E-491D-8C52-59578EA5D61D}" srcOrd="0" destOrd="0" presId="urn:microsoft.com/office/officeart/2005/8/layout/radial5"/>
    <dgm:cxn modelId="{2030FBBC-8DB1-4F22-8FF9-1A494D3D8618}" type="presParOf" srcId="{C96C6504-67B8-44AF-9E83-9563235FC8A8}" destId="{60FB37FB-0058-47DD-B93E-1EC58B91E787}" srcOrd="0" destOrd="0" presId="urn:microsoft.com/office/officeart/2005/8/layout/radial5"/>
    <dgm:cxn modelId="{81B4A62A-5BE8-4BFE-BC47-DF0C6EAE5A5C}" type="presParOf" srcId="{C96C6504-67B8-44AF-9E83-9563235FC8A8}" destId="{5AC07F3B-D4E3-42FD-8FD5-0D5FA7846FC6}" srcOrd="1" destOrd="0" presId="urn:microsoft.com/office/officeart/2005/8/layout/radial5"/>
    <dgm:cxn modelId="{6DC9D388-5130-42C7-9ECC-0D93C69409E7}" type="presParOf" srcId="{5AC07F3B-D4E3-42FD-8FD5-0D5FA7846FC6}" destId="{4B2DA800-2922-4D76-8710-B4C4C9FE65CA}" srcOrd="0" destOrd="0" presId="urn:microsoft.com/office/officeart/2005/8/layout/radial5"/>
    <dgm:cxn modelId="{AF4A6969-DCA1-4E7C-91BA-BD66E3695B24}" type="presParOf" srcId="{C96C6504-67B8-44AF-9E83-9563235FC8A8}" destId="{3A2231B5-4682-426E-A050-6E6BA30894DA}" srcOrd="2" destOrd="0" presId="urn:microsoft.com/office/officeart/2005/8/layout/radial5"/>
    <dgm:cxn modelId="{270D8DC7-9CB2-41F8-8DDF-83C51F40B3CA}" type="presParOf" srcId="{C96C6504-67B8-44AF-9E83-9563235FC8A8}" destId="{ED2DD828-4A20-4989-AB50-9B222EDC16B7}" srcOrd="3" destOrd="0" presId="urn:microsoft.com/office/officeart/2005/8/layout/radial5"/>
    <dgm:cxn modelId="{BCD1FDC3-211E-41D8-9945-4FE69F33D0E3}" type="presParOf" srcId="{ED2DD828-4A20-4989-AB50-9B222EDC16B7}" destId="{A253772D-B76E-4E49-89EB-9C52F56318A4}" srcOrd="0" destOrd="0" presId="urn:microsoft.com/office/officeart/2005/8/layout/radial5"/>
    <dgm:cxn modelId="{6D217D34-37A1-47CF-B855-CE7D5E11D37F}" type="presParOf" srcId="{C96C6504-67B8-44AF-9E83-9563235FC8A8}" destId="{59F31547-E70F-4902-9F78-ABCBA8A7EAEC}" srcOrd="4" destOrd="0" presId="urn:microsoft.com/office/officeart/2005/8/layout/radial5"/>
    <dgm:cxn modelId="{8D028468-EA8A-49E9-B3E1-FAE37042BE07}" type="presParOf" srcId="{C96C6504-67B8-44AF-9E83-9563235FC8A8}" destId="{C5B84508-92CE-4BFC-B7D8-47584AAAB3A0}" srcOrd="5" destOrd="0" presId="urn:microsoft.com/office/officeart/2005/8/layout/radial5"/>
    <dgm:cxn modelId="{E1D598C4-6E21-4E69-A688-D0CABCA69A56}" type="presParOf" srcId="{C5B84508-92CE-4BFC-B7D8-47584AAAB3A0}" destId="{03F275C0-3DA0-43A5-8C18-4D7F9DD82FBD}" srcOrd="0" destOrd="0" presId="urn:microsoft.com/office/officeart/2005/8/layout/radial5"/>
    <dgm:cxn modelId="{E02AA218-C875-462F-B232-EB22004636A3}" type="presParOf" srcId="{C96C6504-67B8-44AF-9E83-9563235FC8A8}" destId="{2D1A8D6B-ED69-448C-92A1-33773ED8C9A3}" srcOrd="6" destOrd="0" presId="urn:microsoft.com/office/officeart/2005/8/layout/radial5"/>
    <dgm:cxn modelId="{EE1E6C0D-1225-49D8-A85E-0E7412CDD6D7}" type="presParOf" srcId="{C96C6504-67B8-44AF-9E83-9563235FC8A8}" destId="{C982D717-3BEC-4CA8-9C35-E08EA94A502D}" srcOrd="7" destOrd="0" presId="urn:microsoft.com/office/officeart/2005/8/layout/radial5"/>
    <dgm:cxn modelId="{A11DF0BF-5174-40F0-9B6D-7367480F9E52}" type="presParOf" srcId="{C982D717-3BEC-4CA8-9C35-E08EA94A502D}" destId="{A1984A8E-607D-4DED-9F32-B6C1CF70F3AE}" srcOrd="0" destOrd="0" presId="urn:microsoft.com/office/officeart/2005/8/layout/radial5"/>
    <dgm:cxn modelId="{4EC12A22-8A7C-41BF-AB7B-F9AD19C82742}" type="presParOf" srcId="{C96C6504-67B8-44AF-9E83-9563235FC8A8}" destId="{05BAFE89-7CD9-4727-A5BB-DFC76FF84F3A}" srcOrd="8" destOrd="0" presId="urn:microsoft.com/office/officeart/2005/8/layout/radial5"/>
    <dgm:cxn modelId="{7BCBC59C-CE50-4804-B6DF-828DA776D2E8}" type="presParOf" srcId="{C96C6504-67B8-44AF-9E83-9563235FC8A8}" destId="{F04D8F0E-A72E-491D-8C52-59578EA5D61D}" srcOrd="9" destOrd="0" presId="urn:microsoft.com/office/officeart/2005/8/layout/radial5"/>
    <dgm:cxn modelId="{0F348825-63C2-47CB-AC57-8EEACA698BE1}" type="presParOf" srcId="{F04D8F0E-A72E-491D-8C52-59578EA5D61D}" destId="{E7FBF74C-4A14-44FF-BDBF-3192AF39B481}" srcOrd="0" destOrd="0" presId="urn:microsoft.com/office/officeart/2005/8/layout/radial5"/>
    <dgm:cxn modelId="{6211BF65-27A7-47A4-9293-046EAE0D5FFF}" type="presParOf" srcId="{C96C6504-67B8-44AF-9E83-9563235FC8A8}" destId="{23E5CC70-330C-49A5-8EDC-81B969393B0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1C0631A-D139-40AA-968B-A099695DBCEC}" type="doc">
      <dgm:prSet loTypeId="urn:diagrams.loki3.com/BracketList+Icon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604A64-FF35-4E54-B500-92EA600381B0}">
      <dgm:prSet/>
      <dgm:spPr/>
      <dgm:t>
        <a:bodyPr/>
        <a:lstStyle/>
        <a:p>
          <a:pPr rtl="0"/>
          <a:r>
            <a:rPr lang="ru-RU" dirty="0" smtClean="0"/>
            <a:t>Зависимость от бюджетных ресурсов</a:t>
          </a:r>
          <a:endParaRPr lang="ru-RU" dirty="0"/>
        </a:p>
      </dgm:t>
    </dgm:pt>
    <dgm:pt modelId="{61CC0E0E-1E96-4EC0-ACC2-C79CB8607BCC}" type="parTrans" cxnId="{A3A297F9-52C3-4646-BCBC-EB1E27C4B0A4}">
      <dgm:prSet/>
      <dgm:spPr/>
      <dgm:t>
        <a:bodyPr/>
        <a:lstStyle/>
        <a:p>
          <a:endParaRPr lang="ru-RU"/>
        </a:p>
      </dgm:t>
    </dgm:pt>
    <dgm:pt modelId="{06140F09-A7CD-4CDE-A07C-DDCD6E735CB7}" type="sibTrans" cxnId="{A3A297F9-52C3-4646-BCBC-EB1E27C4B0A4}">
      <dgm:prSet/>
      <dgm:spPr/>
      <dgm:t>
        <a:bodyPr/>
        <a:lstStyle/>
        <a:p>
          <a:endParaRPr lang="ru-RU"/>
        </a:p>
      </dgm:t>
    </dgm:pt>
    <dgm:pt modelId="{E87DF354-952C-4E96-964A-CBDF59EB50AF}">
      <dgm:prSet/>
      <dgm:spPr/>
      <dgm:t>
        <a:bodyPr/>
        <a:lstStyle/>
        <a:p>
          <a:pPr rtl="0"/>
          <a:r>
            <a:rPr lang="ru-RU" dirty="0" smtClean="0"/>
            <a:t>Существует параллельно платежеспособный спрос населения на услуги (медицина, образование, культура, обслуживание), который позволяет появляться и развиваться альтернативным поставщикам независимо от бюджетных ресурсов. </a:t>
          </a:r>
          <a:endParaRPr lang="ru-RU" dirty="0"/>
        </a:p>
      </dgm:t>
    </dgm:pt>
    <dgm:pt modelId="{77108A0D-F1F4-4D10-91A6-17AE11DC3F34}" type="parTrans" cxnId="{1ECA9CDB-E70C-4517-AC20-E48CFCF2C3B3}">
      <dgm:prSet/>
      <dgm:spPr/>
      <dgm:t>
        <a:bodyPr/>
        <a:lstStyle/>
        <a:p>
          <a:endParaRPr lang="ru-RU"/>
        </a:p>
      </dgm:t>
    </dgm:pt>
    <dgm:pt modelId="{AC591988-B852-47F1-BE10-41FC6571972E}" type="sibTrans" cxnId="{1ECA9CDB-E70C-4517-AC20-E48CFCF2C3B3}">
      <dgm:prSet/>
      <dgm:spPr/>
      <dgm:t>
        <a:bodyPr/>
        <a:lstStyle/>
        <a:p>
          <a:endParaRPr lang="ru-RU"/>
        </a:p>
      </dgm:t>
    </dgm:pt>
    <dgm:pt modelId="{536772A7-2336-4208-8A0C-0A9CE9D9B319}">
      <dgm:prSet/>
      <dgm:spPr/>
      <dgm:t>
        <a:bodyPr/>
        <a:lstStyle/>
        <a:p>
          <a:pPr rtl="0"/>
          <a:r>
            <a:rPr lang="ru-RU" dirty="0" smtClean="0"/>
            <a:t>Зависимость от места </a:t>
          </a:r>
          <a:endParaRPr lang="ru-RU" dirty="0"/>
        </a:p>
      </dgm:t>
    </dgm:pt>
    <dgm:pt modelId="{11DC3B19-D4A8-4A6A-8BA0-8335162EB062}" type="parTrans" cxnId="{3B2CBB47-7EDC-4B07-AD17-9570208AD134}">
      <dgm:prSet/>
      <dgm:spPr/>
      <dgm:t>
        <a:bodyPr/>
        <a:lstStyle/>
        <a:p>
          <a:endParaRPr lang="ru-RU"/>
        </a:p>
      </dgm:t>
    </dgm:pt>
    <dgm:pt modelId="{9D3B0667-CD03-4E0B-BE9A-A3FD21B413AF}" type="sibTrans" cxnId="{3B2CBB47-7EDC-4B07-AD17-9570208AD134}">
      <dgm:prSet/>
      <dgm:spPr/>
      <dgm:t>
        <a:bodyPr/>
        <a:lstStyle/>
        <a:p>
          <a:endParaRPr lang="ru-RU"/>
        </a:p>
      </dgm:t>
    </dgm:pt>
    <dgm:pt modelId="{52424C16-88D3-4695-BF3D-D36684E68C02}">
      <dgm:prSet/>
      <dgm:spPr/>
      <dgm:t>
        <a:bodyPr/>
        <a:lstStyle/>
        <a:p>
          <a:pPr rtl="0"/>
          <a:r>
            <a:rPr lang="ru-RU" dirty="0" smtClean="0"/>
            <a:t>Конкуренция возможна и более развита в крупных городах, где существует активный некоммерческий и коммерческий сектора, так или иначе  способные конкурировать с муниципальными и государственными учреждениями. В сельских  территориях альтернативные поставщики почти отсутствуют.</a:t>
          </a:r>
          <a:endParaRPr lang="ru-RU" dirty="0"/>
        </a:p>
      </dgm:t>
    </dgm:pt>
    <dgm:pt modelId="{A988637D-F777-4871-947A-0062586F7F75}" type="parTrans" cxnId="{5EE4DE43-6663-481B-8CB7-FB9BB460661C}">
      <dgm:prSet/>
      <dgm:spPr/>
      <dgm:t>
        <a:bodyPr/>
        <a:lstStyle/>
        <a:p>
          <a:endParaRPr lang="ru-RU"/>
        </a:p>
      </dgm:t>
    </dgm:pt>
    <dgm:pt modelId="{21BEEA2A-F475-4916-AC95-22CBA7FAD18D}" type="sibTrans" cxnId="{5EE4DE43-6663-481B-8CB7-FB9BB460661C}">
      <dgm:prSet/>
      <dgm:spPr/>
      <dgm:t>
        <a:bodyPr/>
        <a:lstStyle/>
        <a:p>
          <a:endParaRPr lang="ru-RU"/>
        </a:p>
      </dgm:t>
    </dgm:pt>
    <dgm:pt modelId="{399F03FC-19F0-478C-8115-38DC60FDE8CA}">
      <dgm:prSet/>
      <dgm:spPr/>
      <dgm:t>
        <a:bodyPr/>
        <a:lstStyle/>
        <a:p>
          <a:pPr rtl="0"/>
          <a:r>
            <a:rPr lang="ru-RU" smtClean="0"/>
            <a:t>Зависимость от состояния спроса основного потребителя </a:t>
          </a:r>
          <a:endParaRPr lang="ru-RU"/>
        </a:p>
      </dgm:t>
    </dgm:pt>
    <dgm:pt modelId="{FCB87034-DD5A-40BA-9D7D-BBF9B217B228}" type="parTrans" cxnId="{D960D098-C442-4201-BF02-95FA711F6266}">
      <dgm:prSet/>
      <dgm:spPr/>
      <dgm:t>
        <a:bodyPr/>
        <a:lstStyle/>
        <a:p>
          <a:endParaRPr lang="ru-RU"/>
        </a:p>
      </dgm:t>
    </dgm:pt>
    <dgm:pt modelId="{8F839139-6FFD-41E4-AC9A-96CC25DB9EC8}" type="sibTrans" cxnId="{D960D098-C442-4201-BF02-95FA711F6266}">
      <dgm:prSet/>
      <dgm:spPr/>
      <dgm:t>
        <a:bodyPr/>
        <a:lstStyle/>
        <a:p>
          <a:endParaRPr lang="ru-RU"/>
        </a:p>
      </dgm:t>
    </dgm:pt>
    <dgm:pt modelId="{F0A1B28F-2BB3-41E0-99F1-4F0B4C519A05}">
      <dgm:prSet/>
      <dgm:spPr/>
      <dgm:t>
        <a:bodyPr/>
        <a:lstStyle/>
        <a:p>
          <a:pPr rtl="0"/>
          <a:r>
            <a:rPr lang="ru-RU" dirty="0" smtClean="0"/>
            <a:t>Если услуги оказываются неплатежеспособным или </a:t>
          </a:r>
          <a:r>
            <a:rPr lang="ru-RU" dirty="0" err="1" smtClean="0"/>
            <a:t>слабоплатежеспособным</a:t>
          </a:r>
          <a:r>
            <a:rPr lang="ru-RU" dirty="0" smtClean="0"/>
            <a:t> клиентским группам (социальное обслуживание, реабилитация инвалидов и т.д.), и  в «монополизированных» территориях, то состояние конкуренции зависит от  прямого  интереса заказчика (органов власти), заинтересованных в расширении собственного выбора поставщиков, </a:t>
          </a:r>
          <a:endParaRPr lang="ru-RU" dirty="0"/>
        </a:p>
      </dgm:t>
    </dgm:pt>
    <dgm:pt modelId="{E0FB05FD-2FCF-4961-A75F-1F097F5C2A1D}" type="parTrans" cxnId="{A62AF36A-847A-4C6E-BC6C-1C4CFE570DDA}">
      <dgm:prSet/>
      <dgm:spPr/>
      <dgm:t>
        <a:bodyPr/>
        <a:lstStyle/>
        <a:p>
          <a:endParaRPr lang="ru-RU"/>
        </a:p>
      </dgm:t>
    </dgm:pt>
    <dgm:pt modelId="{78F6FBFF-8BD8-43F8-8052-4B0B29DCD746}" type="sibTrans" cxnId="{A62AF36A-847A-4C6E-BC6C-1C4CFE570DDA}">
      <dgm:prSet/>
      <dgm:spPr/>
      <dgm:t>
        <a:bodyPr/>
        <a:lstStyle/>
        <a:p>
          <a:endParaRPr lang="ru-RU"/>
        </a:p>
      </dgm:t>
    </dgm:pt>
    <dgm:pt modelId="{0FE891E5-BB8F-44BE-AAE1-16084D71233A}">
      <dgm:prSet/>
      <dgm:spPr/>
      <dgm:t>
        <a:bodyPr/>
        <a:lstStyle/>
        <a:p>
          <a:pPr rtl="0"/>
          <a:r>
            <a:rPr lang="ru-RU" smtClean="0"/>
            <a:t>Регулирование рынка</a:t>
          </a:r>
          <a:endParaRPr lang="ru-RU"/>
        </a:p>
      </dgm:t>
    </dgm:pt>
    <dgm:pt modelId="{266AC5EF-65AE-4459-B39A-49D550AC54B4}" type="parTrans" cxnId="{B0148612-C97F-4C83-8639-CDFA1740A34A}">
      <dgm:prSet/>
      <dgm:spPr/>
      <dgm:t>
        <a:bodyPr/>
        <a:lstStyle/>
        <a:p>
          <a:endParaRPr lang="ru-RU"/>
        </a:p>
      </dgm:t>
    </dgm:pt>
    <dgm:pt modelId="{8A1E1ED7-7C6D-403D-AACC-F34E34F6C10A}" type="sibTrans" cxnId="{B0148612-C97F-4C83-8639-CDFA1740A34A}">
      <dgm:prSet/>
      <dgm:spPr/>
      <dgm:t>
        <a:bodyPr/>
        <a:lstStyle/>
        <a:p>
          <a:endParaRPr lang="ru-RU"/>
        </a:p>
      </dgm:t>
    </dgm:pt>
    <dgm:pt modelId="{AFC43A46-6303-4057-B25A-E373F3401F8E}">
      <dgm:prSet/>
      <dgm:spPr/>
      <dgm:t>
        <a:bodyPr/>
        <a:lstStyle/>
        <a:p>
          <a:pPr rtl="0"/>
          <a:r>
            <a:rPr lang="ru-RU" dirty="0" smtClean="0"/>
            <a:t>Ограничения рынка (госгарантии прикреплены к учреждениям) и провалы рынка (минимизация издержек влечет уменьшение социальной полезности услуги) </a:t>
          </a:r>
          <a:endParaRPr lang="ru-RU" dirty="0"/>
        </a:p>
      </dgm:t>
    </dgm:pt>
    <dgm:pt modelId="{748BD580-531E-4CF2-8FE3-AE283C0BC779}" type="parTrans" cxnId="{80263CCF-C042-46EE-B159-6002C98D982B}">
      <dgm:prSet/>
      <dgm:spPr/>
      <dgm:t>
        <a:bodyPr/>
        <a:lstStyle/>
        <a:p>
          <a:endParaRPr lang="ru-RU"/>
        </a:p>
      </dgm:t>
    </dgm:pt>
    <dgm:pt modelId="{DFD0EB97-AD6F-45E2-83DB-1C9A2E327A91}" type="sibTrans" cxnId="{80263CCF-C042-46EE-B159-6002C98D982B}">
      <dgm:prSet/>
      <dgm:spPr/>
      <dgm:t>
        <a:bodyPr/>
        <a:lstStyle/>
        <a:p>
          <a:endParaRPr lang="ru-RU"/>
        </a:p>
      </dgm:t>
    </dgm:pt>
    <dgm:pt modelId="{414BD696-BE28-458E-8519-9AFEB1ED8F50}" type="pres">
      <dgm:prSet presAssocID="{01C0631A-D139-40AA-968B-A099695DBC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54B6DA-F77E-41AC-A75B-53398E874D19}" type="pres">
      <dgm:prSet presAssocID="{E2604A64-FF35-4E54-B500-92EA600381B0}" presName="linNode" presStyleCnt="0"/>
      <dgm:spPr/>
      <dgm:t>
        <a:bodyPr/>
        <a:lstStyle/>
        <a:p>
          <a:endParaRPr lang="ru-RU"/>
        </a:p>
      </dgm:t>
    </dgm:pt>
    <dgm:pt modelId="{A1AD6929-EA61-40D3-8FA2-F5C3DFAF3289}" type="pres">
      <dgm:prSet presAssocID="{E2604A64-FF35-4E54-B500-92EA600381B0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0DC7F-0126-465E-A5D1-98600C3E6AA0}" type="pres">
      <dgm:prSet presAssocID="{E2604A64-FF35-4E54-B500-92EA600381B0}" presName="bracket" presStyleLbl="parChTrans1D1" presStyleIdx="0" presStyleCnt="4"/>
      <dgm:spPr/>
      <dgm:t>
        <a:bodyPr/>
        <a:lstStyle/>
        <a:p>
          <a:endParaRPr lang="ru-RU"/>
        </a:p>
      </dgm:t>
    </dgm:pt>
    <dgm:pt modelId="{13DAC29D-EE52-462C-A949-2DB8A5A02716}" type="pres">
      <dgm:prSet presAssocID="{E2604A64-FF35-4E54-B500-92EA600381B0}" presName="spH" presStyleCnt="0"/>
      <dgm:spPr/>
      <dgm:t>
        <a:bodyPr/>
        <a:lstStyle/>
        <a:p>
          <a:endParaRPr lang="ru-RU"/>
        </a:p>
      </dgm:t>
    </dgm:pt>
    <dgm:pt modelId="{BB1DB997-8A9B-48C0-8EFF-2780F5D5322A}" type="pres">
      <dgm:prSet presAssocID="{E2604A64-FF35-4E54-B500-92EA600381B0}" presName="desTx" presStyleLbl="node1" presStyleIdx="0" presStyleCnt="4" custScaleX="133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72B49-47B6-4304-9CF5-0365073E2CBD}" type="pres">
      <dgm:prSet presAssocID="{06140F09-A7CD-4CDE-A07C-DDCD6E735CB7}" presName="spV" presStyleCnt="0"/>
      <dgm:spPr/>
      <dgm:t>
        <a:bodyPr/>
        <a:lstStyle/>
        <a:p>
          <a:endParaRPr lang="ru-RU"/>
        </a:p>
      </dgm:t>
    </dgm:pt>
    <dgm:pt modelId="{2E311D39-7C21-41BD-9E07-51000F198E9E}" type="pres">
      <dgm:prSet presAssocID="{536772A7-2336-4208-8A0C-0A9CE9D9B319}" presName="linNode" presStyleCnt="0"/>
      <dgm:spPr/>
      <dgm:t>
        <a:bodyPr/>
        <a:lstStyle/>
        <a:p>
          <a:endParaRPr lang="ru-RU"/>
        </a:p>
      </dgm:t>
    </dgm:pt>
    <dgm:pt modelId="{C1BD40AE-B887-4184-9DAA-9F39384E2AE3}" type="pres">
      <dgm:prSet presAssocID="{536772A7-2336-4208-8A0C-0A9CE9D9B319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F436E-9C0C-499E-AAAE-D0C4C232AFC5}" type="pres">
      <dgm:prSet presAssocID="{536772A7-2336-4208-8A0C-0A9CE9D9B319}" presName="bracket" presStyleLbl="parChTrans1D1" presStyleIdx="1" presStyleCnt="4"/>
      <dgm:spPr/>
      <dgm:t>
        <a:bodyPr/>
        <a:lstStyle/>
        <a:p>
          <a:endParaRPr lang="ru-RU"/>
        </a:p>
      </dgm:t>
    </dgm:pt>
    <dgm:pt modelId="{B9FDAEAD-89D0-4AFD-9FA6-A0849E0E38B9}" type="pres">
      <dgm:prSet presAssocID="{536772A7-2336-4208-8A0C-0A9CE9D9B319}" presName="spH" presStyleCnt="0"/>
      <dgm:spPr/>
      <dgm:t>
        <a:bodyPr/>
        <a:lstStyle/>
        <a:p>
          <a:endParaRPr lang="ru-RU"/>
        </a:p>
      </dgm:t>
    </dgm:pt>
    <dgm:pt modelId="{7ED81B01-D8DF-432F-A4E9-F75556AF3FAF}" type="pres">
      <dgm:prSet presAssocID="{536772A7-2336-4208-8A0C-0A9CE9D9B319}" presName="desTx" presStyleLbl="node1" presStyleIdx="1" presStyleCnt="4" custScaleX="133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478F0-83F5-4647-9DEB-399D1D1F7C1F}" type="pres">
      <dgm:prSet presAssocID="{9D3B0667-CD03-4E0B-BE9A-A3FD21B413AF}" presName="spV" presStyleCnt="0"/>
      <dgm:spPr/>
      <dgm:t>
        <a:bodyPr/>
        <a:lstStyle/>
        <a:p>
          <a:endParaRPr lang="ru-RU"/>
        </a:p>
      </dgm:t>
    </dgm:pt>
    <dgm:pt modelId="{5B5365F0-BB14-4101-B531-4F0D32787113}" type="pres">
      <dgm:prSet presAssocID="{399F03FC-19F0-478C-8115-38DC60FDE8CA}" presName="linNode" presStyleCnt="0"/>
      <dgm:spPr/>
      <dgm:t>
        <a:bodyPr/>
        <a:lstStyle/>
        <a:p>
          <a:endParaRPr lang="ru-RU"/>
        </a:p>
      </dgm:t>
    </dgm:pt>
    <dgm:pt modelId="{5708A00C-F2C9-4B73-AE70-3F421E6CD400}" type="pres">
      <dgm:prSet presAssocID="{399F03FC-19F0-478C-8115-38DC60FDE8CA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1A529-47B8-405B-B60E-F5714E3D72F5}" type="pres">
      <dgm:prSet presAssocID="{399F03FC-19F0-478C-8115-38DC60FDE8CA}" presName="bracket" presStyleLbl="parChTrans1D1" presStyleIdx="2" presStyleCnt="4"/>
      <dgm:spPr/>
      <dgm:t>
        <a:bodyPr/>
        <a:lstStyle/>
        <a:p>
          <a:endParaRPr lang="ru-RU"/>
        </a:p>
      </dgm:t>
    </dgm:pt>
    <dgm:pt modelId="{AF84DB50-1D5D-47AC-A5BB-88993BF2BD53}" type="pres">
      <dgm:prSet presAssocID="{399F03FC-19F0-478C-8115-38DC60FDE8CA}" presName="spH" presStyleCnt="0"/>
      <dgm:spPr/>
      <dgm:t>
        <a:bodyPr/>
        <a:lstStyle/>
        <a:p>
          <a:endParaRPr lang="ru-RU"/>
        </a:p>
      </dgm:t>
    </dgm:pt>
    <dgm:pt modelId="{5CE92546-8D3D-4659-9E08-87CBAB6FA077}" type="pres">
      <dgm:prSet presAssocID="{399F03FC-19F0-478C-8115-38DC60FDE8CA}" presName="desTx" presStyleLbl="node1" presStyleIdx="2" presStyleCnt="4" custScaleX="133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4B6C9-2689-4D41-A804-F58E4D6BC7FF}" type="pres">
      <dgm:prSet presAssocID="{8F839139-6FFD-41E4-AC9A-96CC25DB9EC8}" presName="spV" presStyleCnt="0"/>
      <dgm:spPr/>
      <dgm:t>
        <a:bodyPr/>
        <a:lstStyle/>
        <a:p>
          <a:endParaRPr lang="ru-RU"/>
        </a:p>
      </dgm:t>
    </dgm:pt>
    <dgm:pt modelId="{504C7ECF-26F8-4AA8-B21C-C1C1E4838FB6}" type="pres">
      <dgm:prSet presAssocID="{0FE891E5-BB8F-44BE-AAE1-16084D71233A}" presName="linNode" presStyleCnt="0"/>
      <dgm:spPr/>
      <dgm:t>
        <a:bodyPr/>
        <a:lstStyle/>
        <a:p>
          <a:endParaRPr lang="ru-RU"/>
        </a:p>
      </dgm:t>
    </dgm:pt>
    <dgm:pt modelId="{8BD41847-254F-4A47-8044-95D9E5D14CDD}" type="pres">
      <dgm:prSet presAssocID="{0FE891E5-BB8F-44BE-AAE1-16084D71233A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3962C-664D-4CC9-A526-D6793477C473}" type="pres">
      <dgm:prSet presAssocID="{0FE891E5-BB8F-44BE-AAE1-16084D71233A}" presName="bracket" presStyleLbl="parChTrans1D1" presStyleIdx="3" presStyleCnt="4"/>
      <dgm:spPr/>
      <dgm:t>
        <a:bodyPr/>
        <a:lstStyle/>
        <a:p>
          <a:endParaRPr lang="ru-RU"/>
        </a:p>
      </dgm:t>
    </dgm:pt>
    <dgm:pt modelId="{89987A1A-7F57-4483-99FE-854B5AE3A4C0}" type="pres">
      <dgm:prSet presAssocID="{0FE891E5-BB8F-44BE-AAE1-16084D71233A}" presName="spH" presStyleCnt="0"/>
      <dgm:spPr/>
      <dgm:t>
        <a:bodyPr/>
        <a:lstStyle/>
        <a:p>
          <a:endParaRPr lang="ru-RU"/>
        </a:p>
      </dgm:t>
    </dgm:pt>
    <dgm:pt modelId="{D8A590AE-8404-4CD8-BBB1-4B89C71AD760}" type="pres">
      <dgm:prSet presAssocID="{0FE891E5-BB8F-44BE-AAE1-16084D71233A}" presName="desTx" presStyleLbl="node1" presStyleIdx="3" presStyleCnt="4" custScaleX="133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FEC31-E3E0-4501-A806-FEFE3B0E2AA1}" type="presOf" srcId="{536772A7-2336-4208-8A0C-0A9CE9D9B319}" destId="{C1BD40AE-B887-4184-9DAA-9F39384E2AE3}" srcOrd="0" destOrd="0" presId="urn:diagrams.loki3.com/BracketList+Icon"/>
    <dgm:cxn modelId="{1ECA9CDB-E70C-4517-AC20-E48CFCF2C3B3}" srcId="{E2604A64-FF35-4E54-B500-92EA600381B0}" destId="{E87DF354-952C-4E96-964A-CBDF59EB50AF}" srcOrd="0" destOrd="0" parTransId="{77108A0D-F1F4-4D10-91A6-17AE11DC3F34}" sibTransId="{AC591988-B852-47F1-BE10-41FC6571972E}"/>
    <dgm:cxn modelId="{1828AE26-3A61-4CC4-BC7A-3EF057DB2C34}" type="presOf" srcId="{E87DF354-952C-4E96-964A-CBDF59EB50AF}" destId="{BB1DB997-8A9B-48C0-8EFF-2780F5D5322A}" srcOrd="0" destOrd="0" presId="urn:diagrams.loki3.com/BracketList+Icon"/>
    <dgm:cxn modelId="{3B2CBB47-7EDC-4B07-AD17-9570208AD134}" srcId="{01C0631A-D139-40AA-968B-A099695DBCEC}" destId="{536772A7-2336-4208-8A0C-0A9CE9D9B319}" srcOrd="1" destOrd="0" parTransId="{11DC3B19-D4A8-4A6A-8BA0-8335162EB062}" sibTransId="{9D3B0667-CD03-4E0B-BE9A-A3FD21B413AF}"/>
    <dgm:cxn modelId="{F430A778-29E2-4256-ADFE-69F743C6D7B9}" type="presOf" srcId="{52424C16-88D3-4695-BF3D-D36684E68C02}" destId="{7ED81B01-D8DF-432F-A4E9-F75556AF3FAF}" srcOrd="0" destOrd="0" presId="urn:diagrams.loki3.com/BracketList+Icon"/>
    <dgm:cxn modelId="{36CF0B13-B39F-47B7-BBCC-03BC5D3FB08C}" type="presOf" srcId="{E2604A64-FF35-4E54-B500-92EA600381B0}" destId="{A1AD6929-EA61-40D3-8FA2-F5C3DFAF3289}" srcOrd="0" destOrd="0" presId="urn:diagrams.loki3.com/BracketList+Icon"/>
    <dgm:cxn modelId="{A62AF36A-847A-4C6E-BC6C-1C4CFE570DDA}" srcId="{399F03FC-19F0-478C-8115-38DC60FDE8CA}" destId="{F0A1B28F-2BB3-41E0-99F1-4F0B4C519A05}" srcOrd="0" destOrd="0" parTransId="{E0FB05FD-2FCF-4961-A75F-1F097F5C2A1D}" sibTransId="{78F6FBFF-8BD8-43F8-8052-4B0B29DCD746}"/>
    <dgm:cxn modelId="{3145093A-CC64-493F-A6EC-9B5CB6F597C4}" type="presOf" srcId="{399F03FC-19F0-478C-8115-38DC60FDE8CA}" destId="{5708A00C-F2C9-4B73-AE70-3F421E6CD400}" srcOrd="0" destOrd="0" presId="urn:diagrams.loki3.com/BracketList+Icon"/>
    <dgm:cxn modelId="{B0148612-C97F-4C83-8639-CDFA1740A34A}" srcId="{01C0631A-D139-40AA-968B-A099695DBCEC}" destId="{0FE891E5-BB8F-44BE-AAE1-16084D71233A}" srcOrd="3" destOrd="0" parTransId="{266AC5EF-65AE-4459-B39A-49D550AC54B4}" sibTransId="{8A1E1ED7-7C6D-403D-AACC-F34E34F6C10A}"/>
    <dgm:cxn modelId="{D960D098-C442-4201-BF02-95FA711F6266}" srcId="{01C0631A-D139-40AA-968B-A099695DBCEC}" destId="{399F03FC-19F0-478C-8115-38DC60FDE8CA}" srcOrd="2" destOrd="0" parTransId="{FCB87034-DD5A-40BA-9D7D-BBF9B217B228}" sibTransId="{8F839139-6FFD-41E4-AC9A-96CC25DB9EC8}"/>
    <dgm:cxn modelId="{36FCDCB9-F9BF-40E9-AD9A-5118613BD91F}" type="presOf" srcId="{F0A1B28F-2BB3-41E0-99F1-4F0B4C519A05}" destId="{5CE92546-8D3D-4659-9E08-87CBAB6FA077}" srcOrd="0" destOrd="0" presId="urn:diagrams.loki3.com/BracketList+Icon"/>
    <dgm:cxn modelId="{A3A297F9-52C3-4646-BCBC-EB1E27C4B0A4}" srcId="{01C0631A-D139-40AA-968B-A099695DBCEC}" destId="{E2604A64-FF35-4E54-B500-92EA600381B0}" srcOrd="0" destOrd="0" parTransId="{61CC0E0E-1E96-4EC0-ACC2-C79CB8607BCC}" sibTransId="{06140F09-A7CD-4CDE-A07C-DDCD6E735CB7}"/>
    <dgm:cxn modelId="{1E790C95-9766-4F5F-A6E4-20E2AC2D605C}" type="presOf" srcId="{AFC43A46-6303-4057-B25A-E373F3401F8E}" destId="{D8A590AE-8404-4CD8-BBB1-4B89C71AD760}" srcOrd="0" destOrd="0" presId="urn:diagrams.loki3.com/BracketList+Icon"/>
    <dgm:cxn modelId="{80263CCF-C042-46EE-B159-6002C98D982B}" srcId="{0FE891E5-BB8F-44BE-AAE1-16084D71233A}" destId="{AFC43A46-6303-4057-B25A-E373F3401F8E}" srcOrd="0" destOrd="0" parTransId="{748BD580-531E-4CF2-8FE3-AE283C0BC779}" sibTransId="{DFD0EB97-AD6F-45E2-83DB-1C9A2E327A91}"/>
    <dgm:cxn modelId="{AD8F877E-A036-4F7E-B671-A00B4067C72E}" type="presOf" srcId="{01C0631A-D139-40AA-968B-A099695DBCEC}" destId="{414BD696-BE28-458E-8519-9AFEB1ED8F50}" srcOrd="0" destOrd="0" presId="urn:diagrams.loki3.com/BracketList+Icon"/>
    <dgm:cxn modelId="{C2396DCB-8268-4153-A0A1-5246747C045E}" type="presOf" srcId="{0FE891E5-BB8F-44BE-AAE1-16084D71233A}" destId="{8BD41847-254F-4A47-8044-95D9E5D14CDD}" srcOrd="0" destOrd="0" presId="urn:diagrams.loki3.com/BracketList+Icon"/>
    <dgm:cxn modelId="{5EE4DE43-6663-481B-8CB7-FB9BB460661C}" srcId="{536772A7-2336-4208-8A0C-0A9CE9D9B319}" destId="{52424C16-88D3-4695-BF3D-D36684E68C02}" srcOrd="0" destOrd="0" parTransId="{A988637D-F777-4871-947A-0062586F7F75}" sibTransId="{21BEEA2A-F475-4916-AC95-22CBA7FAD18D}"/>
    <dgm:cxn modelId="{2F17BDC8-A32B-4FE3-9994-52433C272F4B}" type="presParOf" srcId="{414BD696-BE28-458E-8519-9AFEB1ED8F50}" destId="{E254B6DA-F77E-41AC-A75B-53398E874D19}" srcOrd="0" destOrd="0" presId="urn:diagrams.loki3.com/BracketList+Icon"/>
    <dgm:cxn modelId="{DC53612D-D39C-4123-9AE9-E65003C35218}" type="presParOf" srcId="{E254B6DA-F77E-41AC-A75B-53398E874D19}" destId="{A1AD6929-EA61-40D3-8FA2-F5C3DFAF3289}" srcOrd="0" destOrd="0" presId="urn:diagrams.loki3.com/BracketList+Icon"/>
    <dgm:cxn modelId="{7CA0DF2D-A511-4698-BAB9-1D7304561399}" type="presParOf" srcId="{E254B6DA-F77E-41AC-A75B-53398E874D19}" destId="{CDA0DC7F-0126-465E-A5D1-98600C3E6AA0}" srcOrd="1" destOrd="0" presId="urn:diagrams.loki3.com/BracketList+Icon"/>
    <dgm:cxn modelId="{D4AE1000-819A-46EA-9238-5D41D7197924}" type="presParOf" srcId="{E254B6DA-F77E-41AC-A75B-53398E874D19}" destId="{13DAC29D-EE52-462C-A949-2DB8A5A02716}" srcOrd="2" destOrd="0" presId="urn:diagrams.loki3.com/BracketList+Icon"/>
    <dgm:cxn modelId="{9958371F-92B1-4D0A-A785-B4B04015B1A2}" type="presParOf" srcId="{E254B6DA-F77E-41AC-A75B-53398E874D19}" destId="{BB1DB997-8A9B-48C0-8EFF-2780F5D5322A}" srcOrd="3" destOrd="0" presId="urn:diagrams.loki3.com/BracketList+Icon"/>
    <dgm:cxn modelId="{45BCE322-6E93-4F26-9085-3EB923DA1FDC}" type="presParOf" srcId="{414BD696-BE28-458E-8519-9AFEB1ED8F50}" destId="{9D972B49-47B6-4304-9CF5-0365073E2CBD}" srcOrd="1" destOrd="0" presId="urn:diagrams.loki3.com/BracketList+Icon"/>
    <dgm:cxn modelId="{2B71FAE7-1962-4F85-8104-18D512349E1A}" type="presParOf" srcId="{414BD696-BE28-458E-8519-9AFEB1ED8F50}" destId="{2E311D39-7C21-41BD-9E07-51000F198E9E}" srcOrd="2" destOrd="0" presId="urn:diagrams.loki3.com/BracketList+Icon"/>
    <dgm:cxn modelId="{F3DD41C0-4F4C-4C83-881F-C91ECD2B2E8F}" type="presParOf" srcId="{2E311D39-7C21-41BD-9E07-51000F198E9E}" destId="{C1BD40AE-B887-4184-9DAA-9F39384E2AE3}" srcOrd="0" destOrd="0" presId="urn:diagrams.loki3.com/BracketList+Icon"/>
    <dgm:cxn modelId="{5C1CE316-B271-42A3-985D-E3450825629B}" type="presParOf" srcId="{2E311D39-7C21-41BD-9E07-51000F198E9E}" destId="{1CAF436E-9C0C-499E-AAAE-D0C4C232AFC5}" srcOrd="1" destOrd="0" presId="urn:diagrams.loki3.com/BracketList+Icon"/>
    <dgm:cxn modelId="{8ADA57D9-F5DF-4582-9A85-FEEC1E5212A9}" type="presParOf" srcId="{2E311D39-7C21-41BD-9E07-51000F198E9E}" destId="{B9FDAEAD-89D0-4AFD-9FA6-A0849E0E38B9}" srcOrd="2" destOrd="0" presId="urn:diagrams.loki3.com/BracketList+Icon"/>
    <dgm:cxn modelId="{3214B642-EC59-4E06-A0DB-A6FB3025F64F}" type="presParOf" srcId="{2E311D39-7C21-41BD-9E07-51000F198E9E}" destId="{7ED81B01-D8DF-432F-A4E9-F75556AF3FAF}" srcOrd="3" destOrd="0" presId="urn:diagrams.loki3.com/BracketList+Icon"/>
    <dgm:cxn modelId="{65F128A3-C613-47B4-8DAF-F69A5056DFCE}" type="presParOf" srcId="{414BD696-BE28-458E-8519-9AFEB1ED8F50}" destId="{A67478F0-83F5-4647-9DEB-399D1D1F7C1F}" srcOrd="3" destOrd="0" presId="urn:diagrams.loki3.com/BracketList+Icon"/>
    <dgm:cxn modelId="{E9F32745-A355-49C8-9EDC-9B3FCA020325}" type="presParOf" srcId="{414BD696-BE28-458E-8519-9AFEB1ED8F50}" destId="{5B5365F0-BB14-4101-B531-4F0D32787113}" srcOrd="4" destOrd="0" presId="urn:diagrams.loki3.com/BracketList+Icon"/>
    <dgm:cxn modelId="{AE6E6C8C-F167-4C98-A84B-F6FD9D853F75}" type="presParOf" srcId="{5B5365F0-BB14-4101-B531-4F0D32787113}" destId="{5708A00C-F2C9-4B73-AE70-3F421E6CD400}" srcOrd="0" destOrd="0" presId="urn:diagrams.loki3.com/BracketList+Icon"/>
    <dgm:cxn modelId="{C7351CBF-1990-4488-AFD0-B2A73C8BC198}" type="presParOf" srcId="{5B5365F0-BB14-4101-B531-4F0D32787113}" destId="{E991A529-47B8-405B-B60E-F5714E3D72F5}" srcOrd="1" destOrd="0" presId="urn:diagrams.loki3.com/BracketList+Icon"/>
    <dgm:cxn modelId="{40133B33-A365-424A-88C5-DD6972E1D1C3}" type="presParOf" srcId="{5B5365F0-BB14-4101-B531-4F0D32787113}" destId="{AF84DB50-1D5D-47AC-A5BB-88993BF2BD53}" srcOrd="2" destOrd="0" presId="urn:diagrams.loki3.com/BracketList+Icon"/>
    <dgm:cxn modelId="{04377102-1601-475C-B049-5BFF31ECB8A8}" type="presParOf" srcId="{5B5365F0-BB14-4101-B531-4F0D32787113}" destId="{5CE92546-8D3D-4659-9E08-87CBAB6FA077}" srcOrd="3" destOrd="0" presId="urn:diagrams.loki3.com/BracketList+Icon"/>
    <dgm:cxn modelId="{31D7A52B-E806-409F-BBAA-A260379597AD}" type="presParOf" srcId="{414BD696-BE28-458E-8519-9AFEB1ED8F50}" destId="{0604B6C9-2689-4D41-A804-F58E4D6BC7FF}" srcOrd="5" destOrd="0" presId="urn:diagrams.loki3.com/BracketList+Icon"/>
    <dgm:cxn modelId="{A8A2CCAB-CA24-4557-B3E5-783BB18ED083}" type="presParOf" srcId="{414BD696-BE28-458E-8519-9AFEB1ED8F50}" destId="{504C7ECF-26F8-4AA8-B21C-C1C1E4838FB6}" srcOrd="6" destOrd="0" presId="urn:diagrams.loki3.com/BracketList+Icon"/>
    <dgm:cxn modelId="{3E457B8E-21F6-492B-B1C3-1BDAE8F3AB67}" type="presParOf" srcId="{504C7ECF-26F8-4AA8-B21C-C1C1E4838FB6}" destId="{8BD41847-254F-4A47-8044-95D9E5D14CDD}" srcOrd="0" destOrd="0" presId="urn:diagrams.loki3.com/BracketList+Icon"/>
    <dgm:cxn modelId="{58AFFB78-D6C0-4E11-B9A2-49A46879BF4B}" type="presParOf" srcId="{504C7ECF-26F8-4AA8-B21C-C1C1E4838FB6}" destId="{47A3962C-664D-4CC9-A526-D6793477C473}" srcOrd="1" destOrd="0" presId="urn:diagrams.loki3.com/BracketList+Icon"/>
    <dgm:cxn modelId="{5573C224-9517-4FA2-B698-B7198662C3F8}" type="presParOf" srcId="{504C7ECF-26F8-4AA8-B21C-C1C1E4838FB6}" destId="{89987A1A-7F57-4483-99FE-854B5AE3A4C0}" srcOrd="2" destOrd="0" presId="urn:diagrams.loki3.com/BracketList+Icon"/>
    <dgm:cxn modelId="{EA792DF8-C695-49DD-9E7D-F43B496E7529}" type="presParOf" srcId="{504C7ECF-26F8-4AA8-B21C-C1C1E4838FB6}" destId="{D8A590AE-8404-4CD8-BBB1-4B89C71AD760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5B545F3-10BC-4EAC-889E-AC4AB59651A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2A86513-AEF8-4CFD-B914-1B3F2EF3AE01}">
      <dgm:prSet/>
      <dgm:spPr/>
      <dgm:t>
        <a:bodyPr/>
        <a:lstStyle/>
        <a:p>
          <a:pPr rtl="0"/>
          <a:r>
            <a:rPr lang="ru-RU" dirty="0" smtClean="0"/>
            <a:t>Выявление расходов «на входе», формирование  ресурсов  для покрытия расходов</a:t>
          </a:r>
          <a:endParaRPr lang="ru-RU" dirty="0"/>
        </a:p>
      </dgm:t>
    </dgm:pt>
    <dgm:pt modelId="{A5ACE901-A7C5-4160-8B0B-78076276D654}" type="parTrans" cxnId="{F15E92E8-D091-4834-A67C-BB9F42D852FD}">
      <dgm:prSet/>
      <dgm:spPr/>
      <dgm:t>
        <a:bodyPr/>
        <a:lstStyle/>
        <a:p>
          <a:endParaRPr lang="ru-RU"/>
        </a:p>
      </dgm:t>
    </dgm:pt>
    <dgm:pt modelId="{D5394FDD-7030-48B2-B3FC-224F881C4A57}" type="sibTrans" cxnId="{F15E92E8-D091-4834-A67C-BB9F42D852FD}">
      <dgm:prSet/>
      <dgm:spPr/>
      <dgm:t>
        <a:bodyPr/>
        <a:lstStyle/>
        <a:p>
          <a:endParaRPr lang="ru-RU"/>
        </a:p>
      </dgm:t>
    </dgm:pt>
    <dgm:pt modelId="{232727AB-C582-4E6F-B789-5536D2DBA918}">
      <dgm:prSet/>
      <dgm:spPr/>
      <dgm:t>
        <a:bodyPr/>
        <a:lstStyle/>
        <a:p>
          <a:pPr rtl="0"/>
          <a:r>
            <a:rPr lang="ru-RU" dirty="0" smtClean="0"/>
            <a:t>Выявление себестоимости и стоимости услуги. Управленческий учет .</a:t>
          </a:r>
          <a:endParaRPr lang="ru-RU" dirty="0"/>
        </a:p>
      </dgm:t>
    </dgm:pt>
    <dgm:pt modelId="{B1EAC2F8-A2B8-4AA6-92B1-878A5EF7FB86}" type="parTrans" cxnId="{7E7E095F-4A7D-4575-80A7-CD826D680A70}">
      <dgm:prSet/>
      <dgm:spPr/>
      <dgm:t>
        <a:bodyPr/>
        <a:lstStyle/>
        <a:p>
          <a:endParaRPr lang="ru-RU"/>
        </a:p>
      </dgm:t>
    </dgm:pt>
    <dgm:pt modelId="{F10482AA-2AFC-43CA-8374-CFA766195A62}" type="sibTrans" cxnId="{7E7E095F-4A7D-4575-80A7-CD826D680A70}">
      <dgm:prSet/>
      <dgm:spPr/>
      <dgm:t>
        <a:bodyPr/>
        <a:lstStyle/>
        <a:p>
          <a:endParaRPr lang="ru-RU"/>
        </a:p>
      </dgm:t>
    </dgm:pt>
    <dgm:pt modelId="{2F37A87D-0B5D-4384-BF82-74D3E4CF5EBB}">
      <dgm:prSet/>
      <dgm:spPr/>
      <dgm:t>
        <a:bodyPr/>
        <a:lstStyle/>
        <a:p>
          <a:pPr rtl="0"/>
          <a:r>
            <a:rPr lang="ru-RU" dirty="0" smtClean="0"/>
            <a:t>Организация управления таким образом, чтобы не ухудшать финансовые показатели иными процессами</a:t>
          </a:r>
          <a:endParaRPr lang="ru-RU" dirty="0"/>
        </a:p>
      </dgm:t>
    </dgm:pt>
    <dgm:pt modelId="{1515445D-A8AE-4962-97F8-AA686E1C916E}" type="parTrans" cxnId="{7EE0980B-FE88-4370-B924-155C6E4F476B}">
      <dgm:prSet/>
      <dgm:spPr/>
      <dgm:t>
        <a:bodyPr/>
        <a:lstStyle/>
        <a:p>
          <a:endParaRPr lang="ru-RU"/>
        </a:p>
      </dgm:t>
    </dgm:pt>
    <dgm:pt modelId="{048BC929-2884-43F1-91C8-5FC23E586200}" type="sibTrans" cxnId="{7EE0980B-FE88-4370-B924-155C6E4F476B}">
      <dgm:prSet/>
      <dgm:spPr/>
      <dgm:t>
        <a:bodyPr/>
        <a:lstStyle/>
        <a:p>
          <a:endParaRPr lang="ru-RU"/>
        </a:p>
      </dgm:t>
    </dgm:pt>
    <dgm:pt modelId="{C6C7B166-7C76-4428-B0C6-744D3A9F76F1}" type="pres">
      <dgm:prSet presAssocID="{A5B545F3-10BC-4EAC-889E-AC4AB59651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0B580A-8295-4118-8A4E-05363A79DD85}" type="pres">
      <dgm:prSet presAssocID="{E2A86513-AEF8-4CFD-B914-1B3F2EF3AE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E0D6F-3439-476D-BC2B-D8B2ED26FA7B}" type="pres">
      <dgm:prSet presAssocID="{D5394FDD-7030-48B2-B3FC-224F881C4A57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A8FC06EB-6DEE-4F3D-A07D-44B1E8B00CA1}" type="pres">
      <dgm:prSet presAssocID="{D5394FDD-7030-48B2-B3FC-224F881C4A5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5D13954-19A9-472F-B9DA-8804E94F60DD}" type="pres">
      <dgm:prSet presAssocID="{232727AB-C582-4E6F-B789-5536D2DBA9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A47E7-49C7-4B39-8A1E-96BB415FD82F}" type="pres">
      <dgm:prSet presAssocID="{F10482AA-2AFC-43CA-8374-CFA766195A62}" presName="sibTrans" presStyleLbl="sibTrans2D1" presStyleIdx="1" presStyleCnt="2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8673F4B5-138B-4336-A1EF-6777AC21C2B5}" type="pres">
      <dgm:prSet presAssocID="{F10482AA-2AFC-43CA-8374-CFA766195A6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FE1D579-4428-449F-AE81-955E12F9C4B5}" type="pres">
      <dgm:prSet presAssocID="{2F37A87D-0B5D-4384-BF82-74D3E4CF5E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191041-820E-46A9-9E74-06A4C57B60CA}" type="presOf" srcId="{232727AB-C582-4E6F-B789-5536D2DBA918}" destId="{35D13954-19A9-472F-B9DA-8804E94F60DD}" srcOrd="0" destOrd="0" presId="urn:microsoft.com/office/officeart/2005/8/layout/process1"/>
    <dgm:cxn modelId="{F15E92E8-D091-4834-A67C-BB9F42D852FD}" srcId="{A5B545F3-10BC-4EAC-889E-AC4AB59651A9}" destId="{E2A86513-AEF8-4CFD-B914-1B3F2EF3AE01}" srcOrd="0" destOrd="0" parTransId="{A5ACE901-A7C5-4160-8B0B-78076276D654}" sibTransId="{D5394FDD-7030-48B2-B3FC-224F881C4A57}"/>
    <dgm:cxn modelId="{18DAC54A-8281-4CD7-8977-B9CDF23E35E5}" type="presOf" srcId="{D5394FDD-7030-48B2-B3FC-224F881C4A57}" destId="{EC3E0D6F-3439-476D-BC2B-D8B2ED26FA7B}" srcOrd="0" destOrd="0" presId="urn:microsoft.com/office/officeart/2005/8/layout/process1"/>
    <dgm:cxn modelId="{7EE0980B-FE88-4370-B924-155C6E4F476B}" srcId="{A5B545F3-10BC-4EAC-889E-AC4AB59651A9}" destId="{2F37A87D-0B5D-4384-BF82-74D3E4CF5EBB}" srcOrd="2" destOrd="0" parTransId="{1515445D-A8AE-4962-97F8-AA686E1C916E}" sibTransId="{048BC929-2884-43F1-91C8-5FC23E586200}"/>
    <dgm:cxn modelId="{7E7E095F-4A7D-4575-80A7-CD826D680A70}" srcId="{A5B545F3-10BC-4EAC-889E-AC4AB59651A9}" destId="{232727AB-C582-4E6F-B789-5536D2DBA918}" srcOrd="1" destOrd="0" parTransId="{B1EAC2F8-A2B8-4AA6-92B1-878A5EF7FB86}" sibTransId="{F10482AA-2AFC-43CA-8374-CFA766195A62}"/>
    <dgm:cxn modelId="{4CB194AD-4330-4F19-8C0D-5360359EC4C7}" type="presOf" srcId="{2F37A87D-0B5D-4384-BF82-74D3E4CF5EBB}" destId="{DFE1D579-4428-449F-AE81-955E12F9C4B5}" srcOrd="0" destOrd="0" presId="urn:microsoft.com/office/officeart/2005/8/layout/process1"/>
    <dgm:cxn modelId="{6737C934-0BF0-494C-B098-FEAA98BC4874}" type="presOf" srcId="{F10482AA-2AFC-43CA-8374-CFA766195A62}" destId="{24FA47E7-49C7-4B39-8A1E-96BB415FD82F}" srcOrd="0" destOrd="0" presId="urn:microsoft.com/office/officeart/2005/8/layout/process1"/>
    <dgm:cxn modelId="{C84D1882-F240-44F5-87E0-5D9BCF1D8242}" type="presOf" srcId="{E2A86513-AEF8-4CFD-B914-1B3F2EF3AE01}" destId="{7F0B580A-8295-4118-8A4E-05363A79DD85}" srcOrd="0" destOrd="0" presId="urn:microsoft.com/office/officeart/2005/8/layout/process1"/>
    <dgm:cxn modelId="{B8CBC0C9-3049-4F5A-BAFD-72DA1615930D}" type="presOf" srcId="{F10482AA-2AFC-43CA-8374-CFA766195A62}" destId="{8673F4B5-138B-4336-A1EF-6777AC21C2B5}" srcOrd="1" destOrd="0" presId="urn:microsoft.com/office/officeart/2005/8/layout/process1"/>
    <dgm:cxn modelId="{36520487-2791-4B9D-BB43-E6F1E6F7C013}" type="presOf" srcId="{A5B545F3-10BC-4EAC-889E-AC4AB59651A9}" destId="{C6C7B166-7C76-4428-B0C6-744D3A9F76F1}" srcOrd="0" destOrd="0" presId="urn:microsoft.com/office/officeart/2005/8/layout/process1"/>
    <dgm:cxn modelId="{A4E82A94-350E-4D98-8D0A-890943873634}" type="presOf" srcId="{D5394FDD-7030-48B2-B3FC-224F881C4A57}" destId="{A8FC06EB-6DEE-4F3D-A07D-44B1E8B00CA1}" srcOrd="1" destOrd="0" presId="urn:microsoft.com/office/officeart/2005/8/layout/process1"/>
    <dgm:cxn modelId="{85C86D48-C108-4086-8946-032B17D96372}" type="presParOf" srcId="{C6C7B166-7C76-4428-B0C6-744D3A9F76F1}" destId="{7F0B580A-8295-4118-8A4E-05363A79DD85}" srcOrd="0" destOrd="0" presId="urn:microsoft.com/office/officeart/2005/8/layout/process1"/>
    <dgm:cxn modelId="{07DD733A-3F9F-42FE-85E6-43405B800BC9}" type="presParOf" srcId="{C6C7B166-7C76-4428-B0C6-744D3A9F76F1}" destId="{EC3E0D6F-3439-476D-BC2B-D8B2ED26FA7B}" srcOrd="1" destOrd="0" presId="urn:microsoft.com/office/officeart/2005/8/layout/process1"/>
    <dgm:cxn modelId="{FD12C1F1-6C45-45B7-BCA3-D0D8102E2701}" type="presParOf" srcId="{EC3E0D6F-3439-476D-BC2B-D8B2ED26FA7B}" destId="{A8FC06EB-6DEE-4F3D-A07D-44B1E8B00CA1}" srcOrd="0" destOrd="0" presId="urn:microsoft.com/office/officeart/2005/8/layout/process1"/>
    <dgm:cxn modelId="{15108B7B-FFDA-4D03-881D-5B74D1DF6867}" type="presParOf" srcId="{C6C7B166-7C76-4428-B0C6-744D3A9F76F1}" destId="{35D13954-19A9-472F-B9DA-8804E94F60DD}" srcOrd="2" destOrd="0" presId="urn:microsoft.com/office/officeart/2005/8/layout/process1"/>
    <dgm:cxn modelId="{31F4C682-673B-4746-B71E-4CB27D581BD9}" type="presParOf" srcId="{C6C7B166-7C76-4428-B0C6-744D3A9F76F1}" destId="{24FA47E7-49C7-4B39-8A1E-96BB415FD82F}" srcOrd="3" destOrd="0" presId="urn:microsoft.com/office/officeart/2005/8/layout/process1"/>
    <dgm:cxn modelId="{494B01B0-83BA-44FE-AAEE-FB17FE443379}" type="presParOf" srcId="{24FA47E7-49C7-4B39-8A1E-96BB415FD82F}" destId="{8673F4B5-138B-4336-A1EF-6777AC21C2B5}" srcOrd="0" destOrd="0" presId="urn:microsoft.com/office/officeart/2005/8/layout/process1"/>
    <dgm:cxn modelId="{D08E66D9-5C0C-41FB-9A17-72EE36B13D17}" type="presParOf" srcId="{C6C7B166-7C76-4428-B0C6-744D3A9F76F1}" destId="{DFE1D579-4428-449F-AE81-955E12F9C4B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9C7BD5B-0EEC-48AE-8654-E1DE791789A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EB85B8-619D-4643-8059-71AD26C03C4E}">
      <dgm:prSet phldrT="[Текст]"/>
      <dgm:spPr/>
      <dgm:t>
        <a:bodyPr/>
        <a:lstStyle/>
        <a:p>
          <a:r>
            <a:rPr lang="ru-RU" dirty="0" smtClean="0"/>
            <a:t>Оказание услуги</a:t>
          </a:r>
          <a:endParaRPr lang="ru-RU" dirty="0"/>
        </a:p>
      </dgm:t>
    </dgm:pt>
    <dgm:pt modelId="{4C321986-1273-4396-B0F4-EF45A0FFA8DB}" type="parTrans" cxnId="{1FC3FDAD-A7DF-4219-A4F1-F26C3F3FF042}">
      <dgm:prSet/>
      <dgm:spPr/>
      <dgm:t>
        <a:bodyPr/>
        <a:lstStyle/>
        <a:p>
          <a:endParaRPr lang="ru-RU"/>
        </a:p>
      </dgm:t>
    </dgm:pt>
    <dgm:pt modelId="{53092965-CE85-42C0-AC80-431E1F0545C8}" type="sibTrans" cxnId="{1FC3FDAD-A7DF-4219-A4F1-F26C3F3FF042}">
      <dgm:prSet/>
      <dgm:spPr/>
      <dgm:t>
        <a:bodyPr/>
        <a:lstStyle/>
        <a:p>
          <a:endParaRPr lang="ru-RU"/>
        </a:p>
      </dgm:t>
    </dgm:pt>
    <dgm:pt modelId="{34C02684-71F8-41FF-8C9E-63C2E4F9439B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Клиент /Потребитель</a:t>
          </a:r>
          <a:endParaRPr lang="ru-RU" sz="1800" dirty="0"/>
        </a:p>
      </dgm:t>
    </dgm:pt>
    <dgm:pt modelId="{4BC62261-FEF3-4BB9-99E4-210EB6C949F9}" type="parTrans" cxnId="{5515C1FA-E57F-4D28-9250-DBA5FFF83F16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1961A04-5F8C-437A-8B58-268920B37324}" type="sibTrans" cxnId="{5515C1FA-E57F-4D28-9250-DBA5FFF83F16}">
      <dgm:prSet/>
      <dgm:spPr/>
      <dgm:t>
        <a:bodyPr/>
        <a:lstStyle/>
        <a:p>
          <a:endParaRPr lang="ru-RU"/>
        </a:p>
      </dgm:t>
    </dgm:pt>
    <dgm:pt modelId="{09890DEF-F0FC-4EB1-AC49-EA734E61E50F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Взаимосвязь с потребителем</a:t>
          </a:r>
          <a:endParaRPr lang="ru-RU" sz="1800" dirty="0"/>
        </a:p>
      </dgm:t>
    </dgm:pt>
    <dgm:pt modelId="{8A64EEA5-FEBB-4E1B-A32B-1EC807006A4D}" type="parTrans" cxnId="{48A0B382-2EA6-4ECC-879D-C08252E48F1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ADDB8A3-0861-49DD-92BA-6C91C2665E43}" type="sibTrans" cxnId="{48A0B382-2EA6-4ECC-879D-C08252E48F17}">
      <dgm:prSet/>
      <dgm:spPr/>
      <dgm:t>
        <a:bodyPr/>
        <a:lstStyle/>
        <a:p>
          <a:endParaRPr lang="ru-RU"/>
        </a:p>
      </dgm:t>
    </dgm:pt>
    <dgm:pt modelId="{8DC4EE59-30E9-4C78-A7E9-49E8261FFC43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Учреждение/ организация</a:t>
          </a:r>
          <a:endParaRPr lang="ru-RU" sz="1800" dirty="0"/>
        </a:p>
      </dgm:t>
    </dgm:pt>
    <dgm:pt modelId="{6714F229-BF41-4712-8FE2-0CCB38ACE89D}" type="parTrans" cxnId="{9FAB2EE4-BFA3-43FA-B73F-4D8E4A568CB2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FB02312-1C8A-4130-8C7E-A53BC751D3DB}" type="sibTrans" cxnId="{9FAB2EE4-BFA3-43FA-B73F-4D8E4A568CB2}">
      <dgm:prSet/>
      <dgm:spPr/>
      <dgm:t>
        <a:bodyPr/>
        <a:lstStyle/>
        <a:p>
          <a:endParaRPr lang="ru-RU"/>
        </a:p>
      </dgm:t>
    </dgm:pt>
    <dgm:pt modelId="{34888DBB-2193-4E17-9E8D-B232FE12F268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Подготовительный  этап</a:t>
          </a:r>
          <a:endParaRPr lang="ru-RU" sz="1800" dirty="0"/>
        </a:p>
      </dgm:t>
    </dgm:pt>
    <dgm:pt modelId="{223FE280-A188-48EF-AD35-1433C65F0282}" type="parTrans" cxnId="{35BB2FA0-E437-482B-A850-D15944DCFCC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DE1EC4D-E4AA-4F99-9EA4-E57698CF6ED6}" type="sibTrans" cxnId="{35BB2FA0-E437-482B-A850-D15944DCFCC4}">
      <dgm:prSet/>
      <dgm:spPr/>
      <dgm:t>
        <a:bodyPr/>
        <a:lstStyle/>
        <a:p>
          <a:endParaRPr lang="ru-RU"/>
        </a:p>
      </dgm:t>
    </dgm:pt>
    <dgm:pt modelId="{48748C7B-865E-4506-8E13-1478CBC3B1E8}" type="pres">
      <dgm:prSet presAssocID="{A9C7BD5B-0EEC-48AE-8654-E1DE791789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1B400D0-CF7D-4795-B0E5-D968786B4DA5}" type="pres">
      <dgm:prSet presAssocID="{52EB85B8-619D-4643-8059-71AD26C03C4E}" presName="singleCycle" presStyleCnt="0"/>
      <dgm:spPr/>
    </dgm:pt>
    <dgm:pt modelId="{2A8F6A0F-0D67-401F-A885-E962A179671E}" type="pres">
      <dgm:prSet presAssocID="{52EB85B8-619D-4643-8059-71AD26C03C4E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6A8D286C-285E-4A2F-B96C-4B1363EFA206}" type="pres">
      <dgm:prSet presAssocID="{4BC62261-FEF3-4BB9-99E4-210EB6C949F9}" presName="Name56" presStyleLbl="parChTrans1D2" presStyleIdx="0" presStyleCnt="4"/>
      <dgm:spPr/>
      <dgm:t>
        <a:bodyPr/>
        <a:lstStyle/>
        <a:p>
          <a:endParaRPr lang="ru-RU"/>
        </a:p>
      </dgm:t>
    </dgm:pt>
    <dgm:pt modelId="{1CF277AD-86E3-4A60-B5CA-E1D4B5FBCD81}" type="pres">
      <dgm:prSet presAssocID="{34C02684-71F8-41FF-8C9E-63C2E4F9439B}" presName="text0" presStyleLbl="node1" presStyleIdx="1" presStyleCnt="5" custScaleX="185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A2482-B591-4E7E-89B3-4593416D5BC9}" type="pres">
      <dgm:prSet presAssocID="{8A64EEA5-FEBB-4E1B-A32B-1EC807006A4D}" presName="Name56" presStyleLbl="parChTrans1D2" presStyleIdx="1" presStyleCnt="4"/>
      <dgm:spPr/>
      <dgm:t>
        <a:bodyPr/>
        <a:lstStyle/>
        <a:p>
          <a:endParaRPr lang="ru-RU"/>
        </a:p>
      </dgm:t>
    </dgm:pt>
    <dgm:pt modelId="{0ECC49C7-C6EF-46EC-935F-FAB4F0812977}" type="pres">
      <dgm:prSet presAssocID="{09890DEF-F0FC-4EB1-AC49-EA734E61E50F}" presName="text0" presStyleLbl="node1" presStyleIdx="2" presStyleCnt="5" custScaleX="185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3726B-9005-4F50-A327-41A8DBFB8C43}" type="pres">
      <dgm:prSet presAssocID="{6714F229-BF41-4712-8FE2-0CCB38ACE89D}" presName="Name56" presStyleLbl="parChTrans1D2" presStyleIdx="2" presStyleCnt="4"/>
      <dgm:spPr/>
      <dgm:t>
        <a:bodyPr/>
        <a:lstStyle/>
        <a:p>
          <a:endParaRPr lang="ru-RU"/>
        </a:p>
      </dgm:t>
    </dgm:pt>
    <dgm:pt modelId="{5C1B317B-86CB-4165-A4BE-0E3D0A91110F}" type="pres">
      <dgm:prSet presAssocID="{8DC4EE59-30E9-4C78-A7E9-49E8261FFC43}" presName="text0" presStyleLbl="node1" presStyleIdx="3" presStyleCnt="5" custScaleX="185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5A319-5DA1-4BB3-A8FF-97A7F11670A0}" type="pres">
      <dgm:prSet presAssocID="{223FE280-A188-48EF-AD35-1433C65F0282}" presName="Name56" presStyleLbl="parChTrans1D2" presStyleIdx="3" presStyleCnt="4"/>
      <dgm:spPr/>
      <dgm:t>
        <a:bodyPr/>
        <a:lstStyle/>
        <a:p>
          <a:endParaRPr lang="ru-RU"/>
        </a:p>
      </dgm:t>
    </dgm:pt>
    <dgm:pt modelId="{E6A9249F-5EF7-4119-BD66-150A38966891}" type="pres">
      <dgm:prSet presAssocID="{34888DBB-2193-4E17-9E8D-B232FE12F268}" presName="text0" presStyleLbl="node1" presStyleIdx="4" presStyleCnt="5" custScaleX="199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39DE6A-388F-464E-A9B8-BA1A338C9573}" type="presOf" srcId="{8DC4EE59-30E9-4C78-A7E9-49E8261FFC43}" destId="{5C1B317B-86CB-4165-A4BE-0E3D0A91110F}" srcOrd="0" destOrd="0" presId="urn:microsoft.com/office/officeart/2008/layout/RadialCluster"/>
    <dgm:cxn modelId="{8B0A1D62-BD7E-4C46-8C14-5AD86868B578}" type="presOf" srcId="{8A64EEA5-FEBB-4E1B-A32B-1EC807006A4D}" destId="{A36A2482-B591-4E7E-89B3-4593416D5BC9}" srcOrd="0" destOrd="0" presId="urn:microsoft.com/office/officeart/2008/layout/RadialCluster"/>
    <dgm:cxn modelId="{35BB2FA0-E437-482B-A850-D15944DCFCC4}" srcId="{52EB85B8-619D-4643-8059-71AD26C03C4E}" destId="{34888DBB-2193-4E17-9E8D-B232FE12F268}" srcOrd="3" destOrd="0" parTransId="{223FE280-A188-48EF-AD35-1433C65F0282}" sibTransId="{CDE1EC4D-E4AA-4F99-9EA4-E57698CF6ED6}"/>
    <dgm:cxn modelId="{48A0B382-2EA6-4ECC-879D-C08252E48F17}" srcId="{52EB85B8-619D-4643-8059-71AD26C03C4E}" destId="{09890DEF-F0FC-4EB1-AC49-EA734E61E50F}" srcOrd="1" destOrd="0" parTransId="{8A64EEA5-FEBB-4E1B-A32B-1EC807006A4D}" sibTransId="{5ADDB8A3-0861-49DD-92BA-6C91C2665E43}"/>
    <dgm:cxn modelId="{1CFE475C-88F0-4CC7-985F-AAFF2F366202}" type="presOf" srcId="{4BC62261-FEF3-4BB9-99E4-210EB6C949F9}" destId="{6A8D286C-285E-4A2F-B96C-4B1363EFA206}" srcOrd="0" destOrd="0" presId="urn:microsoft.com/office/officeart/2008/layout/RadialCluster"/>
    <dgm:cxn modelId="{B0BB6BF2-F018-4955-8ECD-283104ED8A54}" type="presOf" srcId="{09890DEF-F0FC-4EB1-AC49-EA734E61E50F}" destId="{0ECC49C7-C6EF-46EC-935F-FAB4F0812977}" srcOrd="0" destOrd="0" presId="urn:microsoft.com/office/officeart/2008/layout/RadialCluster"/>
    <dgm:cxn modelId="{FD3D8B5F-ED2A-4CF5-95A4-71C47AA0AF86}" type="presOf" srcId="{34C02684-71F8-41FF-8C9E-63C2E4F9439B}" destId="{1CF277AD-86E3-4A60-B5CA-E1D4B5FBCD81}" srcOrd="0" destOrd="0" presId="urn:microsoft.com/office/officeart/2008/layout/RadialCluster"/>
    <dgm:cxn modelId="{44EB7167-09B4-43F3-974A-2986492829E0}" type="presOf" srcId="{52EB85B8-619D-4643-8059-71AD26C03C4E}" destId="{2A8F6A0F-0D67-401F-A885-E962A179671E}" srcOrd="0" destOrd="0" presId="urn:microsoft.com/office/officeart/2008/layout/RadialCluster"/>
    <dgm:cxn modelId="{2F333F38-777A-4076-AE96-11CE98D49FF9}" type="presOf" srcId="{A9C7BD5B-0EEC-48AE-8654-E1DE791789A3}" destId="{48748C7B-865E-4506-8E13-1478CBC3B1E8}" srcOrd="0" destOrd="0" presId="urn:microsoft.com/office/officeart/2008/layout/RadialCluster"/>
    <dgm:cxn modelId="{9FAB2EE4-BFA3-43FA-B73F-4D8E4A568CB2}" srcId="{52EB85B8-619D-4643-8059-71AD26C03C4E}" destId="{8DC4EE59-30E9-4C78-A7E9-49E8261FFC43}" srcOrd="2" destOrd="0" parTransId="{6714F229-BF41-4712-8FE2-0CCB38ACE89D}" sibTransId="{1FB02312-1C8A-4130-8C7E-A53BC751D3DB}"/>
    <dgm:cxn modelId="{72CB14D2-1F54-4F02-A50D-BF139DB7C4C3}" type="presOf" srcId="{6714F229-BF41-4712-8FE2-0CCB38ACE89D}" destId="{0503726B-9005-4F50-A327-41A8DBFB8C43}" srcOrd="0" destOrd="0" presId="urn:microsoft.com/office/officeart/2008/layout/RadialCluster"/>
    <dgm:cxn modelId="{1FC3FDAD-A7DF-4219-A4F1-F26C3F3FF042}" srcId="{A9C7BD5B-0EEC-48AE-8654-E1DE791789A3}" destId="{52EB85B8-619D-4643-8059-71AD26C03C4E}" srcOrd="0" destOrd="0" parTransId="{4C321986-1273-4396-B0F4-EF45A0FFA8DB}" sibTransId="{53092965-CE85-42C0-AC80-431E1F0545C8}"/>
    <dgm:cxn modelId="{89F7DC3D-A484-4D26-81AB-E90BADC51225}" type="presOf" srcId="{34888DBB-2193-4E17-9E8D-B232FE12F268}" destId="{E6A9249F-5EF7-4119-BD66-150A38966891}" srcOrd="0" destOrd="0" presId="urn:microsoft.com/office/officeart/2008/layout/RadialCluster"/>
    <dgm:cxn modelId="{5515C1FA-E57F-4D28-9250-DBA5FFF83F16}" srcId="{52EB85B8-619D-4643-8059-71AD26C03C4E}" destId="{34C02684-71F8-41FF-8C9E-63C2E4F9439B}" srcOrd="0" destOrd="0" parTransId="{4BC62261-FEF3-4BB9-99E4-210EB6C949F9}" sibTransId="{51961A04-5F8C-437A-8B58-268920B37324}"/>
    <dgm:cxn modelId="{168BDBE5-32C4-4098-A6BF-6828B9C8EEB8}" type="presOf" srcId="{223FE280-A188-48EF-AD35-1433C65F0282}" destId="{3D95A319-5DA1-4BB3-A8FF-97A7F11670A0}" srcOrd="0" destOrd="0" presId="urn:microsoft.com/office/officeart/2008/layout/RadialCluster"/>
    <dgm:cxn modelId="{2E2B307D-CA12-4AF7-AEAE-D359F6E75CB8}" type="presParOf" srcId="{48748C7B-865E-4506-8E13-1478CBC3B1E8}" destId="{F1B400D0-CF7D-4795-B0E5-D968786B4DA5}" srcOrd="0" destOrd="0" presId="urn:microsoft.com/office/officeart/2008/layout/RadialCluster"/>
    <dgm:cxn modelId="{D4A9D3FE-7347-4BED-A0C2-1E57C6245DAC}" type="presParOf" srcId="{F1B400D0-CF7D-4795-B0E5-D968786B4DA5}" destId="{2A8F6A0F-0D67-401F-A885-E962A179671E}" srcOrd="0" destOrd="0" presId="urn:microsoft.com/office/officeart/2008/layout/RadialCluster"/>
    <dgm:cxn modelId="{432D1DC3-D8A6-4B59-AC8C-5679B99408D1}" type="presParOf" srcId="{F1B400D0-CF7D-4795-B0E5-D968786B4DA5}" destId="{6A8D286C-285E-4A2F-B96C-4B1363EFA206}" srcOrd="1" destOrd="0" presId="urn:microsoft.com/office/officeart/2008/layout/RadialCluster"/>
    <dgm:cxn modelId="{328FB504-27AC-45A5-841D-DBDE2539A9AE}" type="presParOf" srcId="{F1B400D0-CF7D-4795-B0E5-D968786B4DA5}" destId="{1CF277AD-86E3-4A60-B5CA-E1D4B5FBCD81}" srcOrd="2" destOrd="0" presId="urn:microsoft.com/office/officeart/2008/layout/RadialCluster"/>
    <dgm:cxn modelId="{6ED1C095-BBD5-41F8-A14A-A728D2395562}" type="presParOf" srcId="{F1B400D0-CF7D-4795-B0E5-D968786B4DA5}" destId="{A36A2482-B591-4E7E-89B3-4593416D5BC9}" srcOrd="3" destOrd="0" presId="urn:microsoft.com/office/officeart/2008/layout/RadialCluster"/>
    <dgm:cxn modelId="{3FAEBCA5-D620-4714-93A8-31E70AEC147A}" type="presParOf" srcId="{F1B400D0-CF7D-4795-B0E5-D968786B4DA5}" destId="{0ECC49C7-C6EF-46EC-935F-FAB4F0812977}" srcOrd="4" destOrd="0" presId="urn:microsoft.com/office/officeart/2008/layout/RadialCluster"/>
    <dgm:cxn modelId="{74962BFE-B8FE-4FBA-AF04-9835B68B3D12}" type="presParOf" srcId="{F1B400D0-CF7D-4795-B0E5-D968786B4DA5}" destId="{0503726B-9005-4F50-A327-41A8DBFB8C43}" srcOrd="5" destOrd="0" presId="urn:microsoft.com/office/officeart/2008/layout/RadialCluster"/>
    <dgm:cxn modelId="{3565B651-0E5A-4475-984B-5D3378575A43}" type="presParOf" srcId="{F1B400D0-CF7D-4795-B0E5-D968786B4DA5}" destId="{5C1B317B-86CB-4165-A4BE-0E3D0A91110F}" srcOrd="6" destOrd="0" presId="urn:microsoft.com/office/officeart/2008/layout/RadialCluster"/>
    <dgm:cxn modelId="{128E2ABC-0B1D-4664-B1CD-6C93B81F6085}" type="presParOf" srcId="{F1B400D0-CF7D-4795-B0E5-D968786B4DA5}" destId="{3D95A319-5DA1-4BB3-A8FF-97A7F11670A0}" srcOrd="7" destOrd="0" presId="urn:microsoft.com/office/officeart/2008/layout/RadialCluster"/>
    <dgm:cxn modelId="{148B7B23-68EE-4B0E-97CF-1187F533638C}" type="presParOf" srcId="{F1B400D0-CF7D-4795-B0E5-D968786B4DA5}" destId="{E6A9249F-5EF7-4119-BD66-150A3896689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0A7C8AC-E2E4-4B50-A383-919D1BAC5A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DCDD40C-B098-488C-8630-7025D14D27D8}">
      <dgm:prSet/>
      <dgm:spPr/>
      <dgm:t>
        <a:bodyPr/>
        <a:lstStyle/>
        <a:p>
          <a:r>
            <a:rPr lang="ru-RU" smtClean="0"/>
            <a:t>Внешние </a:t>
          </a:r>
          <a:endParaRPr lang="ru-RU"/>
        </a:p>
      </dgm:t>
    </dgm:pt>
    <dgm:pt modelId="{3CE5855C-A057-4DC5-A016-143225586263}" type="parTrans" cxnId="{29957A40-01F3-45B2-B4F6-C043D49AD1FA}">
      <dgm:prSet/>
      <dgm:spPr/>
      <dgm:t>
        <a:bodyPr/>
        <a:lstStyle/>
        <a:p>
          <a:endParaRPr lang="ru-RU"/>
        </a:p>
      </dgm:t>
    </dgm:pt>
    <dgm:pt modelId="{F0C57B28-8E1F-4208-8C62-E832D819A005}" type="sibTrans" cxnId="{29957A40-01F3-45B2-B4F6-C043D49AD1FA}">
      <dgm:prSet/>
      <dgm:spPr/>
      <dgm:t>
        <a:bodyPr/>
        <a:lstStyle/>
        <a:p>
          <a:endParaRPr lang="ru-RU"/>
        </a:p>
      </dgm:t>
    </dgm:pt>
    <dgm:pt modelId="{28BA1ACC-EF92-49C1-821D-EB33B036B1FC}">
      <dgm:prSet/>
      <dgm:spPr/>
      <dgm:t>
        <a:bodyPr/>
        <a:lstStyle/>
        <a:p>
          <a:r>
            <a:rPr lang="ru-RU" smtClean="0"/>
            <a:t>Здравнадзор, обрнадзор (оценка качества услуги), госпожнадзор, роспотребнадзор (оценка безопасности условий ее предоставления), налоговая и минюст (качество ведения документации и отчетности), независимая оценка (в перспективе)</a:t>
          </a:r>
          <a:endParaRPr lang="ru-RU"/>
        </a:p>
      </dgm:t>
    </dgm:pt>
    <dgm:pt modelId="{7ABED0F9-498D-467B-AC4E-EF22DFE74556}" type="parTrans" cxnId="{99A25795-1E2D-4029-A6E7-8343D1F2251F}">
      <dgm:prSet/>
      <dgm:spPr/>
      <dgm:t>
        <a:bodyPr/>
        <a:lstStyle/>
        <a:p>
          <a:endParaRPr lang="ru-RU"/>
        </a:p>
      </dgm:t>
    </dgm:pt>
    <dgm:pt modelId="{FCDC03EE-AE27-404F-87BA-D9D2896AF83C}" type="sibTrans" cxnId="{99A25795-1E2D-4029-A6E7-8343D1F2251F}">
      <dgm:prSet/>
      <dgm:spPr/>
      <dgm:t>
        <a:bodyPr/>
        <a:lstStyle/>
        <a:p>
          <a:endParaRPr lang="ru-RU"/>
        </a:p>
      </dgm:t>
    </dgm:pt>
    <dgm:pt modelId="{71242A14-D745-483B-94C2-6FDE653E683B}">
      <dgm:prSet/>
      <dgm:spPr/>
      <dgm:t>
        <a:bodyPr/>
        <a:lstStyle/>
        <a:p>
          <a:r>
            <a:rPr lang="ru-RU" smtClean="0"/>
            <a:t>Внутренние </a:t>
          </a:r>
          <a:endParaRPr lang="ru-RU"/>
        </a:p>
      </dgm:t>
    </dgm:pt>
    <dgm:pt modelId="{B546EF3E-1BB9-40E8-B6CD-F5E731262003}" type="parTrans" cxnId="{CB9EB148-3E6D-4D2E-9702-B04293E5BEEF}">
      <dgm:prSet/>
      <dgm:spPr/>
      <dgm:t>
        <a:bodyPr/>
        <a:lstStyle/>
        <a:p>
          <a:endParaRPr lang="ru-RU"/>
        </a:p>
      </dgm:t>
    </dgm:pt>
    <dgm:pt modelId="{8471928B-1245-40A6-878C-541DBEEA0B1C}" type="sibTrans" cxnId="{CB9EB148-3E6D-4D2E-9702-B04293E5BEEF}">
      <dgm:prSet/>
      <dgm:spPr/>
      <dgm:t>
        <a:bodyPr/>
        <a:lstStyle/>
        <a:p>
          <a:endParaRPr lang="ru-RU"/>
        </a:p>
      </dgm:t>
    </dgm:pt>
    <dgm:pt modelId="{4929B6CD-29F7-4AA4-B9B0-3CAA27D9DED4}">
      <dgm:prSet/>
      <dgm:spPr/>
      <dgm:t>
        <a:bodyPr/>
        <a:lstStyle/>
        <a:p>
          <a:r>
            <a:rPr lang="ru-RU" smtClean="0"/>
            <a:t>Супервизия, журналы учета, книга жалоб и предложений, опрос на «выходе», выборочный контроль и оценка качества соблюдения стандарта (инструкции)</a:t>
          </a:r>
          <a:endParaRPr lang="ru-RU"/>
        </a:p>
      </dgm:t>
    </dgm:pt>
    <dgm:pt modelId="{05332AF7-69B3-4949-8566-AF6C4771C5BF}" type="parTrans" cxnId="{70CA04F3-B8B7-46A9-9451-BEBBBD439E0C}">
      <dgm:prSet/>
      <dgm:spPr/>
      <dgm:t>
        <a:bodyPr/>
        <a:lstStyle/>
        <a:p>
          <a:endParaRPr lang="ru-RU"/>
        </a:p>
      </dgm:t>
    </dgm:pt>
    <dgm:pt modelId="{3E51155B-E669-46D3-B876-7167CF45460D}" type="sibTrans" cxnId="{70CA04F3-B8B7-46A9-9451-BEBBBD439E0C}">
      <dgm:prSet/>
      <dgm:spPr/>
      <dgm:t>
        <a:bodyPr/>
        <a:lstStyle/>
        <a:p>
          <a:endParaRPr lang="ru-RU"/>
        </a:p>
      </dgm:t>
    </dgm:pt>
    <dgm:pt modelId="{9FB1A91D-D788-4471-A32B-E69AE0E7B42C}" type="pres">
      <dgm:prSet presAssocID="{90A7C8AC-E2E4-4B50-A383-919D1BAC5A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BD395A-579A-4E0C-8B75-8DA4D157F16D}" type="pres">
      <dgm:prSet presAssocID="{ADCDD40C-B098-488C-8630-7025D14D27D8}" presName="parentLin" presStyleCnt="0"/>
      <dgm:spPr/>
    </dgm:pt>
    <dgm:pt modelId="{14C8B5F2-5BC0-4E7F-B121-9D8463D0A5EF}" type="pres">
      <dgm:prSet presAssocID="{ADCDD40C-B098-488C-8630-7025D14D27D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FFC193C-1753-4A49-B640-6DD0FEFE8C2A}" type="pres">
      <dgm:prSet presAssocID="{ADCDD40C-B098-488C-8630-7025D14D27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F45A0-A134-4C69-B727-F6FA14C69C51}" type="pres">
      <dgm:prSet presAssocID="{ADCDD40C-B098-488C-8630-7025D14D27D8}" presName="negativeSpace" presStyleCnt="0"/>
      <dgm:spPr/>
    </dgm:pt>
    <dgm:pt modelId="{4C5667CB-EB32-40FC-AC59-818F3FBA5DD0}" type="pres">
      <dgm:prSet presAssocID="{ADCDD40C-B098-488C-8630-7025D14D27D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F2F96-3B60-4FB8-9E0E-8E086EFB781E}" type="pres">
      <dgm:prSet presAssocID="{F0C57B28-8E1F-4208-8C62-E832D819A005}" presName="spaceBetweenRectangles" presStyleCnt="0"/>
      <dgm:spPr/>
    </dgm:pt>
    <dgm:pt modelId="{9BC5CBEA-1D9E-4180-B397-61FF752016CD}" type="pres">
      <dgm:prSet presAssocID="{71242A14-D745-483B-94C2-6FDE653E683B}" presName="parentLin" presStyleCnt="0"/>
      <dgm:spPr/>
    </dgm:pt>
    <dgm:pt modelId="{BAB49F22-FE92-4EEA-BD38-8B7B6FB886E9}" type="pres">
      <dgm:prSet presAssocID="{71242A14-D745-483B-94C2-6FDE653E683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61FF9C7-86CD-4AF6-BD79-055A344C6EDD}" type="pres">
      <dgm:prSet presAssocID="{71242A14-D745-483B-94C2-6FDE653E683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DD852-9860-43AD-93FD-95BFBD1F841E}" type="pres">
      <dgm:prSet presAssocID="{71242A14-D745-483B-94C2-6FDE653E683B}" presName="negativeSpace" presStyleCnt="0"/>
      <dgm:spPr/>
    </dgm:pt>
    <dgm:pt modelId="{95BAE5B6-A71C-4B6C-8D52-877EED8E5083}" type="pres">
      <dgm:prSet presAssocID="{71242A14-D745-483B-94C2-6FDE653E683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A25795-1E2D-4029-A6E7-8343D1F2251F}" srcId="{ADCDD40C-B098-488C-8630-7025D14D27D8}" destId="{28BA1ACC-EF92-49C1-821D-EB33B036B1FC}" srcOrd="0" destOrd="0" parTransId="{7ABED0F9-498D-467B-AC4E-EF22DFE74556}" sibTransId="{FCDC03EE-AE27-404F-87BA-D9D2896AF83C}"/>
    <dgm:cxn modelId="{29957A40-01F3-45B2-B4F6-C043D49AD1FA}" srcId="{90A7C8AC-E2E4-4B50-A383-919D1BAC5AFE}" destId="{ADCDD40C-B098-488C-8630-7025D14D27D8}" srcOrd="0" destOrd="0" parTransId="{3CE5855C-A057-4DC5-A016-143225586263}" sibTransId="{F0C57B28-8E1F-4208-8C62-E832D819A005}"/>
    <dgm:cxn modelId="{CB9EB148-3E6D-4D2E-9702-B04293E5BEEF}" srcId="{90A7C8AC-E2E4-4B50-A383-919D1BAC5AFE}" destId="{71242A14-D745-483B-94C2-6FDE653E683B}" srcOrd="1" destOrd="0" parTransId="{B546EF3E-1BB9-40E8-B6CD-F5E731262003}" sibTransId="{8471928B-1245-40A6-878C-541DBEEA0B1C}"/>
    <dgm:cxn modelId="{4490E4B7-6163-4E0E-BE3D-A02019A8C21D}" type="presOf" srcId="{ADCDD40C-B098-488C-8630-7025D14D27D8}" destId="{8FFC193C-1753-4A49-B640-6DD0FEFE8C2A}" srcOrd="1" destOrd="0" presId="urn:microsoft.com/office/officeart/2005/8/layout/list1"/>
    <dgm:cxn modelId="{70CA04F3-B8B7-46A9-9451-BEBBBD439E0C}" srcId="{71242A14-D745-483B-94C2-6FDE653E683B}" destId="{4929B6CD-29F7-4AA4-B9B0-3CAA27D9DED4}" srcOrd="0" destOrd="0" parTransId="{05332AF7-69B3-4949-8566-AF6C4771C5BF}" sibTransId="{3E51155B-E669-46D3-B876-7167CF45460D}"/>
    <dgm:cxn modelId="{041B1A52-AE48-49FF-A099-5BF022EF9715}" type="presOf" srcId="{90A7C8AC-E2E4-4B50-A383-919D1BAC5AFE}" destId="{9FB1A91D-D788-4471-A32B-E69AE0E7B42C}" srcOrd="0" destOrd="0" presId="urn:microsoft.com/office/officeart/2005/8/layout/list1"/>
    <dgm:cxn modelId="{9AF96F39-C13C-4C85-A8FC-3E505F5EBE46}" type="presOf" srcId="{ADCDD40C-B098-488C-8630-7025D14D27D8}" destId="{14C8B5F2-5BC0-4E7F-B121-9D8463D0A5EF}" srcOrd="0" destOrd="0" presId="urn:microsoft.com/office/officeart/2005/8/layout/list1"/>
    <dgm:cxn modelId="{BB7D1B08-CE4E-4BB7-B91F-68EA19D4EA54}" type="presOf" srcId="{28BA1ACC-EF92-49C1-821D-EB33B036B1FC}" destId="{4C5667CB-EB32-40FC-AC59-818F3FBA5DD0}" srcOrd="0" destOrd="0" presId="urn:microsoft.com/office/officeart/2005/8/layout/list1"/>
    <dgm:cxn modelId="{68AD9887-DAB3-48FD-AB3B-38185A3D00DD}" type="presOf" srcId="{4929B6CD-29F7-4AA4-B9B0-3CAA27D9DED4}" destId="{95BAE5B6-A71C-4B6C-8D52-877EED8E5083}" srcOrd="0" destOrd="0" presId="urn:microsoft.com/office/officeart/2005/8/layout/list1"/>
    <dgm:cxn modelId="{88CBEDB8-CA3E-4CC5-A007-F8D5F9BB5643}" type="presOf" srcId="{71242A14-D745-483B-94C2-6FDE653E683B}" destId="{BAB49F22-FE92-4EEA-BD38-8B7B6FB886E9}" srcOrd="0" destOrd="0" presId="urn:microsoft.com/office/officeart/2005/8/layout/list1"/>
    <dgm:cxn modelId="{DC2287D6-D309-4B3B-9982-59DDE071BC0D}" type="presOf" srcId="{71242A14-D745-483B-94C2-6FDE653E683B}" destId="{161FF9C7-86CD-4AF6-BD79-055A344C6EDD}" srcOrd="1" destOrd="0" presId="urn:microsoft.com/office/officeart/2005/8/layout/list1"/>
    <dgm:cxn modelId="{9B0541F2-EAD6-4472-B4CB-2742E1C7B279}" type="presParOf" srcId="{9FB1A91D-D788-4471-A32B-E69AE0E7B42C}" destId="{D1BD395A-579A-4E0C-8B75-8DA4D157F16D}" srcOrd="0" destOrd="0" presId="urn:microsoft.com/office/officeart/2005/8/layout/list1"/>
    <dgm:cxn modelId="{8B032FBC-860C-4160-B1AD-119277F43CB7}" type="presParOf" srcId="{D1BD395A-579A-4E0C-8B75-8DA4D157F16D}" destId="{14C8B5F2-5BC0-4E7F-B121-9D8463D0A5EF}" srcOrd="0" destOrd="0" presId="urn:microsoft.com/office/officeart/2005/8/layout/list1"/>
    <dgm:cxn modelId="{050907CD-8F17-4C96-9803-0B386D14382F}" type="presParOf" srcId="{D1BD395A-579A-4E0C-8B75-8DA4D157F16D}" destId="{8FFC193C-1753-4A49-B640-6DD0FEFE8C2A}" srcOrd="1" destOrd="0" presId="urn:microsoft.com/office/officeart/2005/8/layout/list1"/>
    <dgm:cxn modelId="{7AB163AE-CD72-46F1-B58B-ACFD5C5D224F}" type="presParOf" srcId="{9FB1A91D-D788-4471-A32B-E69AE0E7B42C}" destId="{87AF45A0-A134-4C69-B727-F6FA14C69C51}" srcOrd="1" destOrd="0" presId="urn:microsoft.com/office/officeart/2005/8/layout/list1"/>
    <dgm:cxn modelId="{8F0D2E88-AE37-43DC-ACD2-C026DC3D1E73}" type="presParOf" srcId="{9FB1A91D-D788-4471-A32B-E69AE0E7B42C}" destId="{4C5667CB-EB32-40FC-AC59-818F3FBA5DD0}" srcOrd="2" destOrd="0" presId="urn:microsoft.com/office/officeart/2005/8/layout/list1"/>
    <dgm:cxn modelId="{2CCD8CB7-D973-4CA6-AEDF-12E3487027C3}" type="presParOf" srcId="{9FB1A91D-D788-4471-A32B-E69AE0E7B42C}" destId="{438F2F96-3B60-4FB8-9E0E-8E086EFB781E}" srcOrd="3" destOrd="0" presId="urn:microsoft.com/office/officeart/2005/8/layout/list1"/>
    <dgm:cxn modelId="{1B47FE19-FC58-4117-AF1F-323744A5AF19}" type="presParOf" srcId="{9FB1A91D-D788-4471-A32B-E69AE0E7B42C}" destId="{9BC5CBEA-1D9E-4180-B397-61FF752016CD}" srcOrd="4" destOrd="0" presId="urn:microsoft.com/office/officeart/2005/8/layout/list1"/>
    <dgm:cxn modelId="{E4B4B4F8-FF87-4C86-9299-28F0069C5E9E}" type="presParOf" srcId="{9BC5CBEA-1D9E-4180-B397-61FF752016CD}" destId="{BAB49F22-FE92-4EEA-BD38-8B7B6FB886E9}" srcOrd="0" destOrd="0" presId="urn:microsoft.com/office/officeart/2005/8/layout/list1"/>
    <dgm:cxn modelId="{2B7BCFD0-3E7E-47F9-BC23-C40722516916}" type="presParOf" srcId="{9BC5CBEA-1D9E-4180-B397-61FF752016CD}" destId="{161FF9C7-86CD-4AF6-BD79-055A344C6EDD}" srcOrd="1" destOrd="0" presId="urn:microsoft.com/office/officeart/2005/8/layout/list1"/>
    <dgm:cxn modelId="{4482ADC3-D8B4-4D6F-909A-2AE87C4DA52A}" type="presParOf" srcId="{9FB1A91D-D788-4471-A32B-E69AE0E7B42C}" destId="{AE1DD852-9860-43AD-93FD-95BFBD1F841E}" srcOrd="5" destOrd="0" presId="urn:microsoft.com/office/officeart/2005/8/layout/list1"/>
    <dgm:cxn modelId="{1D54FD9B-0489-44BC-A03F-060388F686BB}" type="presParOf" srcId="{9FB1A91D-D788-4471-A32B-E69AE0E7B42C}" destId="{95BAE5B6-A71C-4B6C-8D52-877EED8E508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FB668ED-1FEB-4C9E-A62B-50BD09867A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8C602-B3BC-40DB-9801-8FFDBCA25FB2}">
      <dgm:prSet/>
      <dgm:spPr/>
      <dgm:t>
        <a:bodyPr/>
        <a:lstStyle/>
        <a:p>
          <a:r>
            <a:rPr lang="ru-RU" smtClean="0"/>
            <a:t>Образование</a:t>
          </a:r>
          <a:endParaRPr lang="ru-RU"/>
        </a:p>
      </dgm:t>
    </dgm:pt>
    <dgm:pt modelId="{338219E8-075B-4A22-BCF2-DFA3B3DD1969}" type="parTrans" cxnId="{313D2EC8-E38D-470B-88A0-D2955CF4174D}">
      <dgm:prSet/>
      <dgm:spPr/>
      <dgm:t>
        <a:bodyPr/>
        <a:lstStyle/>
        <a:p>
          <a:endParaRPr lang="ru-RU"/>
        </a:p>
      </dgm:t>
    </dgm:pt>
    <dgm:pt modelId="{88221086-DBDF-421E-8F97-967246A872AB}" type="sibTrans" cxnId="{313D2EC8-E38D-470B-88A0-D2955CF4174D}">
      <dgm:prSet/>
      <dgm:spPr/>
      <dgm:t>
        <a:bodyPr/>
        <a:lstStyle/>
        <a:p>
          <a:endParaRPr lang="ru-RU"/>
        </a:p>
      </dgm:t>
    </dgm:pt>
    <dgm:pt modelId="{1F51D213-BFE9-4032-85B6-B98CD9CE7209}">
      <dgm:prSet/>
      <dgm:spPr/>
      <dgm:t>
        <a:bodyPr/>
        <a:lstStyle/>
        <a:p>
          <a:r>
            <a:rPr lang="ru-RU" smtClean="0"/>
            <a:t>Федеральные государственные образовательные стандарты (определяют требования к содержанию образования)</a:t>
          </a:r>
          <a:endParaRPr lang="ru-RU"/>
        </a:p>
      </dgm:t>
    </dgm:pt>
    <dgm:pt modelId="{028CC18A-0015-4B14-951F-E55E8E20B06F}" type="parTrans" cxnId="{F3061226-5733-42D0-9A72-928796F56406}">
      <dgm:prSet/>
      <dgm:spPr/>
      <dgm:t>
        <a:bodyPr/>
        <a:lstStyle/>
        <a:p>
          <a:endParaRPr lang="ru-RU"/>
        </a:p>
      </dgm:t>
    </dgm:pt>
    <dgm:pt modelId="{765D7F74-6B23-4A83-82CB-8212D363492D}" type="sibTrans" cxnId="{F3061226-5733-42D0-9A72-928796F56406}">
      <dgm:prSet/>
      <dgm:spPr/>
      <dgm:t>
        <a:bodyPr/>
        <a:lstStyle/>
        <a:p>
          <a:endParaRPr lang="ru-RU"/>
        </a:p>
      </dgm:t>
    </dgm:pt>
    <dgm:pt modelId="{60F9EC36-3725-4778-B93C-504C03E3CB9E}">
      <dgm:prSet/>
      <dgm:spPr/>
      <dgm:t>
        <a:bodyPr/>
        <a:lstStyle/>
        <a:p>
          <a:r>
            <a:rPr lang="ru-RU" smtClean="0"/>
            <a:t>Стандарты качества предоставления услуг в сфере образования (дошкольного образования, начального, основного, среднего общего образования, дополнительного образования, психолого-медико-педагогической помощи детям, образования детей с ограниченными возможностями, отдыха детей в каникулярное время, сложилась различная региональная и муниципальная практики)</a:t>
          </a:r>
          <a:endParaRPr lang="ru-RU"/>
        </a:p>
      </dgm:t>
    </dgm:pt>
    <dgm:pt modelId="{4EC4DF04-3C61-4AF1-AE13-6E58CF076975}" type="parTrans" cxnId="{307030CD-5C08-4A15-831A-0A604F8C3875}">
      <dgm:prSet/>
      <dgm:spPr/>
      <dgm:t>
        <a:bodyPr/>
        <a:lstStyle/>
        <a:p>
          <a:endParaRPr lang="ru-RU"/>
        </a:p>
      </dgm:t>
    </dgm:pt>
    <dgm:pt modelId="{055D7CB3-9700-4D33-BC4F-5537F1CD4AE7}" type="sibTrans" cxnId="{307030CD-5C08-4A15-831A-0A604F8C3875}">
      <dgm:prSet/>
      <dgm:spPr/>
      <dgm:t>
        <a:bodyPr/>
        <a:lstStyle/>
        <a:p>
          <a:endParaRPr lang="ru-RU"/>
        </a:p>
      </dgm:t>
    </dgm:pt>
    <dgm:pt modelId="{13CBDFF5-59D3-43F9-A9F5-693C8B5F719D}">
      <dgm:prSet/>
      <dgm:spPr/>
      <dgm:t>
        <a:bodyPr/>
        <a:lstStyle/>
        <a:p>
          <a:r>
            <a:rPr lang="ru-RU" smtClean="0"/>
            <a:t>Здравоохранение</a:t>
          </a:r>
          <a:endParaRPr lang="ru-RU"/>
        </a:p>
      </dgm:t>
    </dgm:pt>
    <dgm:pt modelId="{C7ABA05E-E48A-4F8A-AF8D-5E6A49AB43D2}" type="parTrans" cxnId="{82670751-2C55-40FF-B908-89AAFD53C4A7}">
      <dgm:prSet/>
      <dgm:spPr/>
      <dgm:t>
        <a:bodyPr/>
        <a:lstStyle/>
        <a:p>
          <a:endParaRPr lang="ru-RU"/>
        </a:p>
      </dgm:t>
    </dgm:pt>
    <dgm:pt modelId="{0CEA5B4E-74F5-42BA-BDE9-17D6A7CBEB4F}" type="sibTrans" cxnId="{82670751-2C55-40FF-B908-89AAFD53C4A7}">
      <dgm:prSet/>
      <dgm:spPr/>
      <dgm:t>
        <a:bodyPr/>
        <a:lstStyle/>
        <a:p>
          <a:endParaRPr lang="ru-RU"/>
        </a:p>
      </dgm:t>
    </dgm:pt>
    <dgm:pt modelId="{6FB91223-1C37-4717-98F4-CB09F5B53257}">
      <dgm:prSet/>
      <dgm:spPr/>
      <dgm:t>
        <a:bodyPr/>
        <a:lstStyle/>
        <a:p>
          <a:r>
            <a:rPr lang="ru-RU" smtClean="0"/>
            <a:t>Стандарты в сфере здравоохранения (медицинская помощь организуется и оказывается в соответствии с порядками оказания медицинской помощи, обязательными для исполнения на территории Российской Федерации всеми медицинскими организациями, а также на основе стандартов медицинской помощи ст. 37 323-ФЗ «Об основах охраны здоровья граждан в Российской Федерации», разрабатывает Минздрав России)</a:t>
          </a:r>
          <a:endParaRPr lang="ru-RU"/>
        </a:p>
      </dgm:t>
    </dgm:pt>
    <dgm:pt modelId="{A558646A-160C-4D7E-A1DC-A6F02B90DE4A}" type="parTrans" cxnId="{6FEDC5A3-FF39-48E1-8A32-FBE343EFCACA}">
      <dgm:prSet/>
      <dgm:spPr/>
      <dgm:t>
        <a:bodyPr/>
        <a:lstStyle/>
        <a:p>
          <a:endParaRPr lang="ru-RU"/>
        </a:p>
      </dgm:t>
    </dgm:pt>
    <dgm:pt modelId="{19570803-323C-48DC-82B4-D3021412E40A}" type="sibTrans" cxnId="{6FEDC5A3-FF39-48E1-8A32-FBE343EFCACA}">
      <dgm:prSet/>
      <dgm:spPr/>
      <dgm:t>
        <a:bodyPr/>
        <a:lstStyle/>
        <a:p>
          <a:endParaRPr lang="ru-RU"/>
        </a:p>
      </dgm:t>
    </dgm:pt>
    <dgm:pt modelId="{A214E33E-BF8F-498F-AEAA-81C1190277CF}">
      <dgm:prSet/>
      <dgm:spPr/>
      <dgm:t>
        <a:bodyPr/>
        <a:lstStyle/>
        <a:p>
          <a:r>
            <a:rPr lang="ru-RU" smtClean="0"/>
            <a:t>Культура</a:t>
          </a:r>
          <a:endParaRPr lang="ru-RU"/>
        </a:p>
      </dgm:t>
    </dgm:pt>
    <dgm:pt modelId="{F23D985A-3656-4195-B5B3-D09DA4144C31}" type="parTrans" cxnId="{5146623B-09B7-488A-A04F-42D824206B47}">
      <dgm:prSet/>
      <dgm:spPr/>
      <dgm:t>
        <a:bodyPr/>
        <a:lstStyle/>
        <a:p>
          <a:endParaRPr lang="ru-RU"/>
        </a:p>
      </dgm:t>
    </dgm:pt>
    <dgm:pt modelId="{F0D9FBEE-C8CF-4911-A93E-632BED2ABF68}" type="sibTrans" cxnId="{5146623B-09B7-488A-A04F-42D824206B47}">
      <dgm:prSet/>
      <dgm:spPr/>
      <dgm:t>
        <a:bodyPr/>
        <a:lstStyle/>
        <a:p>
          <a:endParaRPr lang="ru-RU"/>
        </a:p>
      </dgm:t>
    </dgm:pt>
    <dgm:pt modelId="{1478B01F-E6AF-4C19-9F0D-7A126EB7A0F7}">
      <dgm:prSet/>
      <dgm:spPr/>
      <dgm:t>
        <a:bodyPr/>
        <a:lstStyle/>
        <a:p>
          <a:r>
            <a:rPr lang="ru-RU" smtClean="0"/>
            <a:t>Стандарты в сфере культуры (библиотечного обслуживания населения, организация досуга и отдыха населения, организация культурно-зрелищных мероприятий, обеспечение условий доступа к музейным фондам, сложилась различная региональная и муниципальная практика)</a:t>
          </a:r>
          <a:endParaRPr lang="ru-RU"/>
        </a:p>
      </dgm:t>
    </dgm:pt>
    <dgm:pt modelId="{FBEAA99B-0B44-4BAF-90C3-05E1A80A2A8A}" type="parTrans" cxnId="{C629F400-B9CB-47A9-A805-80C0C62BC213}">
      <dgm:prSet/>
      <dgm:spPr/>
      <dgm:t>
        <a:bodyPr/>
        <a:lstStyle/>
        <a:p>
          <a:endParaRPr lang="ru-RU"/>
        </a:p>
      </dgm:t>
    </dgm:pt>
    <dgm:pt modelId="{C3CF5A82-4DB0-434D-91A5-E99AB1F3F7EF}" type="sibTrans" cxnId="{C629F400-B9CB-47A9-A805-80C0C62BC213}">
      <dgm:prSet/>
      <dgm:spPr/>
      <dgm:t>
        <a:bodyPr/>
        <a:lstStyle/>
        <a:p>
          <a:endParaRPr lang="ru-RU"/>
        </a:p>
      </dgm:t>
    </dgm:pt>
    <dgm:pt modelId="{C4950C58-117B-4896-90DF-0641A7C2E9AD}" type="pres">
      <dgm:prSet presAssocID="{8FB668ED-1FEB-4C9E-A62B-50BD09867A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6EB9DB-4252-4CF6-AD6C-9CAC9EFBD348}" type="pres">
      <dgm:prSet presAssocID="{C968C602-B3BC-40DB-9801-8FFDBCA25FB2}" presName="parentText" presStyleLbl="node1" presStyleIdx="0" presStyleCnt="3" custScaleX="66750" custLinFactNeighborX="-183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2AA00-9F47-4498-B03E-080059D545BC}" type="pres">
      <dgm:prSet presAssocID="{C968C602-B3BC-40DB-9801-8FFDBCA25FB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0F42D-BDB1-4D8E-B4F8-E4D58151ED32}" type="pres">
      <dgm:prSet presAssocID="{13CBDFF5-59D3-43F9-A9F5-693C8B5F719D}" presName="parentText" presStyleLbl="node1" presStyleIdx="1" presStyleCnt="3" custScaleX="66750" custLinFactNeighborX="-183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697C7-7403-4631-B5F2-CD193E1C6EC6}" type="pres">
      <dgm:prSet presAssocID="{13CBDFF5-59D3-43F9-A9F5-693C8B5F719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CDD5-E743-418B-9F11-EC185595F066}" type="pres">
      <dgm:prSet presAssocID="{A214E33E-BF8F-498F-AEAA-81C1190277CF}" presName="parentText" presStyleLbl="node1" presStyleIdx="2" presStyleCnt="3" custScaleX="66750" custLinFactNeighborX="-183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DA664-2D9D-49EB-B55F-859EFA41F02E}" type="pres">
      <dgm:prSet presAssocID="{A214E33E-BF8F-498F-AEAA-81C1190277CF}" presName="childText" presStyleLbl="revTx" presStyleIdx="2" presStyleCnt="3" custScaleY="146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4211FA-BB92-457B-B160-68E78B8F8CC7}" type="presOf" srcId="{1478B01F-E6AF-4C19-9F0D-7A126EB7A0F7}" destId="{77CDA664-2D9D-49EB-B55F-859EFA41F02E}" srcOrd="0" destOrd="0" presId="urn:microsoft.com/office/officeart/2005/8/layout/vList2"/>
    <dgm:cxn modelId="{A23D3ADF-8B75-44A9-8CC3-1EA41AA7962E}" type="presOf" srcId="{8FB668ED-1FEB-4C9E-A62B-50BD09867A3D}" destId="{C4950C58-117B-4896-90DF-0641A7C2E9AD}" srcOrd="0" destOrd="0" presId="urn:microsoft.com/office/officeart/2005/8/layout/vList2"/>
    <dgm:cxn modelId="{6FEDC5A3-FF39-48E1-8A32-FBE343EFCACA}" srcId="{13CBDFF5-59D3-43F9-A9F5-693C8B5F719D}" destId="{6FB91223-1C37-4717-98F4-CB09F5B53257}" srcOrd="0" destOrd="0" parTransId="{A558646A-160C-4D7E-A1DC-A6F02B90DE4A}" sibTransId="{19570803-323C-48DC-82B4-D3021412E40A}"/>
    <dgm:cxn modelId="{307030CD-5C08-4A15-831A-0A604F8C3875}" srcId="{C968C602-B3BC-40DB-9801-8FFDBCA25FB2}" destId="{60F9EC36-3725-4778-B93C-504C03E3CB9E}" srcOrd="1" destOrd="0" parTransId="{4EC4DF04-3C61-4AF1-AE13-6E58CF076975}" sibTransId="{055D7CB3-9700-4D33-BC4F-5537F1CD4AE7}"/>
    <dgm:cxn modelId="{313D2EC8-E38D-470B-88A0-D2955CF4174D}" srcId="{8FB668ED-1FEB-4C9E-A62B-50BD09867A3D}" destId="{C968C602-B3BC-40DB-9801-8FFDBCA25FB2}" srcOrd="0" destOrd="0" parTransId="{338219E8-075B-4A22-BCF2-DFA3B3DD1969}" sibTransId="{88221086-DBDF-421E-8F97-967246A872AB}"/>
    <dgm:cxn modelId="{5146623B-09B7-488A-A04F-42D824206B47}" srcId="{8FB668ED-1FEB-4C9E-A62B-50BD09867A3D}" destId="{A214E33E-BF8F-498F-AEAA-81C1190277CF}" srcOrd="2" destOrd="0" parTransId="{F23D985A-3656-4195-B5B3-D09DA4144C31}" sibTransId="{F0D9FBEE-C8CF-4911-A93E-632BED2ABF68}"/>
    <dgm:cxn modelId="{78505DC1-6C61-4AC8-BDED-79452F3FE032}" type="presOf" srcId="{6FB91223-1C37-4717-98F4-CB09F5B53257}" destId="{1F8697C7-7403-4631-B5F2-CD193E1C6EC6}" srcOrd="0" destOrd="0" presId="urn:microsoft.com/office/officeart/2005/8/layout/vList2"/>
    <dgm:cxn modelId="{B1D28859-8732-4EDE-806F-B462B477C808}" type="presOf" srcId="{C968C602-B3BC-40DB-9801-8FFDBCA25FB2}" destId="{936EB9DB-4252-4CF6-AD6C-9CAC9EFBD348}" srcOrd="0" destOrd="0" presId="urn:microsoft.com/office/officeart/2005/8/layout/vList2"/>
    <dgm:cxn modelId="{F3061226-5733-42D0-9A72-928796F56406}" srcId="{C968C602-B3BC-40DB-9801-8FFDBCA25FB2}" destId="{1F51D213-BFE9-4032-85B6-B98CD9CE7209}" srcOrd="0" destOrd="0" parTransId="{028CC18A-0015-4B14-951F-E55E8E20B06F}" sibTransId="{765D7F74-6B23-4A83-82CB-8212D363492D}"/>
    <dgm:cxn modelId="{A819E683-30FB-47AE-AC80-B4EF8283D284}" type="presOf" srcId="{1F51D213-BFE9-4032-85B6-B98CD9CE7209}" destId="{3D72AA00-9F47-4498-B03E-080059D545BC}" srcOrd="0" destOrd="0" presId="urn:microsoft.com/office/officeart/2005/8/layout/vList2"/>
    <dgm:cxn modelId="{C629F400-B9CB-47A9-A805-80C0C62BC213}" srcId="{A214E33E-BF8F-498F-AEAA-81C1190277CF}" destId="{1478B01F-E6AF-4C19-9F0D-7A126EB7A0F7}" srcOrd="0" destOrd="0" parTransId="{FBEAA99B-0B44-4BAF-90C3-05E1A80A2A8A}" sibTransId="{C3CF5A82-4DB0-434D-91A5-E99AB1F3F7EF}"/>
    <dgm:cxn modelId="{21D85CAC-B039-40ED-A721-04226D8EA159}" type="presOf" srcId="{60F9EC36-3725-4778-B93C-504C03E3CB9E}" destId="{3D72AA00-9F47-4498-B03E-080059D545BC}" srcOrd="0" destOrd="1" presId="urn:microsoft.com/office/officeart/2005/8/layout/vList2"/>
    <dgm:cxn modelId="{305078D1-1624-4B8A-BB85-F68E35FC9242}" type="presOf" srcId="{13CBDFF5-59D3-43F9-A9F5-693C8B5F719D}" destId="{E830F42D-BDB1-4D8E-B4F8-E4D58151ED32}" srcOrd="0" destOrd="0" presId="urn:microsoft.com/office/officeart/2005/8/layout/vList2"/>
    <dgm:cxn modelId="{058B294A-DC6D-400E-9FF3-B5FA319DB26B}" type="presOf" srcId="{A214E33E-BF8F-498F-AEAA-81C1190277CF}" destId="{9E82CDD5-E743-418B-9F11-EC185595F066}" srcOrd="0" destOrd="0" presId="urn:microsoft.com/office/officeart/2005/8/layout/vList2"/>
    <dgm:cxn modelId="{82670751-2C55-40FF-B908-89AAFD53C4A7}" srcId="{8FB668ED-1FEB-4C9E-A62B-50BD09867A3D}" destId="{13CBDFF5-59D3-43F9-A9F5-693C8B5F719D}" srcOrd="1" destOrd="0" parTransId="{C7ABA05E-E48A-4F8A-AF8D-5E6A49AB43D2}" sibTransId="{0CEA5B4E-74F5-42BA-BDE9-17D6A7CBEB4F}"/>
    <dgm:cxn modelId="{5EA86EDE-4E10-4785-B2EA-C680F973CBE4}" type="presParOf" srcId="{C4950C58-117B-4896-90DF-0641A7C2E9AD}" destId="{936EB9DB-4252-4CF6-AD6C-9CAC9EFBD348}" srcOrd="0" destOrd="0" presId="urn:microsoft.com/office/officeart/2005/8/layout/vList2"/>
    <dgm:cxn modelId="{0CA92925-F20D-4B52-9A3F-6C010945BADD}" type="presParOf" srcId="{C4950C58-117B-4896-90DF-0641A7C2E9AD}" destId="{3D72AA00-9F47-4498-B03E-080059D545BC}" srcOrd="1" destOrd="0" presId="urn:microsoft.com/office/officeart/2005/8/layout/vList2"/>
    <dgm:cxn modelId="{9C66058C-860A-469B-82C9-5E22D4D8903F}" type="presParOf" srcId="{C4950C58-117B-4896-90DF-0641A7C2E9AD}" destId="{E830F42D-BDB1-4D8E-B4F8-E4D58151ED32}" srcOrd="2" destOrd="0" presId="urn:microsoft.com/office/officeart/2005/8/layout/vList2"/>
    <dgm:cxn modelId="{42032B35-0199-4A59-984C-47634CCE134B}" type="presParOf" srcId="{C4950C58-117B-4896-90DF-0641A7C2E9AD}" destId="{1F8697C7-7403-4631-B5F2-CD193E1C6EC6}" srcOrd="3" destOrd="0" presId="urn:microsoft.com/office/officeart/2005/8/layout/vList2"/>
    <dgm:cxn modelId="{F29BD1A4-9B6C-4B08-A39F-099F1D8B8E37}" type="presParOf" srcId="{C4950C58-117B-4896-90DF-0641A7C2E9AD}" destId="{9E82CDD5-E743-418B-9F11-EC185595F066}" srcOrd="4" destOrd="0" presId="urn:microsoft.com/office/officeart/2005/8/layout/vList2"/>
    <dgm:cxn modelId="{37A594F0-643B-4E00-96D6-A1B178620603}" type="presParOf" srcId="{C4950C58-117B-4896-90DF-0641A7C2E9AD}" destId="{77CDA664-2D9D-49EB-B55F-859EFA41F02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A720652-1703-4C7A-99A7-160B306BDAB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02B64E9-653F-40B0-931E-D5006EBC14A2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Факторы, влияющие на качество социальных услуг организаций</a:t>
          </a:r>
          <a:r>
            <a:rPr lang="ru-RU" dirty="0" smtClean="0"/>
            <a:t>:</a:t>
          </a:r>
          <a:endParaRPr lang="ru-RU" dirty="0"/>
        </a:p>
      </dgm:t>
    </dgm:pt>
    <dgm:pt modelId="{60856D0D-16E2-4699-9A3D-F953AB3AC5F2}" type="parTrans" cxnId="{A96833FF-CEC1-4BDE-8ABC-5B4395C4DCA4}">
      <dgm:prSet/>
      <dgm:spPr/>
      <dgm:t>
        <a:bodyPr/>
        <a:lstStyle/>
        <a:p>
          <a:endParaRPr lang="ru-RU"/>
        </a:p>
      </dgm:t>
    </dgm:pt>
    <dgm:pt modelId="{E4142327-B9FB-4354-8E62-8236119B539C}" type="sibTrans" cxnId="{A96833FF-CEC1-4BDE-8ABC-5B4395C4DCA4}">
      <dgm:prSet/>
      <dgm:spPr/>
      <dgm:t>
        <a:bodyPr/>
        <a:lstStyle/>
        <a:p>
          <a:endParaRPr lang="ru-RU"/>
        </a:p>
      </dgm:t>
    </dgm:pt>
    <dgm:pt modelId="{B4BD5072-96F2-46B4-B80F-C50014B2A89A}">
      <dgm:prSet custT="1"/>
      <dgm:spPr/>
      <dgm:t>
        <a:bodyPr/>
        <a:lstStyle/>
        <a:p>
          <a:r>
            <a:rPr lang="ru-RU" sz="1800" dirty="0" smtClean="0"/>
            <a:t>наличие и состояние документов организации;</a:t>
          </a:r>
          <a:endParaRPr lang="ru-RU" sz="1800" dirty="0"/>
        </a:p>
      </dgm:t>
    </dgm:pt>
    <dgm:pt modelId="{EA2ADE65-FDFF-4EA4-8633-EC619BFC9F1B}" type="parTrans" cxnId="{CF2ECE62-D34F-4D43-B8F8-28C2355CF502}">
      <dgm:prSet/>
      <dgm:spPr/>
      <dgm:t>
        <a:bodyPr/>
        <a:lstStyle/>
        <a:p>
          <a:endParaRPr lang="ru-RU"/>
        </a:p>
      </dgm:t>
    </dgm:pt>
    <dgm:pt modelId="{49926E2C-4C3A-4779-A832-909E101CC420}" type="sibTrans" cxnId="{CF2ECE62-D34F-4D43-B8F8-28C2355CF502}">
      <dgm:prSet/>
      <dgm:spPr/>
      <dgm:t>
        <a:bodyPr/>
        <a:lstStyle/>
        <a:p>
          <a:endParaRPr lang="ru-RU"/>
        </a:p>
      </dgm:t>
    </dgm:pt>
    <dgm:pt modelId="{D433A1F5-40B5-444D-B1C8-2E98E331A9BC}">
      <dgm:prSet custT="1"/>
      <dgm:spPr/>
      <dgm:t>
        <a:bodyPr/>
        <a:lstStyle/>
        <a:p>
          <a:r>
            <a:rPr lang="ru-RU" sz="1800" dirty="0" smtClean="0"/>
            <a:t>условия размещения услуги (комфортность и приспособленность помещений);</a:t>
          </a:r>
          <a:endParaRPr lang="ru-RU" sz="1800" dirty="0"/>
        </a:p>
      </dgm:t>
    </dgm:pt>
    <dgm:pt modelId="{F9B526F4-87D3-4A90-B783-50523DC9B99E}" type="parTrans" cxnId="{000E3E52-CCAB-4739-A066-2669C49C71D4}">
      <dgm:prSet/>
      <dgm:spPr/>
      <dgm:t>
        <a:bodyPr/>
        <a:lstStyle/>
        <a:p>
          <a:endParaRPr lang="ru-RU"/>
        </a:p>
      </dgm:t>
    </dgm:pt>
    <dgm:pt modelId="{37AE857B-8BC2-4889-898E-B5C864ADAEA9}" type="sibTrans" cxnId="{000E3E52-CCAB-4739-A066-2669C49C71D4}">
      <dgm:prSet/>
      <dgm:spPr/>
      <dgm:t>
        <a:bodyPr/>
        <a:lstStyle/>
        <a:p>
          <a:endParaRPr lang="ru-RU"/>
        </a:p>
      </dgm:t>
    </dgm:pt>
    <dgm:pt modelId="{1D89ED6C-E349-4787-A8C3-21EA1E4DB7A7}">
      <dgm:prSet custT="1"/>
      <dgm:spPr/>
      <dgm:t>
        <a:bodyPr/>
        <a:lstStyle/>
        <a:p>
          <a:r>
            <a:rPr lang="ru-RU" sz="1800" dirty="0" smtClean="0"/>
            <a:t>укомплектованность специалистами и их квалификация;</a:t>
          </a:r>
          <a:endParaRPr lang="ru-RU" sz="1800" dirty="0"/>
        </a:p>
      </dgm:t>
    </dgm:pt>
    <dgm:pt modelId="{FE420500-B85F-4795-BF2E-F729DD42B2E1}" type="parTrans" cxnId="{D9CD2DE3-D219-4A57-808F-C6634BFDDC64}">
      <dgm:prSet/>
      <dgm:spPr/>
      <dgm:t>
        <a:bodyPr/>
        <a:lstStyle/>
        <a:p>
          <a:endParaRPr lang="ru-RU"/>
        </a:p>
      </dgm:t>
    </dgm:pt>
    <dgm:pt modelId="{B16E5A24-289E-4DE4-A8B6-F927765535B9}" type="sibTrans" cxnId="{D9CD2DE3-D219-4A57-808F-C6634BFDDC64}">
      <dgm:prSet/>
      <dgm:spPr/>
      <dgm:t>
        <a:bodyPr/>
        <a:lstStyle/>
        <a:p>
          <a:endParaRPr lang="ru-RU"/>
        </a:p>
      </dgm:t>
    </dgm:pt>
    <dgm:pt modelId="{0BF07407-EF6C-4BA6-820E-54BF2AA67AAF}">
      <dgm:prSet custT="1"/>
      <dgm:spPr/>
      <dgm:t>
        <a:bodyPr/>
        <a:lstStyle/>
        <a:p>
          <a:r>
            <a:rPr lang="ru-RU" sz="1800" dirty="0" smtClean="0"/>
            <a:t>специальное и техническое оснащение (оборудование, приборы, аппаратура и т.д.);</a:t>
          </a:r>
          <a:endParaRPr lang="ru-RU" sz="1800" dirty="0"/>
        </a:p>
      </dgm:t>
    </dgm:pt>
    <dgm:pt modelId="{19C5F129-5D4A-4372-8E8D-9C06D75D1EEC}" type="parTrans" cxnId="{7A297507-538C-40D6-A615-360738CF864D}">
      <dgm:prSet/>
      <dgm:spPr/>
      <dgm:t>
        <a:bodyPr/>
        <a:lstStyle/>
        <a:p>
          <a:endParaRPr lang="ru-RU"/>
        </a:p>
      </dgm:t>
    </dgm:pt>
    <dgm:pt modelId="{902D6C84-952B-426C-895A-3CCBADFDA324}" type="sibTrans" cxnId="{7A297507-538C-40D6-A615-360738CF864D}">
      <dgm:prSet/>
      <dgm:spPr/>
      <dgm:t>
        <a:bodyPr/>
        <a:lstStyle/>
        <a:p>
          <a:endParaRPr lang="ru-RU"/>
        </a:p>
      </dgm:t>
    </dgm:pt>
    <dgm:pt modelId="{A4E52824-03CD-44A2-BA3B-36BCC4F2CD11}">
      <dgm:prSet custT="1"/>
      <dgm:spPr/>
      <dgm:t>
        <a:bodyPr/>
        <a:lstStyle/>
        <a:p>
          <a:r>
            <a:rPr lang="ru-RU" sz="1800" dirty="0" smtClean="0"/>
            <a:t>состояние информации об учреждении, порядке и правилах предоставления услуг клиентам социальной службы (далее - клиенты);</a:t>
          </a:r>
          <a:endParaRPr lang="ru-RU" sz="1800" dirty="0"/>
        </a:p>
      </dgm:t>
    </dgm:pt>
    <dgm:pt modelId="{3DD1EEF8-6DD3-425A-B8CF-B014B732E395}" type="parTrans" cxnId="{34F36B32-556A-4AE6-847F-EE2812DC6441}">
      <dgm:prSet/>
      <dgm:spPr/>
      <dgm:t>
        <a:bodyPr/>
        <a:lstStyle/>
        <a:p>
          <a:endParaRPr lang="ru-RU"/>
        </a:p>
      </dgm:t>
    </dgm:pt>
    <dgm:pt modelId="{AC8D4952-D41F-4A0C-B0A7-8D71DA59D18A}" type="sibTrans" cxnId="{34F36B32-556A-4AE6-847F-EE2812DC6441}">
      <dgm:prSet/>
      <dgm:spPr/>
      <dgm:t>
        <a:bodyPr/>
        <a:lstStyle/>
        <a:p>
          <a:endParaRPr lang="ru-RU"/>
        </a:p>
      </dgm:t>
    </dgm:pt>
    <dgm:pt modelId="{AE79DAAC-6C72-4034-955A-67D9549DED18}">
      <dgm:prSet custT="1"/>
      <dgm:spPr/>
      <dgm:t>
        <a:bodyPr/>
        <a:lstStyle/>
        <a:p>
          <a:r>
            <a:rPr lang="ru-RU" sz="1800" dirty="0" smtClean="0"/>
            <a:t>наличие собственной и внешней систем (служб) контроля за деятельностью учреждения.</a:t>
          </a:r>
          <a:endParaRPr lang="ru-RU" sz="1800" dirty="0"/>
        </a:p>
      </dgm:t>
    </dgm:pt>
    <dgm:pt modelId="{2F4FD6A2-3012-426A-9E44-4DB33412376A}" type="parTrans" cxnId="{13DA3278-6D95-4AE0-BFE7-3C8C39A91342}">
      <dgm:prSet/>
      <dgm:spPr/>
      <dgm:t>
        <a:bodyPr/>
        <a:lstStyle/>
        <a:p>
          <a:endParaRPr lang="ru-RU"/>
        </a:p>
      </dgm:t>
    </dgm:pt>
    <dgm:pt modelId="{64C3A9F1-4150-4F11-BDBA-18F9C84AB603}" type="sibTrans" cxnId="{13DA3278-6D95-4AE0-BFE7-3C8C39A91342}">
      <dgm:prSet/>
      <dgm:spPr/>
      <dgm:t>
        <a:bodyPr/>
        <a:lstStyle/>
        <a:p>
          <a:endParaRPr lang="ru-RU"/>
        </a:p>
      </dgm:t>
    </dgm:pt>
    <dgm:pt modelId="{6A00BC33-F6F5-4609-99C4-1F9AC3E6945A}" type="pres">
      <dgm:prSet presAssocID="{3A720652-1703-4C7A-99A7-160B306BDAB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0A4874E-D7A5-4A1C-8089-00C5F7D6E550}" type="pres">
      <dgm:prSet presAssocID="{602B64E9-653F-40B0-931E-D5006EBC14A2}" presName="thickLine" presStyleLbl="alignNode1" presStyleIdx="0" presStyleCnt="1"/>
      <dgm:spPr/>
    </dgm:pt>
    <dgm:pt modelId="{108AD426-5CC6-405A-BD19-0A87AD21E175}" type="pres">
      <dgm:prSet presAssocID="{602B64E9-653F-40B0-931E-D5006EBC14A2}" presName="horz1" presStyleCnt="0"/>
      <dgm:spPr/>
    </dgm:pt>
    <dgm:pt modelId="{06B39949-29E3-4437-B015-A13875084692}" type="pres">
      <dgm:prSet presAssocID="{602B64E9-653F-40B0-931E-D5006EBC14A2}" presName="tx1" presStyleLbl="revTx" presStyleIdx="0" presStyleCnt="7"/>
      <dgm:spPr/>
      <dgm:t>
        <a:bodyPr/>
        <a:lstStyle/>
        <a:p>
          <a:endParaRPr lang="ru-RU"/>
        </a:p>
      </dgm:t>
    </dgm:pt>
    <dgm:pt modelId="{F9478B9B-BD30-455E-95D1-956218532223}" type="pres">
      <dgm:prSet presAssocID="{602B64E9-653F-40B0-931E-D5006EBC14A2}" presName="vert1" presStyleCnt="0"/>
      <dgm:spPr/>
    </dgm:pt>
    <dgm:pt modelId="{D6BC0E2C-B473-4799-813E-AAC8A4BCF166}" type="pres">
      <dgm:prSet presAssocID="{B4BD5072-96F2-46B4-B80F-C50014B2A89A}" presName="vertSpace2a" presStyleCnt="0"/>
      <dgm:spPr/>
    </dgm:pt>
    <dgm:pt modelId="{14F51DE4-924D-4B90-94FF-D91FC6BA156A}" type="pres">
      <dgm:prSet presAssocID="{B4BD5072-96F2-46B4-B80F-C50014B2A89A}" presName="horz2" presStyleCnt="0"/>
      <dgm:spPr/>
    </dgm:pt>
    <dgm:pt modelId="{73C231CF-58AB-4CA7-ABE3-19034A7710C5}" type="pres">
      <dgm:prSet presAssocID="{B4BD5072-96F2-46B4-B80F-C50014B2A89A}" presName="horzSpace2" presStyleCnt="0"/>
      <dgm:spPr/>
    </dgm:pt>
    <dgm:pt modelId="{D985BBB2-9EF4-42E8-AF58-1D78C9B23C0F}" type="pres">
      <dgm:prSet presAssocID="{B4BD5072-96F2-46B4-B80F-C50014B2A89A}" presName="tx2" presStyleLbl="revTx" presStyleIdx="1" presStyleCnt="7"/>
      <dgm:spPr/>
      <dgm:t>
        <a:bodyPr/>
        <a:lstStyle/>
        <a:p>
          <a:endParaRPr lang="ru-RU"/>
        </a:p>
      </dgm:t>
    </dgm:pt>
    <dgm:pt modelId="{733BFC57-D4A2-46CE-87FF-E128497245D4}" type="pres">
      <dgm:prSet presAssocID="{B4BD5072-96F2-46B4-B80F-C50014B2A89A}" presName="vert2" presStyleCnt="0"/>
      <dgm:spPr/>
    </dgm:pt>
    <dgm:pt modelId="{6B5EA9A2-5F81-4E72-8042-985B4DFEBEC2}" type="pres">
      <dgm:prSet presAssocID="{B4BD5072-96F2-46B4-B80F-C50014B2A89A}" presName="thinLine2b" presStyleLbl="callout" presStyleIdx="0" presStyleCnt="6"/>
      <dgm:spPr/>
    </dgm:pt>
    <dgm:pt modelId="{35069211-4A2B-4CC6-8C88-A9276536DB35}" type="pres">
      <dgm:prSet presAssocID="{B4BD5072-96F2-46B4-B80F-C50014B2A89A}" presName="vertSpace2b" presStyleCnt="0"/>
      <dgm:spPr/>
    </dgm:pt>
    <dgm:pt modelId="{60921ACE-7651-4AF8-81D2-7AECD212F9F7}" type="pres">
      <dgm:prSet presAssocID="{D433A1F5-40B5-444D-B1C8-2E98E331A9BC}" presName="horz2" presStyleCnt="0"/>
      <dgm:spPr/>
    </dgm:pt>
    <dgm:pt modelId="{37B1043B-631C-4693-85D8-2FBB87809308}" type="pres">
      <dgm:prSet presAssocID="{D433A1F5-40B5-444D-B1C8-2E98E331A9BC}" presName="horzSpace2" presStyleCnt="0"/>
      <dgm:spPr/>
    </dgm:pt>
    <dgm:pt modelId="{D3906768-73E3-47D1-A430-B4B71C2BE79B}" type="pres">
      <dgm:prSet presAssocID="{D433A1F5-40B5-444D-B1C8-2E98E331A9BC}" presName="tx2" presStyleLbl="revTx" presStyleIdx="2" presStyleCnt="7"/>
      <dgm:spPr/>
      <dgm:t>
        <a:bodyPr/>
        <a:lstStyle/>
        <a:p>
          <a:endParaRPr lang="ru-RU"/>
        </a:p>
      </dgm:t>
    </dgm:pt>
    <dgm:pt modelId="{48DDE267-0425-4097-B77C-1D2480F1FCB5}" type="pres">
      <dgm:prSet presAssocID="{D433A1F5-40B5-444D-B1C8-2E98E331A9BC}" presName="vert2" presStyleCnt="0"/>
      <dgm:spPr/>
    </dgm:pt>
    <dgm:pt modelId="{B6AB4CDE-63EA-43BF-B5B8-9D2F668C64D2}" type="pres">
      <dgm:prSet presAssocID="{D433A1F5-40B5-444D-B1C8-2E98E331A9BC}" presName="thinLine2b" presStyleLbl="callout" presStyleIdx="1" presStyleCnt="6"/>
      <dgm:spPr/>
    </dgm:pt>
    <dgm:pt modelId="{5BC6AE1F-6C61-4602-9641-9785155DF3A6}" type="pres">
      <dgm:prSet presAssocID="{D433A1F5-40B5-444D-B1C8-2E98E331A9BC}" presName="vertSpace2b" presStyleCnt="0"/>
      <dgm:spPr/>
    </dgm:pt>
    <dgm:pt modelId="{7505DEFF-58BF-4E89-9FF1-8005B27E41A7}" type="pres">
      <dgm:prSet presAssocID="{1D89ED6C-E349-4787-A8C3-21EA1E4DB7A7}" presName="horz2" presStyleCnt="0"/>
      <dgm:spPr/>
    </dgm:pt>
    <dgm:pt modelId="{689544EA-A4EF-45F0-B53E-8634E6FAA8D9}" type="pres">
      <dgm:prSet presAssocID="{1D89ED6C-E349-4787-A8C3-21EA1E4DB7A7}" presName="horzSpace2" presStyleCnt="0"/>
      <dgm:spPr/>
    </dgm:pt>
    <dgm:pt modelId="{B2C051BC-EABF-4D3F-BC6A-DF2A420C0306}" type="pres">
      <dgm:prSet presAssocID="{1D89ED6C-E349-4787-A8C3-21EA1E4DB7A7}" presName="tx2" presStyleLbl="revTx" presStyleIdx="3" presStyleCnt="7"/>
      <dgm:spPr/>
      <dgm:t>
        <a:bodyPr/>
        <a:lstStyle/>
        <a:p>
          <a:endParaRPr lang="ru-RU"/>
        </a:p>
      </dgm:t>
    </dgm:pt>
    <dgm:pt modelId="{0FA637F8-0FCD-40E6-8E5E-E71CA893096B}" type="pres">
      <dgm:prSet presAssocID="{1D89ED6C-E349-4787-A8C3-21EA1E4DB7A7}" presName="vert2" presStyleCnt="0"/>
      <dgm:spPr/>
    </dgm:pt>
    <dgm:pt modelId="{4AD755FF-5159-4085-93EA-E394922A60EC}" type="pres">
      <dgm:prSet presAssocID="{1D89ED6C-E349-4787-A8C3-21EA1E4DB7A7}" presName="thinLine2b" presStyleLbl="callout" presStyleIdx="2" presStyleCnt="6"/>
      <dgm:spPr/>
    </dgm:pt>
    <dgm:pt modelId="{92D6612F-DB39-49E8-B490-4FBCE6864C47}" type="pres">
      <dgm:prSet presAssocID="{1D89ED6C-E349-4787-A8C3-21EA1E4DB7A7}" presName="vertSpace2b" presStyleCnt="0"/>
      <dgm:spPr/>
    </dgm:pt>
    <dgm:pt modelId="{A6C92B00-CB89-471B-B47C-20483EF05E92}" type="pres">
      <dgm:prSet presAssocID="{0BF07407-EF6C-4BA6-820E-54BF2AA67AAF}" presName="horz2" presStyleCnt="0"/>
      <dgm:spPr/>
    </dgm:pt>
    <dgm:pt modelId="{1EEE8CF1-003F-4EC6-B30F-DD2861B38887}" type="pres">
      <dgm:prSet presAssocID="{0BF07407-EF6C-4BA6-820E-54BF2AA67AAF}" presName="horzSpace2" presStyleCnt="0"/>
      <dgm:spPr/>
    </dgm:pt>
    <dgm:pt modelId="{E5E7B074-0A97-419B-8146-5D6C7A374FF8}" type="pres">
      <dgm:prSet presAssocID="{0BF07407-EF6C-4BA6-820E-54BF2AA67AAF}" presName="tx2" presStyleLbl="revTx" presStyleIdx="4" presStyleCnt="7"/>
      <dgm:spPr/>
      <dgm:t>
        <a:bodyPr/>
        <a:lstStyle/>
        <a:p>
          <a:endParaRPr lang="ru-RU"/>
        </a:p>
      </dgm:t>
    </dgm:pt>
    <dgm:pt modelId="{6E34DF95-7831-41E5-B36F-348D3A601B00}" type="pres">
      <dgm:prSet presAssocID="{0BF07407-EF6C-4BA6-820E-54BF2AA67AAF}" presName="vert2" presStyleCnt="0"/>
      <dgm:spPr/>
    </dgm:pt>
    <dgm:pt modelId="{04D45BB3-1DE0-4712-B1FF-7BB8AF693E44}" type="pres">
      <dgm:prSet presAssocID="{0BF07407-EF6C-4BA6-820E-54BF2AA67AAF}" presName="thinLine2b" presStyleLbl="callout" presStyleIdx="3" presStyleCnt="6"/>
      <dgm:spPr/>
    </dgm:pt>
    <dgm:pt modelId="{36CA225C-A791-42AB-9928-15B2EDA0E0A1}" type="pres">
      <dgm:prSet presAssocID="{0BF07407-EF6C-4BA6-820E-54BF2AA67AAF}" presName="vertSpace2b" presStyleCnt="0"/>
      <dgm:spPr/>
    </dgm:pt>
    <dgm:pt modelId="{8E3740B4-7930-4019-85E0-5042B524FB7B}" type="pres">
      <dgm:prSet presAssocID="{A4E52824-03CD-44A2-BA3B-36BCC4F2CD11}" presName="horz2" presStyleCnt="0"/>
      <dgm:spPr/>
    </dgm:pt>
    <dgm:pt modelId="{BB5D4ABE-C6C6-453F-89D4-08EB8B5B67D3}" type="pres">
      <dgm:prSet presAssocID="{A4E52824-03CD-44A2-BA3B-36BCC4F2CD11}" presName="horzSpace2" presStyleCnt="0"/>
      <dgm:spPr/>
    </dgm:pt>
    <dgm:pt modelId="{3BD8748C-DB02-4386-A313-0C58FFB03DD6}" type="pres">
      <dgm:prSet presAssocID="{A4E52824-03CD-44A2-BA3B-36BCC4F2CD11}" presName="tx2" presStyleLbl="revTx" presStyleIdx="5" presStyleCnt="7"/>
      <dgm:spPr/>
      <dgm:t>
        <a:bodyPr/>
        <a:lstStyle/>
        <a:p>
          <a:endParaRPr lang="ru-RU"/>
        </a:p>
      </dgm:t>
    </dgm:pt>
    <dgm:pt modelId="{C7693D9E-415A-475A-B2ED-D9B727DE8352}" type="pres">
      <dgm:prSet presAssocID="{A4E52824-03CD-44A2-BA3B-36BCC4F2CD11}" presName="vert2" presStyleCnt="0"/>
      <dgm:spPr/>
    </dgm:pt>
    <dgm:pt modelId="{821C3134-05E6-4824-AE8A-E3541C63AE34}" type="pres">
      <dgm:prSet presAssocID="{A4E52824-03CD-44A2-BA3B-36BCC4F2CD11}" presName="thinLine2b" presStyleLbl="callout" presStyleIdx="4" presStyleCnt="6"/>
      <dgm:spPr/>
    </dgm:pt>
    <dgm:pt modelId="{2A682E3E-F634-48E4-BE58-F281D86192B7}" type="pres">
      <dgm:prSet presAssocID="{A4E52824-03CD-44A2-BA3B-36BCC4F2CD11}" presName="vertSpace2b" presStyleCnt="0"/>
      <dgm:spPr/>
    </dgm:pt>
    <dgm:pt modelId="{5BDC78B4-831F-44B6-BC3A-A20D5F6667EB}" type="pres">
      <dgm:prSet presAssocID="{AE79DAAC-6C72-4034-955A-67D9549DED18}" presName="horz2" presStyleCnt="0"/>
      <dgm:spPr/>
    </dgm:pt>
    <dgm:pt modelId="{099D4764-8937-4987-9B8E-D1C56FFCD706}" type="pres">
      <dgm:prSet presAssocID="{AE79DAAC-6C72-4034-955A-67D9549DED18}" presName="horzSpace2" presStyleCnt="0"/>
      <dgm:spPr/>
    </dgm:pt>
    <dgm:pt modelId="{B38969AB-2D7E-4F99-9454-FD80335F6566}" type="pres">
      <dgm:prSet presAssocID="{AE79DAAC-6C72-4034-955A-67D9549DED18}" presName="tx2" presStyleLbl="revTx" presStyleIdx="6" presStyleCnt="7"/>
      <dgm:spPr/>
      <dgm:t>
        <a:bodyPr/>
        <a:lstStyle/>
        <a:p>
          <a:endParaRPr lang="ru-RU"/>
        </a:p>
      </dgm:t>
    </dgm:pt>
    <dgm:pt modelId="{77B78AE3-F5CA-42C3-B358-96E3A7DEC8B8}" type="pres">
      <dgm:prSet presAssocID="{AE79DAAC-6C72-4034-955A-67D9549DED18}" presName="vert2" presStyleCnt="0"/>
      <dgm:spPr/>
    </dgm:pt>
    <dgm:pt modelId="{950EE200-AD49-4D2C-AD4B-27464282D4B3}" type="pres">
      <dgm:prSet presAssocID="{AE79DAAC-6C72-4034-955A-67D9549DED18}" presName="thinLine2b" presStyleLbl="callout" presStyleIdx="5" presStyleCnt="6"/>
      <dgm:spPr/>
    </dgm:pt>
    <dgm:pt modelId="{A101CF8D-4B53-498D-8E06-E5F7FA8783D9}" type="pres">
      <dgm:prSet presAssocID="{AE79DAAC-6C72-4034-955A-67D9549DED18}" presName="vertSpace2b" presStyleCnt="0"/>
      <dgm:spPr/>
    </dgm:pt>
  </dgm:ptLst>
  <dgm:cxnLst>
    <dgm:cxn modelId="{6EC7C404-66F7-40D6-8BDB-2FE6C5821376}" type="presOf" srcId="{AE79DAAC-6C72-4034-955A-67D9549DED18}" destId="{B38969AB-2D7E-4F99-9454-FD80335F6566}" srcOrd="0" destOrd="0" presId="urn:microsoft.com/office/officeart/2008/layout/LinedList"/>
    <dgm:cxn modelId="{CF2ECE62-D34F-4D43-B8F8-28C2355CF502}" srcId="{602B64E9-653F-40B0-931E-D5006EBC14A2}" destId="{B4BD5072-96F2-46B4-B80F-C50014B2A89A}" srcOrd="0" destOrd="0" parTransId="{EA2ADE65-FDFF-4EA4-8633-EC619BFC9F1B}" sibTransId="{49926E2C-4C3A-4779-A832-909E101CC420}"/>
    <dgm:cxn modelId="{34F36B32-556A-4AE6-847F-EE2812DC6441}" srcId="{602B64E9-653F-40B0-931E-D5006EBC14A2}" destId="{A4E52824-03CD-44A2-BA3B-36BCC4F2CD11}" srcOrd="4" destOrd="0" parTransId="{3DD1EEF8-6DD3-425A-B8CF-B014B732E395}" sibTransId="{AC8D4952-D41F-4A0C-B0A7-8D71DA59D18A}"/>
    <dgm:cxn modelId="{000E3E52-CCAB-4739-A066-2669C49C71D4}" srcId="{602B64E9-653F-40B0-931E-D5006EBC14A2}" destId="{D433A1F5-40B5-444D-B1C8-2E98E331A9BC}" srcOrd="1" destOrd="0" parTransId="{F9B526F4-87D3-4A90-B783-50523DC9B99E}" sibTransId="{37AE857B-8BC2-4889-898E-B5C864ADAEA9}"/>
    <dgm:cxn modelId="{7A297507-538C-40D6-A615-360738CF864D}" srcId="{602B64E9-653F-40B0-931E-D5006EBC14A2}" destId="{0BF07407-EF6C-4BA6-820E-54BF2AA67AAF}" srcOrd="3" destOrd="0" parTransId="{19C5F129-5D4A-4372-8E8D-9C06D75D1EEC}" sibTransId="{902D6C84-952B-426C-895A-3CCBADFDA324}"/>
    <dgm:cxn modelId="{D9CD2DE3-D219-4A57-808F-C6634BFDDC64}" srcId="{602B64E9-653F-40B0-931E-D5006EBC14A2}" destId="{1D89ED6C-E349-4787-A8C3-21EA1E4DB7A7}" srcOrd="2" destOrd="0" parTransId="{FE420500-B85F-4795-BF2E-F729DD42B2E1}" sibTransId="{B16E5A24-289E-4DE4-A8B6-F927765535B9}"/>
    <dgm:cxn modelId="{EC7CF8E7-02FE-4DF6-AE1F-AF25E9D1E342}" type="presOf" srcId="{A4E52824-03CD-44A2-BA3B-36BCC4F2CD11}" destId="{3BD8748C-DB02-4386-A313-0C58FFB03DD6}" srcOrd="0" destOrd="0" presId="urn:microsoft.com/office/officeart/2008/layout/LinedList"/>
    <dgm:cxn modelId="{434D6D6E-EEA2-4508-AE57-5F3D90EABDB1}" type="presOf" srcId="{B4BD5072-96F2-46B4-B80F-C50014B2A89A}" destId="{D985BBB2-9EF4-42E8-AF58-1D78C9B23C0F}" srcOrd="0" destOrd="0" presId="urn:microsoft.com/office/officeart/2008/layout/LinedList"/>
    <dgm:cxn modelId="{9B50FB6E-1273-45D9-A37E-6EB4D66E8071}" type="presOf" srcId="{3A720652-1703-4C7A-99A7-160B306BDAB3}" destId="{6A00BC33-F6F5-4609-99C4-1F9AC3E6945A}" srcOrd="0" destOrd="0" presId="urn:microsoft.com/office/officeart/2008/layout/LinedList"/>
    <dgm:cxn modelId="{8BAD4B60-D687-4404-A449-B9B1BE287F55}" type="presOf" srcId="{D433A1F5-40B5-444D-B1C8-2E98E331A9BC}" destId="{D3906768-73E3-47D1-A430-B4B71C2BE79B}" srcOrd="0" destOrd="0" presId="urn:microsoft.com/office/officeart/2008/layout/LinedList"/>
    <dgm:cxn modelId="{1EBE4C4F-86A7-4BCB-8286-2D5F9C00A81A}" type="presOf" srcId="{602B64E9-653F-40B0-931E-D5006EBC14A2}" destId="{06B39949-29E3-4437-B015-A13875084692}" srcOrd="0" destOrd="0" presId="urn:microsoft.com/office/officeart/2008/layout/LinedList"/>
    <dgm:cxn modelId="{D959349B-FCFB-49A1-8810-F7BC39C7D7ED}" type="presOf" srcId="{0BF07407-EF6C-4BA6-820E-54BF2AA67AAF}" destId="{E5E7B074-0A97-419B-8146-5D6C7A374FF8}" srcOrd="0" destOrd="0" presId="urn:microsoft.com/office/officeart/2008/layout/LinedList"/>
    <dgm:cxn modelId="{13DA3278-6D95-4AE0-BFE7-3C8C39A91342}" srcId="{602B64E9-653F-40B0-931E-D5006EBC14A2}" destId="{AE79DAAC-6C72-4034-955A-67D9549DED18}" srcOrd="5" destOrd="0" parTransId="{2F4FD6A2-3012-426A-9E44-4DB33412376A}" sibTransId="{64C3A9F1-4150-4F11-BDBA-18F9C84AB603}"/>
    <dgm:cxn modelId="{1C1EA60C-5289-428C-92EB-26862D95374A}" type="presOf" srcId="{1D89ED6C-E349-4787-A8C3-21EA1E4DB7A7}" destId="{B2C051BC-EABF-4D3F-BC6A-DF2A420C0306}" srcOrd="0" destOrd="0" presId="urn:microsoft.com/office/officeart/2008/layout/LinedList"/>
    <dgm:cxn modelId="{A96833FF-CEC1-4BDE-8ABC-5B4395C4DCA4}" srcId="{3A720652-1703-4C7A-99A7-160B306BDAB3}" destId="{602B64E9-653F-40B0-931E-D5006EBC14A2}" srcOrd="0" destOrd="0" parTransId="{60856D0D-16E2-4699-9A3D-F953AB3AC5F2}" sibTransId="{E4142327-B9FB-4354-8E62-8236119B539C}"/>
    <dgm:cxn modelId="{E0B5FA0A-E8ED-4D62-80FF-FC2A5E8AC395}" type="presParOf" srcId="{6A00BC33-F6F5-4609-99C4-1F9AC3E6945A}" destId="{80A4874E-D7A5-4A1C-8089-00C5F7D6E550}" srcOrd="0" destOrd="0" presId="urn:microsoft.com/office/officeart/2008/layout/LinedList"/>
    <dgm:cxn modelId="{D18C838A-DB0A-4410-8F71-0C7D6DDFBD91}" type="presParOf" srcId="{6A00BC33-F6F5-4609-99C4-1F9AC3E6945A}" destId="{108AD426-5CC6-405A-BD19-0A87AD21E175}" srcOrd="1" destOrd="0" presId="urn:microsoft.com/office/officeart/2008/layout/LinedList"/>
    <dgm:cxn modelId="{0A8A4888-DABE-4F39-AFB2-CD9C6AAA8E21}" type="presParOf" srcId="{108AD426-5CC6-405A-BD19-0A87AD21E175}" destId="{06B39949-29E3-4437-B015-A13875084692}" srcOrd="0" destOrd="0" presId="urn:microsoft.com/office/officeart/2008/layout/LinedList"/>
    <dgm:cxn modelId="{2904A4FA-1ABB-4C22-B3B2-5342FDAA2B7E}" type="presParOf" srcId="{108AD426-5CC6-405A-BD19-0A87AD21E175}" destId="{F9478B9B-BD30-455E-95D1-956218532223}" srcOrd="1" destOrd="0" presId="urn:microsoft.com/office/officeart/2008/layout/LinedList"/>
    <dgm:cxn modelId="{17F7286C-0107-403F-869A-485A571FA811}" type="presParOf" srcId="{F9478B9B-BD30-455E-95D1-956218532223}" destId="{D6BC0E2C-B473-4799-813E-AAC8A4BCF166}" srcOrd="0" destOrd="0" presId="urn:microsoft.com/office/officeart/2008/layout/LinedList"/>
    <dgm:cxn modelId="{BEE78D5A-B46B-40FA-8AF2-5ACE07020FE1}" type="presParOf" srcId="{F9478B9B-BD30-455E-95D1-956218532223}" destId="{14F51DE4-924D-4B90-94FF-D91FC6BA156A}" srcOrd="1" destOrd="0" presId="urn:microsoft.com/office/officeart/2008/layout/LinedList"/>
    <dgm:cxn modelId="{E6F51FA1-FDF6-4196-A7CA-612DBD4C1AA5}" type="presParOf" srcId="{14F51DE4-924D-4B90-94FF-D91FC6BA156A}" destId="{73C231CF-58AB-4CA7-ABE3-19034A7710C5}" srcOrd="0" destOrd="0" presId="urn:microsoft.com/office/officeart/2008/layout/LinedList"/>
    <dgm:cxn modelId="{66C927B4-9861-4175-8084-08E4998A21E7}" type="presParOf" srcId="{14F51DE4-924D-4B90-94FF-D91FC6BA156A}" destId="{D985BBB2-9EF4-42E8-AF58-1D78C9B23C0F}" srcOrd="1" destOrd="0" presId="urn:microsoft.com/office/officeart/2008/layout/LinedList"/>
    <dgm:cxn modelId="{DEAF3AB2-E5EB-449B-9C9E-6E99E6214AED}" type="presParOf" srcId="{14F51DE4-924D-4B90-94FF-D91FC6BA156A}" destId="{733BFC57-D4A2-46CE-87FF-E128497245D4}" srcOrd="2" destOrd="0" presId="urn:microsoft.com/office/officeart/2008/layout/LinedList"/>
    <dgm:cxn modelId="{24B6E3BA-5792-452C-ABA2-63A0350CFFF7}" type="presParOf" srcId="{F9478B9B-BD30-455E-95D1-956218532223}" destId="{6B5EA9A2-5F81-4E72-8042-985B4DFEBEC2}" srcOrd="2" destOrd="0" presId="urn:microsoft.com/office/officeart/2008/layout/LinedList"/>
    <dgm:cxn modelId="{7BF4E8C4-4654-49EA-9ED8-10F356FC9C67}" type="presParOf" srcId="{F9478B9B-BD30-455E-95D1-956218532223}" destId="{35069211-4A2B-4CC6-8C88-A9276536DB35}" srcOrd="3" destOrd="0" presId="urn:microsoft.com/office/officeart/2008/layout/LinedList"/>
    <dgm:cxn modelId="{F39BC115-015C-4CCC-AFCE-37D769917F1B}" type="presParOf" srcId="{F9478B9B-BD30-455E-95D1-956218532223}" destId="{60921ACE-7651-4AF8-81D2-7AECD212F9F7}" srcOrd="4" destOrd="0" presId="urn:microsoft.com/office/officeart/2008/layout/LinedList"/>
    <dgm:cxn modelId="{BF776DCF-DC02-4BCD-A8B2-4DC4F719DC1B}" type="presParOf" srcId="{60921ACE-7651-4AF8-81D2-7AECD212F9F7}" destId="{37B1043B-631C-4693-85D8-2FBB87809308}" srcOrd="0" destOrd="0" presId="urn:microsoft.com/office/officeart/2008/layout/LinedList"/>
    <dgm:cxn modelId="{6D62056B-696C-42EA-B75A-E48B4560356D}" type="presParOf" srcId="{60921ACE-7651-4AF8-81D2-7AECD212F9F7}" destId="{D3906768-73E3-47D1-A430-B4B71C2BE79B}" srcOrd="1" destOrd="0" presId="urn:microsoft.com/office/officeart/2008/layout/LinedList"/>
    <dgm:cxn modelId="{00B55340-84E6-4B2D-A738-67C54F34AABE}" type="presParOf" srcId="{60921ACE-7651-4AF8-81D2-7AECD212F9F7}" destId="{48DDE267-0425-4097-B77C-1D2480F1FCB5}" srcOrd="2" destOrd="0" presId="urn:microsoft.com/office/officeart/2008/layout/LinedList"/>
    <dgm:cxn modelId="{C7B39798-A28A-46E1-863D-9EFCD3004B16}" type="presParOf" srcId="{F9478B9B-BD30-455E-95D1-956218532223}" destId="{B6AB4CDE-63EA-43BF-B5B8-9D2F668C64D2}" srcOrd="5" destOrd="0" presId="urn:microsoft.com/office/officeart/2008/layout/LinedList"/>
    <dgm:cxn modelId="{F1E4AB06-B07B-4B55-90A8-793CE9E4A9EF}" type="presParOf" srcId="{F9478B9B-BD30-455E-95D1-956218532223}" destId="{5BC6AE1F-6C61-4602-9641-9785155DF3A6}" srcOrd="6" destOrd="0" presId="urn:microsoft.com/office/officeart/2008/layout/LinedList"/>
    <dgm:cxn modelId="{A398CB32-F339-408A-9458-70CD88252F18}" type="presParOf" srcId="{F9478B9B-BD30-455E-95D1-956218532223}" destId="{7505DEFF-58BF-4E89-9FF1-8005B27E41A7}" srcOrd="7" destOrd="0" presId="urn:microsoft.com/office/officeart/2008/layout/LinedList"/>
    <dgm:cxn modelId="{9B7939D0-5219-45E9-BAFA-D369A089BA6A}" type="presParOf" srcId="{7505DEFF-58BF-4E89-9FF1-8005B27E41A7}" destId="{689544EA-A4EF-45F0-B53E-8634E6FAA8D9}" srcOrd="0" destOrd="0" presId="urn:microsoft.com/office/officeart/2008/layout/LinedList"/>
    <dgm:cxn modelId="{6EF06B6F-4830-487F-978C-95A8C3CE5DAE}" type="presParOf" srcId="{7505DEFF-58BF-4E89-9FF1-8005B27E41A7}" destId="{B2C051BC-EABF-4D3F-BC6A-DF2A420C0306}" srcOrd="1" destOrd="0" presId="urn:microsoft.com/office/officeart/2008/layout/LinedList"/>
    <dgm:cxn modelId="{F620075B-F057-422B-81AA-F8476E6ADE20}" type="presParOf" srcId="{7505DEFF-58BF-4E89-9FF1-8005B27E41A7}" destId="{0FA637F8-0FCD-40E6-8E5E-E71CA893096B}" srcOrd="2" destOrd="0" presId="urn:microsoft.com/office/officeart/2008/layout/LinedList"/>
    <dgm:cxn modelId="{758E1948-3C38-4BCF-9EB8-20DC8B7BDD4C}" type="presParOf" srcId="{F9478B9B-BD30-455E-95D1-956218532223}" destId="{4AD755FF-5159-4085-93EA-E394922A60EC}" srcOrd="8" destOrd="0" presId="urn:microsoft.com/office/officeart/2008/layout/LinedList"/>
    <dgm:cxn modelId="{CC1EC4D8-8073-476D-9875-8DFE42B84ABD}" type="presParOf" srcId="{F9478B9B-BD30-455E-95D1-956218532223}" destId="{92D6612F-DB39-49E8-B490-4FBCE6864C47}" srcOrd="9" destOrd="0" presId="urn:microsoft.com/office/officeart/2008/layout/LinedList"/>
    <dgm:cxn modelId="{1226B64E-0993-4AC3-A829-B9DAA3525D46}" type="presParOf" srcId="{F9478B9B-BD30-455E-95D1-956218532223}" destId="{A6C92B00-CB89-471B-B47C-20483EF05E92}" srcOrd="10" destOrd="0" presId="urn:microsoft.com/office/officeart/2008/layout/LinedList"/>
    <dgm:cxn modelId="{525F15D8-DA6F-4364-A18F-4534B1297C7C}" type="presParOf" srcId="{A6C92B00-CB89-471B-B47C-20483EF05E92}" destId="{1EEE8CF1-003F-4EC6-B30F-DD2861B38887}" srcOrd="0" destOrd="0" presId="urn:microsoft.com/office/officeart/2008/layout/LinedList"/>
    <dgm:cxn modelId="{434021F5-DA31-4834-BB01-22E052AA7FAA}" type="presParOf" srcId="{A6C92B00-CB89-471B-B47C-20483EF05E92}" destId="{E5E7B074-0A97-419B-8146-5D6C7A374FF8}" srcOrd="1" destOrd="0" presId="urn:microsoft.com/office/officeart/2008/layout/LinedList"/>
    <dgm:cxn modelId="{FB5AAB58-F114-404F-BFD8-2B77A983AE48}" type="presParOf" srcId="{A6C92B00-CB89-471B-B47C-20483EF05E92}" destId="{6E34DF95-7831-41E5-B36F-348D3A601B00}" srcOrd="2" destOrd="0" presId="urn:microsoft.com/office/officeart/2008/layout/LinedList"/>
    <dgm:cxn modelId="{C3DB5E20-44F1-46C4-88C6-45196DE072CE}" type="presParOf" srcId="{F9478B9B-BD30-455E-95D1-956218532223}" destId="{04D45BB3-1DE0-4712-B1FF-7BB8AF693E44}" srcOrd="11" destOrd="0" presId="urn:microsoft.com/office/officeart/2008/layout/LinedList"/>
    <dgm:cxn modelId="{5E25CC42-322A-4F1A-B3F5-3B3559769373}" type="presParOf" srcId="{F9478B9B-BD30-455E-95D1-956218532223}" destId="{36CA225C-A791-42AB-9928-15B2EDA0E0A1}" srcOrd="12" destOrd="0" presId="urn:microsoft.com/office/officeart/2008/layout/LinedList"/>
    <dgm:cxn modelId="{12051F40-E755-4F61-A023-ED0042D180CB}" type="presParOf" srcId="{F9478B9B-BD30-455E-95D1-956218532223}" destId="{8E3740B4-7930-4019-85E0-5042B524FB7B}" srcOrd="13" destOrd="0" presId="urn:microsoft.com/office/officeart/2008/layout/LinedList"/>
    <dgm:cxn modelId="{EA1ADC5A-CFC7-4C8A-A998-9A34CC431F1F}" type="presParOf" srcId="{8E3740B4-7930-4019-85E0-5042B524FB7B}" destId="{BB5D4ABE-C6C6-453F-89D4-08EB8B5B67D3}" srcOrd="0" destOrd="0" presId="urn:microsoft.com/office/officeart/2008/layout/LinedList"/>
    <dgm:cxn modelId="{AA025D4D-93FE-45A9-8386-88B5ED75AD12}" type="presParOf" srcId="{8E3740B4-7930-4019-85E0-5042B524FB7B}" destId="{3BD8748C-DB02-4386-A313-0C58FFB03DD6}" srcOrd="1" destOrd="0" presId="urn:microsoft.com/office/officeart/2008/layout/LinedList"/>
    <dgm:cxn modelId="{E294F519-1249-42A5-9B74-D527049C2C83}" type="presParOf" srcId="{8E3740B4-7930-4019-85E0-5042B524FB7B}" destId="{C7693D9E-415A-475A-B2ED-D9B727DE8352}" srcOrd="2" destOrd="0" presId="urn:microsoft.com/office/officeart/2008/layout/LinedList"/>
    <dgm:cxn modelId="{E9A3D4BB-0D39-48EB-8F41-A8143B3CA793}" type="presParOf" srcId="{F9478B9B-BD30-455E-95D1-956218532223}" destId="{821C3134-05E6-4824-AE8A-E3541C63AE34}" srcOrd="14" destOrd="0" presId="urn:microsoft.com/office/officeart/2008/layout/LinedList"/>
    <dgm:cxn modelId="{19207B71-007F-4B7E-9032-7F7ADC0B70B1}" type="presParOf" srcId="{F9478B9B-BD30-455E-95D1-956218532223}" destId="{2A682E3E-F634-48E4-BE58-F281D86192B7}" srcOrd="15" destOrd="0" presId="urn:microsoft.com/office/officeart/2008/layout/LinedList"/>
    <dgm:cxn modelId="{BF85D8D4-F58E-45AA-97B9-2ABC25E0B0CF}" type="presParOf" srcId="{F9478B9B-BD30-455E-95D1-956218532223}" destId="{5BDC78B4-831F-44B6-BC3A-A20D5F6667EB}" srcOrd="16" destOrd="0" presId="urn:microsoft.com/office/officeart/2008/layout/LinedList"/>
    <dgm:cxn modelId="{40E85EB8-7536-4666-97D8-4367D5B28128}" type="presParOf" srcId="{5BDC78B4-831F-44B6-BC3A-A20D5F6667EB}" destId="{099D4764-8937-4987-9B8E-D1C56FFCD706}" srcOrd="0" destOrd="0" presId="urn:microsoft.com/office/officeart/2008/layout/LinedList"/>
    <dgm:cxn modelId="{8C8AD0A1-D101-4F6F-9499-B2FC429CCB6B}" type="presParOf" srcId="{5BDC78B4-831F-44B6-BC3A-A20D5F6667EB}" destId="{B38969AB-2D7E-4F99-9454-FD80335F6566}" srcOrd="1" destOrd="0" presId="urn:microsoft.com/office/officeart/2008/layout/LinedList"/>
    <dgm:cxn modelId="{9BDAC894-8B0E-472F-B867-AC6C34D69922}" type="presParOf" srcId="{5BDC78B4-831F-44B6-BC3A-A20D5F6667EB}" destId="{77B78AE3-F5CA-42C3-B358-96E3A7DEC8B8}" srcOrd="2" destOrd="0" presId="urn:microsoft.com/office/officeart/2008/layout/LinedList"/>
    <dgm:cxn modelId="{31BDA164-D77E-4D55-AFD0-52340CF251B9}" type="presParOf" srcId="{F9478B9B-BD30-455E-95D1-956218532223}" destId="{950EE200-AD49-4D2C-AD4B-27464282D4B3}" srcOrd="17" destOrd="0" presId="urn:microsoft.com/office/officeart/2008/layout/LinedList"/>
    <dgm:cxn modelId="{89F69B19-0868-48EA-B98D-A6166C523363}" type="presParOf" srcId="{F9478B9B-BD30-455E-95D1-956218532223}" destId="{A101CF8D-4B53-498D-8E06-E5F7FA8783D9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6C011C3-C332-498A-90D9-8F91F3635CA8}" type="doc">
      <dgm:prSet loTypeId="urn:diagrams.loki3.com/BracketList+Icon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FE36557-2B53-4CE9-8C40-B07490E113D1}">
      <dgm:prSet phldrT="[Текст]"/>
      <dgm:spPr/>
      <dgm:t>
        <a:bodyPr/>
        <a:lstStyle/>
        <a:p>
          <a:r>
            <a:rPr lang="ru-RU" dirty="0" smtClean="0"/>
            <a:t>Руководитель (менеджер) организации.</a:t>
          </a:r>
          <a:endParaRPr lang="ru-RU" dirty="0"/>
        </a:p>
      </dgm:t>
    </dgm:pt>
    <dgm:pt modelId="{C478DD87-1D40-43EC-B892-FF126823C9E8}" type="parTrans" cxnId="{A67632FA-099C-4825-93E1-7A7DF1184907}">
      <dgm:prSet/>
      <dgm:spPr/>
      <dgm:t>
        <a:bodyPr/>
        <a:lstStyle/>
        <a:p>
          <a:endParaRPr lang="ru-RU"/>
        </a:p>
      </dgm:t>
    </dgm:pt>
    <dgm:pt modelId="{1B0C211C-6A12-4B39-B857-5874DF26E092}" type="sibTrans" cxnId="{A67632FA-099C-4825-93E1-7A7DF1184907}">
      <dgm:prSet/>
      <dgm:spPr/>
      <dgm:t>
        <a:bodyPr/>
        <a:lstStyle/>
        <a:p>
          <a:endParaRPr lang="ru-RU"/>
        </a:p>
      </dgm:t>
    </dgm:pt>
    <dgm:pt modelId="{C3221FE8-238C-4343-84EB-F232928177A7}">
      <dgm:prSet/>
      <dgm:spPr/>
      <dgm:t>
        <a:bodyPr/>
        <a:lstStyle/>
        <a:p>
          <a:r>
            <a:rPr lang="ru-RU" dirty="0" smtClean="0"/>
            <a:t>Руководитель (менеджер) понимает, что он должен требовать от сотрудников. </a:t>
          </a:r>
          <a:endParaRPr lang="ru-RU" dirty="0"/>
        </a:p>
      </dgm:t>
    </dgm:pt>
    <dgm:pt modelId="{C3C9E311-6681-4C3D-AC68-DD238BC56846}" type="parTrans" cxnId="{3719B9E2-F66A-4236-8A4C-340A459B349D}">
      <dgm:prSet/>
      <dgm:spPr/>
      <dgm:t>
        <a:bodyPr/>
        <a:lstStyle/>
        <a:p>
          <a:endParaRPr lang="ru-RU"/>
        </a:p>
      </dgm:t>
    </dgm:pt>
    <dgm:pt modelId="{597126ED-8321-4CFA-B0D8-084C26EA2526}" type="sibTrans" cxnId="{3719B9E2-F66A-4236-8A4C-340A459B349D}">
      <dgm:prSet/>
      <dgm:spPr/>
      <dgm:t>
        <a:bodyPr/>
        <a:lstStyle/>
        <a:p>
          <a:endParaRPr lang="ru-RU"/>
        </a:p>
      </dgm:t>
    </dgm:pt>
    <dgm:pt modelId="{25B5C853-85B4-49FD-8657-35F318DA243F}">
      <dgm:prSet/>
      <dgm:spPr/>
      <dgm:t>
        <a:bodyPr/>
        <a:lstStyle/>
        <a:p>
          <a:r>
            <a:rPr lang="ru-RU" dirty="0" smtClean="0"/>
            <a:t>Сотрудники организации.</a:t>
          </a:r>
          <a:endParaRPr lang="ru-RU" dirty="0"/>
        </a:p>
      </dgm:t>
    </dgm:pt>
    <dgm:pt modelId="{3DBE7882-AC59-4C80-B7A6-510B3AC3BA4A}" type="parTrans" cxnId="{2630FD61-0ADF-4986-A575-31E958BAD96E}">
      <dgm:prSet/>
      <dgm:spPr/>
      <dgm:t>
        <a:bodyPr/>
        <a:lstStyle/>
        <a:p>
          <a:endParaRPr lang="ru-RU"/>
        </a:p>
      </dgm:t>
    </dgm:pt>
    <dgm:pt modelId="{E2CCEFA2-E592-4046-B946-561738C0CBE7}" type="sibTrans" cxnId="{2630FD61-0ADF-4986-A575-31E958BAD96E}">
      <dgm:prSet/>
      <dgm:spPr/>
      <dgm:t>
        <a:bodyPr/>
        <a:lstStyle/>
        <a:p>
          <a:endParaRPr lang="ru-RU"/>
        </a:p>
      </dgm:t>
    </dgm:pt>
    <dgm:pt modelId="{78115E8B-2B6D-457F-B393-0365F08812C4}">
      <dgm:prSet/>
      <dgm:spPr/>
      <dgm:t>
        <a:bodyPr/>
        <a:lstStyle/>
        <a:p>
          <a:r>
            <a:rPr lang="ru-RU" dirty="0" smtClean="0"/>
            <a:t>Сотрудники понимают, что от него требует руководитель (менеджер).</a:t>
          </a:r>
          <a:endParaRPr lang="ru-RU" dirty="0"/>
        </a:p>
      </dgm:t>
    </dgm:pt>
    <dgm:pt modelId="{BCA89A56-5300-438D-823F-A2304DCB9274}" type="parTrans" cxnId="{21028C6F-F6D9-40D0-B00F-459B1C257EB7}">
      <dgm:prSet/>
      <dgm:spPr/>
      <dgm:t>
        <a:bodyPr/>
        <a:lstStyle/>
        <a:p>
          <a:endParaRPr lang="ru-RU"/>
        </a:p>
      </dgm:t>
    </dgm:pt>
    <dgm:pt modelId="{2AA43285-0385-424D-9C5B-178137A7AC79}" type="sibTrans" cxnId="{21028C6F-F6D9-40D0-B00F-459B1C257EB7}">
      <dgm:prSet/>
      <dgm:spPr/>
      <dgm:t>
        <a:bodyPr/>
        <a:lstStyle/>
        <a:p>
          <a:endParaRPr lang="ru-RU"/>
        </a:p>
      </dgm:t>
    </dgm:pt>
    <dgm:pt modelId="{0D6F87B3-57B2-45BB-AF3C-297DBC5EAFA3}">
      <dgm:prSet/>
      <dgm:spPr/>
      <dgm:t>
        <a:bodyPr/>
        <a:lstStyle/>
        <a:p>
          <a:r>
            <a:rPr lang="ru-RU" dirty="0" smtClean="0"/>
            <a:t>Потребитель услуги.</a:t>
          </a:r>
          <a:endParaRPr lang="ru-RU" dirty="0"/>
        </a:p>
      </dgm:t>
    </dgm:pt>
    <dgm:pt modelId="{45552CD5-0065-4238-ADC5-8671F58EC31D}" type="parTrans" cxnId="{916FBAC3-FD75-42BA-BF22-45A8875BF22F}">
      <dgm:prSet/>
      <dgm:spPr/>
      <dgm:t>
        <a:bodyPr/>
        <a:lstStyle/>
        <a:p>
          <a:endParaRPr lang="ru-RU"/>
        </a:p>
      </dgm:t>
    </dgm:pt>
    <dgm:pt modelId="{31E89682-45C3-4EAD-A69E-7E36EA5158E8}" type="sibTrans" cxnId="{916FBAC3-FD75-42BA-BF22-45A8875BF22F}">
      <dgm:prSet/>
      <dgm:spPr/>
      <dgm:t>
        <a:bodyPr/>
        <a:lstStyle/>
        <a:p>
          <a:endParaRPr lang="ru-RU"/>
        </a:p>
      </dgm:t>
    </dgm:pt>
    <dgm:pt modelId="{CFB1936E-3CE5-4783-B70C-E4256D515B4B}">
      <dgm:prSet/>
      <dgm:spPr/>
      <dgm:t>
        <a:bodyPr/>
        <a:lstStyle/>
        <a:p>
          <a:r>
            <a:rPr lang="ru-RU" dirty="0" smtClean="0"/>
            <a:t>Потребитель понимает, что ему положено от поставщика услуг.</a:t>
          </a:r>
          <a:endParaRPr lang="ru-RU" dirty="0"/>
        </a:p>
      </dgm:t>
    </dgm:pt>
    <dgm:pt modelId="{F54361F4-CF9A-471F-8A51-D576D83B544F}" type="parTrans" cxnId="{99D335ED-B41D-48D9-9DF2-F7B162C96B41}">
      <dgm:prSet/>
      <dgm:spPr/>
      <dgm:t>
        <a:bodyPr/>
        <a:lstStyle/>
        <a:p>
          <a:endParaRPr lang="ru-RU"/>
        </a:p>
      </dgm:t>
    </dgm:pt>
    <dgm:pt modelId="{CA0D4988-1054-4348-97E9-55453C0554F5}" type="sibTrans" cxnId="{99D335ED-B41D-48D9-9DF2-F7B162C96B41}">
      <dgm:prSet/>
      <dgm:spPr/>
      <dgm:t>
        <a:bodyPr/>
        <a:lstStyle/>
        <a:p>
          <a:endParaRPr lang="ru-RU"/>
        </a:p>
      </dgm:t>
    </dgm:pt>
    <dgm:pt modelId="{4250B5FE-9623-41C2-8105-E4DC4AAE9049}" type="pres">
      <dgm:prSet presAssocID="{B6C011C3-C332-498A-90D9-8F91F3635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97E48F-C9DF-4A18-A641-4F0372EEA3F3}" type="pres">
      <dgm:prSet presAssocID="{7FE36557-2B53-4CE9-8C40-B07490E113D1}" presName="linNode" presStyleCnt="0"/>
      <dgm:spPr/>
    </dgm:pt>
    <dgm:pt modelId="{7BEE2108-C29E-41A7-A6FF-A1BA55AD6EFE}" type="pres">
      <dgm:prSet presAssocID="{7FE36557-2B53-4CE9-8C40-B07490E113D1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A152C-6A35-4AE1-A562-BB710737567E}" type="pres">
      <dgm:prSet presAssocID="{7FE36557-2B53-4CE9-8C40-B07490E113D1}" presName="bracket" presStyleLbl="parChTrans1D1" presStyleIdx="0" presStyleCnt="3"/>
      <dgm:spPr/>
    </dgm:pt>
    <dgm:pt modelId="{4CB61D24-7998-4974-9847-36E881EE623C}" type="pres">
      <dgm:prSet presAssocID="{7FE36557-2B53-4CE9-8C40-B07490E113D1}" presName="spH" presStyleCnt="0"/>
      <dgm:spPr/>
    </dgm:pt>
    <dgm:pt modelId="{68A41257-8C82-48A1-9E29-0BE5173CB075}" type="pres">
      <dgm:prSet presAssocID="{7FE36557-2B53-4CE9-8C40-B07490E113D1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8E46F-C9ED-4D17-8272-5D623DB1441B}" type="pres">
      <dgm:prSet presAssocID="{1B0C211C-6A12-4B39-B857-5874DF26E092}" presName="spV" presStyleCnt="0"/>
      <dgm:spPr/>
    </dgm:pt>
    <dgm:pt modelId="{10949074-7FFC-46F5-9004-F36AEBD3E80F}" type="pres">
      <dgm:prSet presAssocID="{25B5C853-85B4-49FD-8657-35F318DA243F}" presName="linNode" presStyleCnt="0"/>
      <dgm:spPr/>
    </dgm:pt>
    <dgm:pt modelId="{04B27AE6-C3F8-4509-A736-DE10003F8525}" type="pres">
      <dgm:prSet presAssocID="{25B5C853-85B4-49FD-8657-35F318DA243F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36A1B-FB4D-4802-8567-8238D524DD20}" type="pres">
      <dgm:prSet presAssocID="{25B5C853-85B4-49FD-8657-35F318DA243F}" presName="bracket" presStyleLbl="parChTrans1D1" presStyleIdx="1" presStyleCnt="3"/>
      <dgm:spPr/>
    </dgm:pt>
    <dgm:pt modelId="{972515A4-0F21-4099-A4A4-81F5AE6B812B}" type="pres">
      <dgm:prSet presAssocID="{25B5C853-85B4-49FD-8657-35F318DA243F}" presName="spH" presStyleCnt="0"/>
      <dgm:spPr/>
    </dgm:pt>
    <dgm:pt modelId="{F48DBD6D-A013-4B33-B156-70E2DD85885B}" type="pres">
      <dgm:prSet presAssocID="{25B5C853-85B4-49FD-8657-35F318DA243F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E6113-7247-40F4-BB12-4FD5434BCF8C}" type="pres">
      <dgm:prSet presAssocID="{E2CCEFA2-E592-4046-B946-561738C0CBE7}" presName="spV" presStyleCnt="0"/>
      <dgm:spPr/>
    </dgm:pt>
    <dgm:pt modelId="{17631733-B9C5-4CA8-BF75-080A493E7C97}" type="pres">
      <dgm:prSet presAssocID="{0D6F87B3-57B2-45BB-AF3C-297DBC5EAFA3}" presName="linNode" presStyleCnt="0"/>
      <dgm:spPr/>
    </dgm:pt>
    <dgm:pt modelId="{95065A57-4A40-4560-B01E-B4082FF90A91}" type="pres">
      <dgm:prSet presAssocID="{0D6F87B3-57B2-45BB-AF3C-297DBC5EAFA3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CCD6F-2C38-43F9-AAAE-52897F5A6384}" type="pres">
      <dgm:prSet presAssocID="{0D6F87B3-57B2-45BB-AF3C-297DBC5EAFA3}" presName="bracket" presStyleLbl="parChTrans1D1" presStyleIdx="2" presStyleCnt="3"/>
      <dgm:spPr/>
    </dgm:pt>
    <dgm:pt modelId="{A184B2A0-5F18-479E-8623-873033369EE6}" type="pres">
      <dgm:prSet presAssocID="{0D6F87B3-57B2-45BB-AF3C-297DBC5EAFA3}" presName="spH" presStyleCnt="0"/>
      <dgm:spPr/>
    </dgm:pt>
    <dgm:pt modelId="{0A025E70-1DF9-4A8A-9692-383291E9B12F}" type="pres">
      <dgm:prSet presAssocID="{0D6F87B3-57B2-45BB-AF3C-297DBC5EAFA3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B137B8-7E02-4ACF-BF1C-5029772C4C73}" type="presOf" srcId="{0D6F87B3-57B2-45BB-AF3C-297DBC5EAFA3}" destId="{95065A57-4A40-4560-B01E-B4082FF90A91}" srcOrd="0" destOrd="0" presId="urn:diagrams.loki3.com/BracketList+Icon"/>
    <dgm:cxn modelId="{A5871737-1F04-47EE-BC85-9751B39B7F26}" type="presOf" srcId="{CFB1936E-3CE5-4783-B70C-E4256D515B4B}" destId="{0A025E70-1DF9-4A8A-9692-383291E9B12F}" srcOrd="0" destOrd="0" presId="urn:diagrams.loki3.com/BracketList+Icon"/>
    <dgm:cxn modelId="{21028C6F-F6D9-40D0-B00F-459B1C257EB7}" srcId="{25B5C853-85B4-49FD-8657-35F318DA243F}" destId="{78115E8B-2B6D-457F-B393-0365F08812C4}" srcOrd="0" destOrd="0" parTransId="{BCA89A56-5300-438D-823F-A2304DCB9274}" sibTransId="{2AA43285-0385-424D-9C5B-178137A7AC79}"/>
    <dgm:cxn modelId="{55A54DB3-E948-400C-AD3E-CCC02E0FE46E}" type="presOf" srcId="{7FE36557-2B53-4CE9-8C40-B07490E113D1}" destId="{7BEE2108-C29E-41A7-A6FF-A1BA55AD6EFE}" srcOrd="0" destOrd="0" presId="urn:diagrams.loki3.com/BracketList+Icon"/>
    <dgm:cxn modelId="{99D335ED-B41D-48D9-9DF2-F7B162C96B41}" srcId="{0D6F87B3-57B2-45BB-AF3C-297DBC5EAFA3}" destId="{CFB1936E-3CE5-4783-B70C-E4256D515B4B}" srcOrd="0" destOrd="0" parTransId="{F54361F4-CF9A-471F-8A51-D576D83B544F}" sibTransId="{CA0D4988-1054-4348-97E9-55453C0554F5}"/>
    <dgm:cxn modelId="{916FBAC3-FD75-42BA-BF22-45A8875BF22F}" srcId="{B6C011C3-C332-498A-90D9-8F91F3635CA8}" destId="{0D6F87B3-57B2-45BB-AF3C-297DBC5EAFA3}" srcOrd="2" destOrd="0" parTransId="{45552CD5-0065-4238-ADC5-8671F58EC31D}" sibTransId="{31E89682-45C3-4EAD-A69E-7E36EA5158E8}"/>
    <dgm:cxn modelId="{EA9ABF1A-3328-40F4-BE53-CF9C1FCD7F4D}" type="presOf" srcId="{C3221FE8-238C-4343-84EB-F232928177A7}" destId="{68A41257-8C82-48A1-9E29-0BE5173CB075}" srcOrd="0" destOrd="0" presId="urn:diagrams.loki3.com/BracketList+Icon"/>
    <dgm:cxn modelId="{14E9660F-827D-49D0-A6E4-5987E5954D45}" type="presOf" srcId="{B6C011C3-C332-498A-90D9-8F91F3635CA8}" destId="{4250B5FE-9623-41C2-8105-E4DC4AAE9049}" srcOrd="0" destOrd="0" presId="urn:diagrams.loki3.com/BracketList+Icon"/>
    <dgm:cxn modelId="{A67632FA-099C-4825-93E1-7A7DF1184907}" srcId="{B6C011C3-C332-498A-90D9-8F91F3635CA8}" destId="{7FE36557-2B53-4CE9-8C40-B07490E113D1}" srcOrd="0" destOrd="0" parTransId="{C478DD87-1D40-43EC-B892-FF126823C9E8}" sibTransId="{1B0C211C-6A12-4B39-B857-5874DF26E092}"/>
    <dgm:cxn modelId="{3719B9E2-F66A-4236-8A4C-340A459B349D}" srcId="{7FE36557-2B53-4CE9-8C40-B07490E113D1}" destId="{C3221FE8-238C-4343-84EB-F232928177A7}" srcOrd="0" destOrd="0" parTransId="{C3C9E311-6681-4C3D-AC68-DD238BC56846}" sibTransId="{597126ED-8321-4CFA-B0D8-084C26EA2526}"/>
    <dgm:cxn modelId="{2630FD61-0ADF-4986-A575-31E958BAD96E}" srcId="{B6C011C3-C332-498A-90D9-8F91F3635CA8}" destId="{25B5C853-85B4-49FD-8657-35F318DA243F}" srcOrd="1" destOrd="0" parTransId="{3DBE7882-AC59-4C80-B7A6-510B3AC3BA4A}" sibTransId="{E2CCEFA2-E592-4046-B946-561738C0CBE7}"/>
    <dgm:cxn modelId="{061BDDCE-1601-4E95-B941-8763E0B07539}" type="presOf" srcId="{78115E8B-2B6D-457F-B393-0365F08812C4}" destId="{F48DBD6D-A013-4B33-B156-70E2DD85885B}" srcOrd="0" destOrd="0" presId="urn:diagrams.loki3.com/BracketList+Icon"/>
    <dgm:cxn modelId="{56B373C7-AAFC-4AD9-9769-4C2571A9F960}" type="presOf" srcId="{25B5C853-85B4-49FD-8657-35F318DA243F}" destId="{04B27AE6-C3F8-4509-A736-DE10003F8525}" srcOrd="0" destOrd="0" presId="urn:diagrams.loki3.com/BracketList+Icon"/>
    <dgm:cxn modelId="{78D569C8-9FE9-4121-812F-D630ADBD46F5}" type="presParOf" srcId="{4250B5FE-9623-41C2-8105-E4DC4AAE9049}" destId="{6B97E48F-C9DF-4A18-A641-4F0372EEA3F3}" srcOrd="0" destOrd="0" presId="urn:diagrams.loki3.com/BracketList+Icon"/>
    <dgm:cxn modelId="{EC977FF8-04D8-4A36-806A-92C26725EA94}" type="presParOf" srcId="{6B97E48F-C9DF-4A18-A641-4F0372EEA3F3}" destId="{7BEE2108-C29E-41A7-A6FF-A1BA55AD6EFE}" srcOrd="0" destOrd="0" presId="urn:diagrams.loki3.com/BracketList+Icon"/>
    <dgm:cxn modelId="{A6D5A66D-5107-41EB-9BDA-78DE134A19E8}" type="presParOf" srcId="{6B97E48F-C9DF-4A18-A641-4F0372EEA3F3}" destId="{528A152C-6A35-4AE1-A562-BB710737567E}" srcOrd="1" destOrd="0" presId="urn:diagrams.loki3.com/BracketList+Icon"/>
    <dgm:cxn modelId="{8D4327EC-EE88-409A-81B6-86CC8EB2F4E3}" type="presParOf" srcId="{6B97E48F-C9DF-4A18-A641-4F0372EEA3F3}" destId="{4CB61D24-7998-4974-9847-36E881EE623C}" srcOrd="2" destOrd="0" presId="urn:diagrams.loki3.com/BracketList+Icon"/>
    <dgm:cxn modelId="{C24C19D8-A18E-4A43-B8A8-B846CD23C538}" type="presParOf" srcId="{6B97E48F-C9DF-4A18-A641-4F0372EEA3F3}" destId="{68A41257-8C82-48A1-9E29-0BE5173CB075}" srcOrd="3" destOrd="0" presId="urn:diagrams.loki3.com/BracketList+Icon"/>
    <dgm:cxn modelId="{F453EE34-C2D8-4E74-B59E-7856883FC2B0}" type="presParOf" srcId="{4250B5FE-9623-41C2-8105-E4DC4AAE9049}" destId="{21A8E46F-C9ED-4D17-8272-5D623DB1441B}" srcOrd="1" destOrd="0" presId="urn:diagrams.loki3.com/BracketList+Icon"/>
    <dgm:cxn modelId="{0DCE31C1-9A6D-4CAC-AE3B-BEA3A81E365A}" type="presParOf" srcId="{4250B5FE-9623-41C2-8105-E4DC4AAE9049}" destId="{10949074-7FFC-46F5-9004-F36AEBD3E80F}" srcOrd="2" destOrd="0" presId="urn:diagrams.loki3.com/BracketList+Icon"/>
    <dgm:cxn modelId="{DE3BD77F-5DCD-4271-B2A4-208F991B8BAE}" type="presParOf" srcId="{10949074-7FFC-46F5-9004-F36AEBD3E80F}" destId="{04B27AE6-C3F8-4509-A736-DE10003F8525}" srcOrd="0" destOrd="0" presId="urn:diagrams.loki3.com/BracketList+Icon"/>
    <dgm:cxn modelId="{869216E6-8A45-4EDB-8B08-A21FB6870257}" type="presParOf" srcId="{10949074-7FFC-46F5-9004-F36AEBD3E80F}" destId="{80936A1B-FB4D-4802-8567-8238D524DD20}" srcOrd="1" destOrd="0" presId="urn:diagrams.loki3.com/BracketList+Icon"/>
    <dgm:cxn modelId="{BA6046C1-9B74-4337-9AAF-7580061598ED}" type="presParOf" srcId="{10949074-7FFC-46F5-9004-F36AEBD3E80F}" destId="{972515A4-0F21-4099-A4A4-81F5AE6B812B}" srcOrd="2" destOrd="0" presId="urn:diagrams.loki3.com/BracketList+Icon"/>
    <dgm:cxn modelId="{7FFC03AC-ABE9-434D-8E7A-F617E7A516DC}" type="presParOf" srcId="{10949074-7FFC-46F5-9004-F36AEBD3E80F}" destId="{F48DBD6D-A013-4B33-B156-70E2DD85885B}" srcOrd="3" destOrd="0" presId="urn:diagrams.loki3.com/BracketList+Icon"/>
    <dgm:cxn modelId="{D753D5AC-2DD8-4E7B-9B61-9EA2D14AA761}" type="presParOf" srcId="{4250B5FE-9623-41C2-8105-E4DC4AAE9049}" destId="{962E6113-7247-40F4-BB12-4FD5434BCF8C}" srcOrd="3" destOrd="0" presId="urn:diagrams.loki3.com/BracketList+Icon"/>
    <dgm:cxn modelId="{04894AB2-B312-4ECF-93D9-F7322BDCE41B}" type="presParOf" srcId="{4250B5FE-9623-41C2-8105-E4DC4AAE9049}" destId="{17631733-B9C5-4CA8-BF75-080A493E7C97}" srcOrd="4" destOrd="0" presId="urn:diagrams.loki3.com/BracketList+Icon"/>
    <dgm:cxn modelId="{A60E3398-6594-4711-986F-838E821CB00A}" type="presParOf" srcId="{17631733-B9C5-4CA8-BF75-080A493E7C97}" destId="{95065A57-4A40-4560-B01E-B4082FF90A91}" srcOrd="0" destOrd="0" presId="urn:diagrams.loki3.com/BracketList+Icon"/>
    <dgm:cxn modelId="{ACEF4D47-57A1-4C51-BB4A-D12C4A434D2B}" type="presParOf" srcId="{17631733-B9C5-4CA8-BF75-080A493E7C97}" destId="{26CCCD6F-2C38-43F9-AAAE-52897F5A6384}" srcOrd="1" destOrd="0" presId="urn:diagrams.loki3.com/BracketList+Icon"/>
    <dgm:cxn modelId="{43E1F90E-D154-4316-876E-E8D13299AA32}" type="presParOf" srcId="{17631733-B9C5-4CA8-BF75-080A493E7C97}" destId="{A184B2A0-5F18-479E-8623-873033369EE6}" srcOrd="2" destOrd="0" presId="urn:diagrams.loki3.com/BracketList+Icon"/>
    <dgm:cxn modelId="{E1DBC2FB-7F21-4D36-9AE4-95B06A4A5CAA}" type="presParOf" srcId="{17631733-B9C5-4CA8-BF75-080A493E7C97}" destId="{0A025E70-1DF9-4A8A-9692-383291E9B12F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D2EDF9B-43AF-4C61-ABF3-C771E4AE44A1}" type="doc">
      <dgm:prSet loTypeId="urn:diagrams.loki3.com/BracketList+Icon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8473535-E7CB-4862-B32E-DF62CD9EEC46}">
      <dgm:prSet phldrT="[Текст]"/>
      <dgm:spPr/>
      <dgm:t>
        <a:bodyPr/>
        <a:lstStyle/>
        <a:p>
          <a:r>
            <a:rPr lang="ru-RU" dirty="0" smtClean="0"/>
            <a:t>Содержание</a:t>
          </a:r>
          <a:endParaRPr lang="ru-RU" dirty="0"/>
        </a:p>
      </dgm:t>
    </dgm:pt>
    <dgm:pt modelId="{A7B7597D-E46D-4EA7-B7E4-FE35D534B613}" type="parTrans" cxnId="{3410AFF5-3ABD-48DD-93BA-AC22DCF1ABAF}">
      <dgm:prSet/>
      <dgm:spPr/>
      <dgm:t>
        <a:bodyPr/>
        <a:lstStyle/>
        <a:p>
          <a:endParaRPr lang="ru-RU"/>
        </a:p>
      </dgm:t>
    </dgm:pt>
    <dgm:pt modelId="{EB763BC3-222D-46A2-BE05-F00530773AFA}" type="sibTrans" cxnId="{3410AFF5-3ABD-48DD-93BA-AC22DCF1ABAF}">
      <dgm:prSet/>
      <dgm:spPr/>
      <dgm:t>
        <a:bodyPr/>
        <a:lstStyle/>
        <a:p>
          <a:endParaRPr lang="ru-RU"/>
        </a:p>
      </dgm:t>
    </dgm:pt>
    <dgm:pt modelId="{3D4CAC79-24C7-4DF2-96B0-168212C24687}">
      <dgm:prSet/>
      <dgm:spPr/>
      <dgm:t>
        <a:bodyPr/>
        <a:lstStyle/>
        <a:p>
          <a:r>
            <a:rPr lang="ru-RU" dirty="0" smtClean="0"/>
            <a:t>Объем услуг.</a:t>
          </a:r>
          <a:endParaRPr lang="ru-RU" dirty="0"/>
        </a:p>
      </dgm:t>
    </dgm:pt>
    <dgm:pt modelId="{DEA874D6-B1AD-44F4-AFDC-933231EA1388}" type="parTrans" cxnId="{E0449E13-E42D-4641-BF32-D253B5CF6057}">
      <dgm:prSet/>
      <dgm:spPr/>
      <dgm:t>
        <a:bodyPr/>
        <a:lstStyle/>
        <a:p>
          <a:endParaRPr lang="ru-RU"/>
        </a:p>
      </dgm:t>
    </dgm:pt>
    <dgm:pt modelId="{11C232FE-640B-419F-8E90-59ADE2D33542}" type="sibTrans" cxnId="{E0449E13-E42D-4641-BF32-D253B5CF6057}">
      <dgm:prSet/>
      <dgm:spPr/>
      <dgm:t>
        <a:bodyPr/>
        <a:lstStyle/>
        <a:p>
          <a:endParaRPr lang="ru-RU"/>
        </a:p>
      </dgm:t>
    </dgm:pt>
    <dgm:pt modelId="{A910BB87-DFD0-462E-856A-D448EC0E41BE}">
      <dgm:prSet/>
      <dgm:spPr/>
      <dgm:t>
        <a:bodyPr/>
        <a:lstStyle/>
        <a:p>
          <a:r>
            <a:rPr lang="ru-RU" dirty="0" smtClean="0"/>
            <a:t>Качество услуг.</a:t>
          </a:r>
          <a:endParaRPr lang="ru-RU" dirty="0"/>
        </a:p>
      </dgm:t>
    </dgm:pt>
    <dgm:pt modelId="{18963069-8E11-4A65-8011-36DEA995B188}" type="parTrans" cxnId="{7DD61640-6DCD-45FF-A528-294210EE85FB}">
      <dgm:prSet/>
      <dgm:spPr/>
      <dgm:t>
        <a:bodyPr/>
        <a:lstStyle/>
        <a:p>
          <a:endParaRPr lang="ru-RU"/>
        </a:p>
      </dgm:t>
    </dgm:pt>
    <dgm:pt modelId="{9972870C-5A81-46B2-BEF4-C095B60FD45C}" type="sibTrans" cxnId="{7DD61640-6DCD-45FF-A528-294210EE85FB}">
      <dgm:prSet/>
      <dgm:spPr/>
      <dgm:t>
        <a:bodyPr/>
        <a:lstStyle/>
        <a:p>
          <a:endParaRPr lang="ru-RU"/>
        </a:p>
      </dgm:t>
    </dgm:pt>
    <dgm:pt modelId="{2CA6EE17-BCBC-4393-A7B9-09E8FDDA9890}">
      <dgm:prSet/>
      <dgm:spPr/>
      <dgm:t>
        <a:bodyPr/>
        <a:lstStyle/>
        <a:p>
          <a:r>
            <a:rPr lang="ru-RU" dirty="0" smtClean="0"/>
            <a:t>Порядок оказания услуг.</a:t>
          </a:r>
          <a:endParaRPr lang="ru-RU" dirty="0"/>
        </a:p>
      </dgm:t>
    </dgm:pt>
    <dgm:pt modelId="{62068C88-D122-4166-8CA4-D2966D92326D}" type="parTrans" cxnId="{755F2939-8741-4E1D-B04A-2631D8223935}">
      <dgm:prSet/>
      <dgm:spPr/>
      <dgm:t>
        <a:bodyPr/>
        <a:lstStyle/>
        <a:p>
          <a:endParaRPr lang="ru-RU"/>
        </a:p>
      </dgm:t>
    </dgm:pt>
    <dgm:pt modelId="{F5984090-7673-4DB2-AF23-69DDD6533EE3}" type="sibTrans" cxnId="{755F2939-8741-4E1D-B04A-2631D8223935}">
      <dgm:prSet/>
      <dgm:spPr/>
      <dgm:t>
        <a:bodyPr/>
        <a:lstStyle/>
        <a:p>
          <a:endParaRPr lang="ru-RU"/>
        </a:p>
      </dgm:t>
    </dgm:pt>
    <dgm:pt modelId="{C69741C4-1494-4FE6-B761-9B4DDC6B36B3}">
      <dgm:prSet/>
      <dgm:spPr/>
      <dgm:t>
        <a:bodyPr/>
        <a:lstStyle/>
        <a:p>
          <a:r>
            <a:rPr lang="ru-RU" dirty="0" smtClean="0"/>
            <a:t>Условия оказания услуг.</a:t>
          </a:r>
          <a:endParaRPr lang="ru-RU" dirty="0"/>
        </a:p>
      </dgm:t>
    </dgm:pt>
    <dgm:pt modelId="{63E3FD56-2F18-4618-8B85-A540AD15DC75}" type="parTrans" cxnId="{ED8DB02C-0C01-4004-8B0E-0B86A1178BDE}">
      <dgm:prSet/>
      <dgm:spPr/>
      <dgm:t>
        <a:bodyPr/>
        <a:lstStyle/>
        <a:p>
          <a:endParaRPr lang="ru-RU"/>
        </a:p>
      </dgm:t>
    </dgm:pt>
    <dgm:pt modelId="{E0E95E22-8319-4C0C-8F2F-8105066E5934}" type="sibTrans" cxnId="{ED8DB02C-0C01-4004-8B0E-0B86A1178BDE}">
      <dgm:prSet/>
      <dgm:spPr/>
      <dgm:t>
        <a:bodyPr/>
        <a:lstStyle/>
        <a:p>
          <a:endParaRPr lang="ru-RU"/>
        </a:p>
      </dgm:t>
    </dgm:pt>
    <dgm:pt modelId="{DB02DA42-5A13-472D-8C3F-0BD8A7002260}">
      <dgm:prSet/>
      <dgm:spPr/>
      <dgm:t>
        <a:bodyPr/>
        <a:lstStyle/>
        <a:p>
          <a:r>
            <a:rPr lang="ru-RU" dirty="0" smtClean="0"/>
            <a:t>Структура</a:t>
          </a:r>
          <a:endParaRPr lang="ru-RU" dirty="0"/>
        </a:p>
      </dgm:t>
    </dgm:pt>
    <dgm:pt modelId="{23A4FAF0-E89E-4830-AD5D-9411485D7AC5}" type="parTrans" cxnId="{ACBA5B7E-78CB-4DFD-AB05-5B29FC025678}">
      <dgm:prSet/>
      <dgm:spPr/>
      <dgm:t>
        <a:bodyPr/>
        <a:lstStyle/>
        <a:p>
          <a:endParaRPr lang="ru-RU"/>
        </a:p>
      </dgm:t>
    </dgm:pt>
    <dgm:pt modelId="{D2E72BB4-67C1-43E9-8AFB-CC78AC34530A}" type="sibTrans" cxnId="{ACBA5B7E-78CB-4DFD-AB05-5B29FC025678}">
      <dgm:prSet/>
      <dgm:spPr/>
      <dgm:t>
        <a:bodyPr/>
        <a:lstStyle/>
        <a:p>
          <a:endParaRPr lang="ru-RU"/>
        </a:p>
      </dgm:t>
    </dgm:pt>
    <dgm:pt modelId="{44594277-57EA-4522-B173-450A27CEBD13}">
      <dgm:prSet/>
      <dgm:spPr/>
      <dgm:t>
        <a:bodyPr/>
        <a:lstStyle/>
        <a:p>
          <a:r>
            <a:rPr lang="ru-RU" dirty="0" smtClean="0"/>
            <a:t>Общие положения по объему, качеству, порядку и условиям в отношении оказания всех стандартизируемых услуг.</a:t>
          </a:r>
          <a:endParaRPr lang="ru-RU" dirty="0"/>
        </a:p>
      </dgm:t>
    </dgm:pt>
    <dgm:pt modelId="{DF82C33A-8225-4092-AA20-5F8B58AA85C3}" type="parTrans" cxnId="{52D95186-48EC-4B33-9C51-91FC0438AE64}">
      <dgm:prSet/>
      <dgm:spPr/>
      <dgm:t>
        <a:bodyPr/>
        <a:lstStyle/>
        <a:p>
          <a:endParaRPr lang="ru-RU"/>
        </a:p>
      </dgm:t>
    </dgm:pt>
    <dgm:pt modelId="{8A29DB53-7A29-45CB-A9DD-F9FD8E056AD6}" type="sibTrans" cxnId="{52D95186-48EC-4B33-9C51-91FC0438AE64}">
      <dgm:prSet/>
      <dgm:spPr/>
      <dgm:t>
        <a:bodyPr/>
        <a:lstStyle/>
        <a:p>
          <a:endParaRPr lang="ru-RU"/>
        </a:p>
      </dgm:t>
    </dgm:pt>
    <dgm:pt modelId="{086F929A-4EF8-4EAC-8B83-0B2392A13733}">
      <dgm:prSet/>
      <dgm:spPr/>
      <dgm:t>
        <a:bodyPr/>
        <a:lstStyle/>
        <a:p>
          <a:r>
            <a:rPr lang="ru-RU" dirty="0" smtClean="0"/>
            <a:t>Объем, качество, порядок и условия в разрезе отдельных услуг.</a:t>
          </a:r>
          <a:endParaRPr lang="ru-RU" dirty="0"/>
        </a:p>
      </dgm:t>
    </dgm:pt>
    <dgm:pt modelId="{0C1BD967-AB60-472F-B4F8-7D8380DF2942}" type="parTrans" cxnId="{ADF77B48-A493-4B5B-B5AD-E22CCBA137F3}">
      <dgm:prSet/>
      <dgm:spPr/>
      <dgm:t>
        <a:bodyPr/>
        <a:lstStyle/>
        <a:p>
          <a:endParaRPr lang="ru-RU"/>
        </a:p>
      </dgm:t>
    </dgm:pt>
    <dgm:pt modelId="{F32E52A7-0C3D-4FF3-A353-CEE00C27498E}" type="sibTrans" cxnId="{ADF77B48-A493-4B5B-B5AD-E22CCBA137F3}">
      <dgm:prSet/>
      <dgm:spPr/>
      <dgm:t>
        <a:bodyPr/>
        <a:lstStyle/>
        <a:p>
          <a:endParaRPr lang="ru-RU"/>
        </a:p>
      </dgm:t>
    </dgm:pt>
    <dgm:pt modelId="{22ABB63D-A912-4568-B63F-52AE8694988F}" type="pres">
      <dgm:prSet presAssocID="{CD2EDF9B-43AF-4C61-ABF3-C771E4AE44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D82DC7-76CC-4761-BD0B-6A2157C9E058}" type="pres">
      <dgm:prSet presAssocID="{88473535-E7CB-4862-B32E-DF62CD9EEC46}" presName="linNode" presStyleCnt="0"/>
      <dgm:spPr/>
    </dgm:pt>
    <dgm:pt modelId="{85CEE0F2-DE93-4EF5-ACD8-3CC5D058BFA9}" type="pres">
      <dgm:prSet presAssocID="{88473535-E7CB-4862-B32E-DF62CD9EEC46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85941-BE0D-4B2A-AFC7-8A69349D5725}" type="pres">
      <dgm:prSet presAssocID="{88473535-E7CB-4862-B32E-DF62CD9EEC46}" presName="bracket" presStyleLbl="parChTrans1D1" presStyleIdx="0" presStyleCnt="2"/>
      <dgm:spPr/>
    </dgm:pt>
    <dgm:pt modelId="{1800865C-EC3D-4172-B87B-A433EC07F8D4}" type="pres">
      <dgm:prSet presAssocID="{88473535-E7CB-4862-B32E-DF62CD9EEC46}" presName="spH" presStyleCnt="0"/>
      <dgm:spPr/>
    </dgm:pt>
    <dgm:pt modelId="{15C4747F-2215-4A53-AFE9-9A6D39081BFD}" type="pres">
      <dgm:prSet presAssocID="{88473535-E7CB-4862-B32E-DF62CD9EEC46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B35BA-9CA8-4332-BCAD-486B59219EED}" type="pres">
      <dgm:prSet presAssocID="{EB763BC3-222D-46A2-BE05-F00530773AFA}" presName="spV" presStyleCnt="0"/>
      <dgm:spPr/>
    </dgm:pt>
    <dgm:pt modelId="{A0CDD479-F4A3-4E7E-9712-082DF1CD787A}" type="pres">
      <dgm:prSet presAssocID="{DB02DA42-5A13-472D-8C3F-0BD8A7002260}" presName="linNode" presStyleCnt="0"/>
      <dgm:spPr/>
    </dgm:pt>
    <dgm:pt modelId="{C76C677F-A190-4DAB-A4B0-4687C95FF628}" type="pres">
      <dgm:prSet presAssocID="{DB02DA42-5A13-472D-8C3F-0BD8A7002260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B51C2-695E-4B66-9FAB-65877420205C}" type="pres">
      <dgm:prSet presAssocID="{DB02DA42-5A13-472D-8C3F-0BD8A7002260}" presName="bracket" presStyleLbl="parChTrans1D1" presStyleIdx="1" presStyleCnt="2"/>
      <dgm:spPr/>
    </dgm:pt>
    <dgm:pt modelId="{7A8E0FFB-99C1-4E55-9924-4771EC80C65F}" type="pres">
      <dgm:prSet presAssocID="{DB02DA42-5A13-472D-8C3F-0BD8A7002260}" presName="spH" presStyleCnt="0"/>
      <dgm:spPr/>
    </dgm:pt>
    <dgm:pt modelId="{E4548213-32B4-479E-BA7B-4D4D62C4F586}" type="pres">
      <dgm:prSet presAssocID="{DB02DA42-5A13-472D-8C3F-0BD8A7002260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BA5B7E-78CB-4DFD-AB05-5B29FC025678}" srcId="{CD2EDF9B-43AF-4C61-ABF3-C771E4AE44A1}" destId="{DB02DA42-5A13-472D-8C3F-0BD8A7002260}" srcOrd="1" destOrd="0" parTransId="{23A4FAF0-E89E-4830-AD5D-9411485D7AC5}" sibTransId="{D2E72BB4-67C1-43E9-8AFB-CC78AC34530A}"/>
    <dgm:cxn modelId="{DE22BE56-11C8-42ED-9725-2A6B7FECF836}" type="presOf" srcId="{DB02DA42-5A13-472D-8C3F-0BD8A7002260}" destId="{C76C677F-A190-4DAB-A4B0-4687C95FF628}" srcOrd="0" destOrd="0" presId="urn:diagrams.loki3.com/BracketList+Icon"/>
    <dgm:cxn modelId="{7DD61640-6DCD-45FF-A528-294210EE85FB}" srcId="{88473535-E7CB-4862-B32E-DF62CD9EEC46}" destId="{A910BB87-DFD0-462E-856A-D448EC0E41BE}" srcOrd="1" destOrd="0" parTransId="{18963069-8E11-4A65-8011-36DEA995B188}" sibTransId="{9972870C-5A81-46B2-BEF4-C095B60FD45C}"/>
    <dgm:cxn modelId="{CA6CA9C9-6BF0-4ADF-AFE0-30F660985F60}" type="presOf" srcId="{C69741C4-1494-4FE6-B761-9B4DDC6B36B3}" destId="{15C4747F-2215-4A53-AFE9-9A6D39081BFD}" srcOrd="0" destOrd="3" presId="urn:diagrams.loki3.com/BracketList+Icon"/>
    <dgm:cxn modelId="{52D95186-48EC-4B33-9C51-91FC0438AE64}" srcId="{DB02DA42-5A13-472D-8C3F-0BD8A7002260}" destId="{44594277-57EA-4522-B173-450A27CEBD13}" srcOrd="0" destOrd="0" parTransId="{DF82C33A-8225-4092-AA20-5F8B58AA85C3}" sibTransId="{8A29DB53-7A29-45CB-A9DD-F9FD8E056AD6}"/>
    <dgm:cxn modelId="{3410AFF5-3ABD-48DD-93BA-AC22DCF1ABAF}" srcId="{CD2EDF9B-43AF-4C61-ABF3-C771E4AE44A1}" destId="{88473535-E7CB-4862-B32E-DF62CD9EEC46}" srcOrd="0" destOrd="0" parTransId="{A7B7597D-E46D-4EA7-B7E4-FE35D534B613}" sibTransId="{EB763BC3-222D-46A2-BE05-F00530773AFA}"/>
    <dgm:cxn modelId="{0D2D2E4C-B9D6-4FCB-B833-A41332DEA691}" type="presOf" srcId="{44594277-57EA-4522-B173-450A27CEBD13}" destId="{E4548213-32B4-479E-BA7B-4D4D62C4F586}" srcOrd="0" destOrd="0" presId="urn:diagrams.loki3.com/BracketList+Icon"/>
    <dgm:cxn modelId="{755F2939-8741-4E1D-B04A-2631D8223935}" srcId="{88473535-E7CB-4862-B32E-DF62CD9EEC46}" destId="{2CA6EE17-BCBC-4393-A7B9-09E8FDDA9890}" srcOrd="2" destOrd="0" parTransId="{62068C88-D122-4166-8CA4-D2966D92326D}" sibTransId="{F5984090-7673-4DB2-AF23-69DDD6533EE3}"/>
    <dgm:cxn modelId="{7DE6BF3D-51DE-4BBD-9356-DE0AE80657B1}" type="presOf" srcId="{A910BB87-DFD0-462E-856A-D448EC0E41BE}" destId="{15C4747F-2215-4A53-AFE9-9A6D39081BFD}" srcOrd="0" destOrd="1" presId="urn:diagrams.loki3.com/BracketList+Icon"/>
    <dgm:cxn modelId="{E0449E13-E42D-4641-BF32-D253B5CF6057}" srcId="{88473535-E7CB-4862-B32E-DF62CD9EEC46}" destId="{3D4CAC79-24C7-4DF2-96B0-168212C24687}" srcOrd="0" destOrd="0" parTransId="{DEA874D6-B1AD-44F4-AFDC-933231EA1388}" sibTransId="{11C232FE-640B-419F-8E90-59ADE2D33542}"/>
    <dgm:cxn modelId="{ADF77B48-A493-4B5B-B5AD-E22CCBA137F3}" srcId="{DB02DA42-5A13-472D-8C3F-0BD8A7002260}" destId="{086F929A-4EF8-4EAC-8B83-0B2392A13733}" srcOrd="1" destOrd="0" parTransId="{0C1BD967-AB60-472F-B4F8-7D8380DF2942}" sibTransId="{F32E52A7-0C3D-4FF3-A353-CEE00C27498E}"/>
    <dgm:cxn modelId="{E6D56DFC-54FF-4AF7-8E57-0C6944E196F3}" type="presOf" srcId="{88473535-E7CB-4862-B32E-DF62CD9EEC46}" destId="{85CEE0F2-DE93-4EF5-ACD8-3CC5D058BFA9}" srcOrd="0" destOrd="0" presId="urn:diagrams.loki3.com/BracketList+Icon"/>
    <dgm:cxn modelId="{08E22582-12A1-4534-9485-D4DA3301AD4B}" type="presOf" srcId="{2CA6EE17-BCBC-4393-A7B9-09E8FDDA9890}" destId="{15C4747F-2215-4A53-AFE9-9A6D39081BFD}" srcOrd="0" destOrd="2" presId="urn:diagrams.loki3.com/BracketList+Icon"/>
    <dgm:cxn modelId="{ED8DB02C-0C01-4004-8B0E-0B86A1178BDE}" srcId="{88473535-E7CB-4862-B32E-DF62CD9EEC46}" destId="{C69741C4-1494-4FE6-B761-9B4DDC6B36B3}" srcOrd="3" destOrd="0" parTransId="{63E3FD56-2F18-4618-8B85-A540AD15DC75}" sibTransId="{E0E95E22-8319-4C0C-8F2F-8105066E5934}"/>
    <dgm:cxn modelId="{27D1949B-983E-4D33-BFE3-940912138C7E}" type="presOf" srcId="{CD2EDF9B-43AF-4C61-ABF3-C771E4AE44A1}" destId="{22ABB63D-A912-4568-B63F-52AE8694988F}" srcOrd="0" destOrd="0" presId="urn:diagrams.loki3.com/BracketList+Icon"/>
    <dgm:cxn modelId="{590FAEB5-E833-4875-B0B6-C02486919C61}" type="presOf" srcId="{3D4CAC79-24C7-4DF2-96B0-168212C24687}" destId="{15C4747F-2215-4A53-AFE9-9A6D39081BFD}" srcOrd="0" destOrd="0" presId="urn:diagrams.loki3.com/BracketList+Icon"/>
    <dgm:cxn modelId="{91D38DD1-73C4-40A1-A133-D4D4E7442B55}" type="presOf" srcId="{086F929A-4EF8-4EAC-8B83-0B2392A13733}" destId="{E4548213-32B4-479E-BA7B-4D4D62C4F586}" srcOrd="0" destOrd="1" presId="urn:diagrams.loki3.com/BracketList+Icon"/>
    <dgm:cxn modelId="{FB11166A-2C90-4C18-B6DC-9AFD9E5660D5}" type="presParOf" srcId="{22ABB63D-A912-4568-B63F-52AE8694988F}" destId="{7CD82DC7-76CC-4761-BD0B-6A2157C9E058}" srcOrd="0" destOrd="0" presId="urn:diagrams.loki3.com/BracketList+Icon"/>
    <dgm:cxn modelId="{31367E93-4BD8-41EC-8312-AAE66938645B}" type="presParOf" srcId="{7CD82DC7-76CC-4761-BD0B-6A2157C9E058}" destId="{85CEE0F2-DE93-4EF5-ACD8-3CC5D058BFA9}" srcOrd="0" destOrd="0" presId="urn:diagrams.loki3.com/BracketList+Icon"/>
    <dgm:cxn modelId="{7A46276C-530D-4F3F-9074-65F899DD7B02}" type="presParOf" srcId="{7CD82DC7-76CC-4761-BD0B-6A2157C9E058}" destId="{EA185941-BE0D-4B2A-AFC7-8A69349D5725}" srcOrd="1" destOrd="0" presId="urn:diagrams.loki3.com/BracketList+Icon"/>
    <dgm:cxn modelId="{0E3685BE-22CE-41D5-891E-C174ACFCC4FD}" type="presParOf" srcId="{7CD82DC7-76CC-4761-BD0B-6A2157C9E058}" destId="{1800865C-EC3D-4172-B87B-A433EC07F8D4}" srcOrd="2" destOrd="0" presId="urn:diagrams.loki3.com/BracketList+Icon"/>
    <dgm:cxn modelId="{560F2530-3F51-44E5-8C99-B87F8E7C1B0E}" type="presParOf" srcId="{7CD82DC7-76CC-4761-BD0B-6A2157C9E058}" destId="{15C4747F-2215-4A53-AFE9-9A6D39081BFD}" srcOrd="3" destOrd="0" presId="urn:diagrams.loki3.com/BracketList+Icon"/>
    <dgm:cxn modelId="{88E4F3A5-2F6A-499D-A67A-F34913CC126F}" type="presParOf" srcId="{22ABB63D-A912-4568-B63F-52AE8694988F}" destId="{481B35BA-9CA8-4332-BCAD-486B59219EED}" srcOrd="1" destOrd="0" presId="urn:diagrams.loki3.com/BracketList+Icon"/>
    <dgm:cxn modelId="{83A69242-5979-4DF7-B549-F24DE7354DDE}" type="presParOf" srcId="{22ABB63D-A912-4568-B63F-52AE8694988F}" destId="{A0CDD479-F4A3-4E7E-9712-082DF1CD787A}" srcOrd="2" destOrd="0" presId="urn:diagrams.loki3.com/BracketList+Icon"/>
    <dgm:cxn modelId="{6F47AF2B-DD9F-47A2-85E1-50BBEB192F3E}" type="presParOf" srcId="{A0CDD479-F4A3-4E7E-9712-082DF1CD787A}" destId="{C76C677F-A190-4DAB-A4B0-4687C95FF628}" srcOrd="0" destOrd="0" presId="urn:diagrams.loki3.com/BracketList+Icon"/>
    <dgm:cxn modelId="{DB06E36B-C096-480A-9C50-43F87818BB29}" type="presParOf" srcId="{A0CDD479-F4A3-4E7E-9712-082DF1CD787A}" destId="{210B51C2-695E-4B66-9FAB-65877420205C}" srcOrd="1" destOrd="0" presId="urn:diagrams.loki3.com/BracketList+Icon"/>
    <dgm:cxn modelId="{C83D6722-53FF-4A78-8698-4D720B087970}" type="presParOf" srcId="{A0CDD479-F4A3-4E7E-9712-082DF1CD787A}" destId="{7A8E0FFB-99C1-4E55-9924-4771EC80C65F}" srcOrd="2" destOrd="0" presId="urn:diagrams.loki3.com/BracketList+Icon"/>
    <dgm:cxn modelId="{747ACC04-98CD-461F-8100-43E8BF819BED}" type="presParOf" srcId="{A0CDD479-F4A3-4E7E-9712-082DF1CD787A}" destId="{E4548213-32B4-479E-BA7B-4D4D62C4F586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B8FC191-DA65-48AC-9EA2-9A4B6176DDDF}" type="doc">
      <dgm:prSet loTypeId="urn:microsoft.com/office/officeart/2005/8/layout/radial1" loCatId="relationship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9FC4900-C8C1-439D-B3D9-B90A95992B64}">
      <dgm:prSet/>
      <dgm:spPr/>
      <dgm:t>
        <a:bodyPr/>
        <a:lstStyle/>
        <a:p>
          <a:r>
            <a:rPr lang="ru-RU" smtClean="0"/>
            <a:t>Что входит в стандарт социальной услуги</a:t>
          </a:r>
          <a:endParaRPr lang="ru-RU"/>
        </a:p>
      </dgm:t>
    </dgm:pt>
    <dgm:pt modelId="{F0151031-9F5C-4CDC-B47D-2C2B69C5D20F}" type="parTrans" cxnId="{DBD32280-4B14-4CAB-88F9-39040CE94560}">
      <dgm:prSet/>
      <dgm:spPr/>
      <dgm:t>
        <a:bodyPr/>
        <a:lstStyle/>
        <a:p>
          <a:endParaRPr lang="ru-RU"/>
        </a:p>
      </dgm:t>
    </dgm:pt>
    <dgm:pt modelId="{F59A7A59-62D2-4F99-A174-AE16FD0EFCB4}" type="sibTrans" cxnId="{DBD32280-4B14-4CAB-88F9-39040CE94560}">
      <dgm:prSet/>
      <dgm:spPr/>
      <dgm:t>
        <a:bodyPr/>
        <a:lstStyle/>
        <a:p>
          <a:endParaRPr lang="ru-RU"/>
        </a:p>
      </dgm:t>
    </dgm:pt>
    <dgm:pt modelId="{FF2AA881-8477-4C6C-80F8-AAD801407A71}">
      <dgm:prSet custT="1"/>
      <dgm:spPr/>
      <dgm:t>
        <a:bodyPr/>
        <a:lstStyle/>
        <a:p>
          <a:r>
            <a:rPr lang="ru-RU" sz="1600" dirty="0" smtClean="0"/>
            <a:t>описание социальной услуги, в том числе ее объем</a:t>
          </a:r>
          <a:endParaRPr lang="ru-RU" sz="1600" dirty="0"/>
        </a:p>
      </dgm:t>
    </dgm:pt>
    <dgm:pt modelId="{2CCAC116-89A5-4B99-82DB-30EAE72B81E4}" type="parTrans" cxnId="{43A0F9C5-882A-478E-9AB3-18154991FDEB}">
      <dgm:prSet/>
      <dgm:spPr/>
      <dgm:t>
        <a:bodyPr/>
        <a:lstStyle/>
        <a:p>
          <a:endParaRPr lang="ru-RU"/>
        </a:p>
      </dgm:t>
    </dgm:pt>
    <dgm:pt modelId="{A4EE6F13-9C3B-496F-AC65-1BDED4FC57BE}" type="sibTrans" cxnId="{43A0F9C5-882A-478E-9AB3-18154991FDEB}">
      <dgm:prSet/>
      <dgm:spPr/>
      <dgm:t>
        <a:bodyPr/>
        <a:lstStyle/>
        <a:p>
          <a:endParaRPr lang="ru-RU"/>
        </a:p>
      </dgm:t>
    </dgm:pt>
    <dgm:pt modelId="{3D7B916C-2D2A-402E-99D6-FE9A90036722}">
      <dgm:prSet custT="1"/>
      <dgm:spPr/>
      <dgm:t>
        <a:bodyPr/>
        <a:lstStyle/>
        <a:p>
          <a:r>
            <a:rPr lang="ru-RU" sz="1600" dirty="0" smtClean="0"/>
            <a:t>сроки предоставления социальной услуги</a:t>
          </a:r>
          <a:endParaRPr lang="ru-RU" sz="1600" dirty="0"/>
        </a:p>
      </dgm:t>
    </dgm:pt>
    <dgm:pt modelId="{D41FD8CD-AA01-4BF0-AB5B-F1C8E90C73C5}" type="parTrans" cxnId="{74BFFC27-F104-4CBD-878C-88DC18CEDBD4}">
      <dgm:prSet/>
      <dgm:spPr/>
      <dgm:t>
        <a:bodyPr/>
        <a:lstStyle/>
        <a:p>
          <a:endParaRPr lang="ru-RU"/>
        </a:p>
      </dgm:t>
    </dgm:pt>
    <dgm:pt modelId="{44D5F842-A9EC-4752-B28B-A541AA6D85B9}" type="sibTrans" cxnId="{74BFFC27-F104-4CBD-878C-88DC18CEDBD4}">
      <dgm:prSet/>
      <dgm:spPr/>
      <dgm:t>
        <a:bodyPr/>
        <a:lstStyle/>
        <a:p>
          <a:endParaRPr lang="ru-RU"/>
        </a:p>
      </dgm:t>
    </dgm:pt>
    <dgm:pt modelId="{6B8B4ADA-BED5-410B-A0A2-8B59DDF91247}">
      <dgm:prSet custT="1"/>
      <dgm:spPr/>
      <dgm:t>
        <a:bodyPr/>
        <a:lstStyle/>
        <a:p>
          <a:r>
            <a:rPr lang="ru-RU" sz="1600" dirty="0" err="1" smtClean="0"/>
            <a:t>подушевой</a:t>
          </a:r>
          <a:r>
            <a:rPr lang="ru-RU" sz="1600" dirty="0" smtClean="0"/>
            <a:t> норматив финансирования социальной услуги</a:t>
          </a:r>
          <a:endParaRPr lang="ru-RU" sz="1600" dirty="0"/>
        </a:p>
      </dgm:t>
    </dgm:pt>
    <dgm:pt modelId="{D12E7A3C-2764-4E29-B662-8283632EF5DB}" type="parTrans" cxnId="{85B8A779-6E90-4299-99B1-2946942834F2}">
      <dgm:prSet/>
      <dgm:spPr/>
      <dgm:t>
        <a:bodyPr/>
        <a:lstStyle/>
        <a:p>
          <a:endParaRPr lang="ru-RU"/>
        </a:p>
      </dgm:t>
    </dgm:pt>
    <dgm:pt modelId="{76AC9401-CBD7-4189-A11C-D3E75024793C}" type="sibTrans" cxnId="{85B8A779-6E90-4299-99B1-2946942834F2}">
      <dgm:prSet/>
      <dgm:spPr/>
      <dgm:t>
        <a:bodyPr/>
        <a:lstStyle/>
        <a:p>
          <a:endParaRPr lang="ru-RU"/>
        </a:p>
      </dgm:t>
    </dgm:pt>
    <dgm:pt modelId="{D481E3C5-6358-4381-8B77-E7004237715C}">
      <dgm:prSet custT="1"/>
      <dgm:spPr/>
      <dgm:t>
        <a:bodyPr/>
        <a:lstStyle/>
        <a:p>
          <a:r>
            <a:rPr lang="ru-RU" sz="1600" dirty="0" smtClean="0"/>
            <a:t>показатели качества и оценку результатов предоставления социальной услуги</a:t>
          </a:r>
          <a:endParaRPr lang="ru-RU" sz="1600" dirty="0"/>
        </a:p>
      </dgm:t>
    </dgm:pt>
    <dgm:pt modelId="{5E6F24AA-AB59-4034-A463-FEC6E0998E28}" type="parTrans" cxnId="{291D873B-8773-4C20-9FBA-C2DC458E7D76}">
      <dgm:prSet/>
      <dgm:spPr/>
      <dgm:t>
        <a:bodyPr/>
        <a:lstStyle/>
        <a:p>
          <a:endParaRPr lang="ru-RU"/>
        </a:p>
      </dgm:t>
    </dgm:pt>
    <dgm:pt modelId="{87C2A415-6730-4F8B-8462-645E3669BA37}" type="sibTrans" cxnId="{291D873B-8773-4C20-9FBA-C2DC458E7D76}">
      <dgm:prSet/>
      <dgm:spPr/>
      <dgm:t>
        <a:bodyPr/>
        <a:lstStyle/>
        <a:p>
          <a:endParaRPr lang="ru-RU"/>
        </a:p>
      </dgm:t>
    </dgm:pt>
    <dgm:pt modelId="{647005F5-1D5F-4213-8F6A-EBFB4B0A4C0E}">
      <dgm:prSet custT="1"/>
      <dgm:spPr/>
      <dgm:t>
        <a:bodyPr/>
        <a:lstStyle/>
        <a:p>
          <a:r>
            <a:rPr lang="ru-RU" sz="1600" dirty="0" smtClean="0"/>
            <a:t>условия предоставления социальной услуги, в том числе условия доступности предоставления социальной услуги для инвалидов и других лиц с учетом ограничений их жизнедеятельности</a:t>
          </a:r>
          <a:endParaRPr lang="ru-RU" sz="1600" dirty="0"/>
        </a:p>
      </dgm:t>
    </dgm:pt>
    <dgm:pt modelId="{57DEE8C7-E8BF-4BA5-B9A4-0F52384546D1}" type="parTrans" cxnId="{0959A6D4-200A-4E9E-B2EC-FA3AF071601C}">
      <dgm:prSet/>
      <dgm:spPr/>
      <dgm:t>
        <a:bodyPr/>
        <a:lstStyle/>
        <a:p>
          <a:endParaRPr lang="ru-RU"/>
        </a:p>
      </dgm:t>
    </dgm:pt>
    <dgm:pt modelId="{8740ADF8-E780-41A7-AEB4-36A7650CC76B}" type="sibTrans" cxnId="{0959A6D4-200A-4E9E-B2EC-FA3AF071601C}">
      <dgm:prSet/>
      <dgm:spPr/>
      <dgm:t>
        <a:bodyPr/>
        <a:lstStyle/>
        <a:p>
          <a:endParaRPr lang="ru-RU"/>
        </a:p>
      </dgm:t>
    </dgm:pt>
    <dgm:pt modelId="{43A1075E-01F5-46D4-A003-41AADFACEF7B}">
      <dgm:prSet custT="1"/>
      <dgm:spPr/>
      <dgm:t>
        <a:bodyPr/>
        <a:lstStyle/>
        <a:p>
          <a:r>
            <a:rPr lang="ru-RU" sz="1600" dirty="0" smtClean="0"/>
            <a:t>иные необходимые для предоставления социальной услуги положения</a:t>
          </a:r>
          <a:endParaRPr lang="ru-RU" sz="1600" dirty="0"/>
        </a:p>
      </dgm:t>
    </dgm:pt>
    <dgm:pt modelId="{A3370A90-DA60-4249-AA72-4BBBEF34FC91}" type="parTrans" cxnId="{0DFC6BEE-3518-484B-A26E-DEA37955EE69}">
      <dgm:prSet/>
      <dgm:spPr/>
      <dgm:t>
        <a:bodyPr/>
        <a:lstStyle/>
        <a:p>
          <a:endParaRPr lang="ru-RU"/>
        </a:p>
      </dgm:t>
    </dgm:pt>
    <dgm:pt modelId="{FE6414EF-62FF-409E-9C2F-FCBE3CE996E9}" type="sibTrans" cxnId="{0DFC6BEE-3518-484B-A26E-DEA37955EE69}">
      <dgm:prSet/>
      <dgm:spPr/>
      <dgm:t>
        <a:bodyPr/>
        <a:lstStyle/>
        <a:p>
          <a:endParaRPr lang="ru-RU"/>
        </a:p>
      </dgm:t>
    </dgm:pt>
    <dgm:pt modelId="{3FE26488-ECB8-40FF-B381-2046D39EB356}" type="pres">
      <dgm:prSet presAssocID="{0B8FC191-DA65-48AC-9EA2-9A4B6176DD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BF8EB8-9487-4DA6-90DF-3C3D72F7BFC8}" type="pres">
      <dgm:prSet presAssocID="{29FC4900-C8C1-439D-B3D9-B90A95992B64}" presName="centerShape" presStyleLbl="node0" presStyleIdx="0" presStyleCnt="1"/>
      <dgm:spPr/>
      <dgm:t>
        <a:bodyPr/>
        <a:lstStyle/>
        <a:p>
          <a:endParaRPr lang="ru-RU"/>
        </a:p>
      </dgm:t>
    </dgm:pt>
    <dgm:pt modelId="{D7180361-F6E6-48E0-B65C-3F05AC59BF84}" type="pres">
      <dgm:prSet presAssocID="{2CCAC116-89A5-4B99-82DB-30EAE72B81E4}" presName="Name9" presStyleLbl="parChTrans1D2" presStyleIdx="0" presStyleCnt="6"/>
      <dgm:spPr/>
      <dgm:t>
        <a:bodyPr/>
        <a:lstStyle/>
        <a:p>
          <a:endParaRPr lang="ru-RU"/>
        </a:p>
      </dgm:t>
    </dgm:pt>
    <dgm:pt modelId="{2D63BA2E-9F4B-4B46-95B2-D94347DA92F4}" type="pres">
      <dgm:prSet presAssocID="{2CCAC116-89A5-4B99-82DB-30EAE72B81E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3D9868E7-BBBB-42C4-B0D4-D19C374FDACC}" type="pres">
      <dgm:prSet presAssocID="{FF2AA881-8477-4C6C-80F8-AAD801407A71}" presName="node" presStyleLbl="node1" presStyleIdx="0" presStyleCnt="6" custScaleX="15752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C493ED84-F4D6-4276-A9DC-D46390EBCF4F}" type="pres">
      <dgm:prSet presAssocID="{D41FD8CD-AA01-4BF0-AB5B-F1C8E90C73C5}" presName="Name9" presStyleLbl="parChTrans1D2" presStyleIdx="1" presStyleCnt="6"/>
      <dgm:spPr/>
      <dgm:t>
        <a:bodyPr/>
        <a:lstStyle/>
        <a:p>
          <a:endParaRPr lang="ru-RU"/>
        </a:p>
      </dgm:t>
    </dgm:pt>
    <dgm:pt modelId="{DBB0241D-B067-4F4F-8A53-F14EBABFC25F}" type="pres">
      <dgm:prSet presAssocID="{D41FD8CD-AA01-4BF0-AB5B-F1C8E90C73C5}" presName="connTx" presStyleLbl="parChTrans1D2" presStyleIdx="1" presStyleCnt="6"/>
      <dgm:spPr/>
      <dgm:t>
        <a:bodyPr/>
        <a:lstStyle/>
        <a:p>
          <a:endParaRPr lang="ru-RU"/>
        </a:p>
      </dgm:t>
    </dgm:pt>
    <dgm:pt modelId="{9E6FE052-F30E-4C20-99BA-1B3759E60186}" type="pres">
      <dgm:prSet presAssocID="{3D7B916C-2D2A-402E-99D6-FE9A90036722}" presName="node" presStyleLbl="node1" presStyleIdx="1" presStyleCnt="6" custScaleX="157527" custRadScaleRad="149591" custRadScaleInc="1577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401D5D2C-2153-47EC-B89A-8D94C58C7881}" type="pres">
      <dgm:prSet presAssocID="{D12E7A3C-2764-4E29-B662-8283632EF5DB}" presName="Name9" presStyleLbl="parChTrans1D2" presStyleIdx="2" presStyleCnt="6"/>
      <dgm:spPr/>
      <dgm:t>
        <a:bodyPr/>
        <a:lstStyle/>
        <a:p>
          <a:endParaRPr lang="ru-RU"/>
        </a:p>
      </dgm:t>
    </dgm:pt>
    <dgm:pt modelId="{66800538-1652-46F7-8DBD-DA387AC97325}" type="pres">
      <dgm:prSet presAssocID="{D12E7A3C-2764-4E29-B662-8283632EF5D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699A2873-202A-411A-9EB7-F1C01FFEE106}" type="pres">
      <dgm:prSet presAssocID="{6B8B4ADA-BED5-410B-A0A2-8B59DDF91247}" presName="node" presStyleLbl="node1" presStyleIdx="2" presStyleCnt="6" custScaleX="157527" custRadScaleRad="155436" custRadScaleInc="-2257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C0C1551E-88E8-4E13-A34C-5278B41E882E}" type="pres">
      <dgm:prSet presAssocID="{5E6F24AA-AB59-4034-A463-FEC6E0998E28}" presName="Name9" presStyleLbl="parChTrans1D2" presStyleIdx="3" presStyleCnt="6"/>
      <dgm:spPr/>
      <dgm:t>
        <a:bodyPr/>
        <a:lstStyle/>
        <a:p>
          <a:endParaRPr lang="ru-RU"/>
        </a:p>
      </dgm:t>
    </dgm:pt>
    <dgm:pt modelId="{B0D9BDC6-5FBE-4FCE-A9C9-B91D5C7B71D9}" type="pres">
      <dgm:prSet presAssocID="{5E6F24AA-AB59-4034-A463-FEC6E0998E28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745C53B-04A4-4F7D-8113-25DA200BB8D3}" type="pres">
      <dgm:prSet presAssocID="{D481E3C5-6358-4381-8B77-E7004237715C}" presName="node" presStyleLbl="node1" presStyleIdx="3" presStyleCnt="6" custScaleX="157527" custRadScaleRad="116651" custRadScaleInc="-2774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67AE9D83-E7EF-4608-8AA9-A44A8B58D713}" type="pres">
      <dgm:prSet presAssocID="{57DEE8C7-E8BF-4BA5-B9A4-0F52384546D1}" presName="Name9" presStyleLbl="parChTrans1D2" presStyleIdx="4" presStyleCnt="6"/>
      <dgm:spPr/>
      <dgm:t>
        <a:bodyPr/>
        <a:lstStyle/>
        <a:p>
          <a:endParaRPr lang="ru-RU"/>
        </a:p>
      </dgm:t>
    </dgm:pt>
    <dgm:pt modelId="{D55808BE-584F-45DC-B4C9-40819C12CE10}" type="pres">
      <dgm:prSet presAssocID="{57DEE8C7-E8BF-4BA5-B9A4-0F52384546D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DE43A4ED-988B-47EC-88D9-1B797691B666}" type="pres">
      <dgm:prSet presAssocID="{647005F5-1D5F-4213-8F6A-EBFB4B0A4C0E}" presName="node" presStyleLbl="node1" presStyleIdx="4" presStyleCnt="6" custScaleX="208418" custRadScaleRad="134696" custRadScaleInc="3075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A1194A65-8310-42AA-9355-155CD436DF90}" type="pres">
      <dgm:prSet presAssocID="{A3370A90-DA60-4249-AA72-4BBBEF34FC91}" presName="Name9" presStyleLbl="parChTrans1D2" presStyleIdx="5" presStyleCnt="6"/>
      <dgm:spPr/>
      <dgm:t>
        <a:bodyPr/>
        <a:lstStyle/>
        <a:p>
          <a:endParaRPr lang="ru-RU"/>
        </a:p>
      </dgm:t>
    </dgm:pt>
    <dgm:pt modelId="{9E5E7BF4-F488-402F-9980-6D039B82899B}" type="pres">
      <dgm:prSet presAssocID="{A3370A90-DA60-4249-AA72-4BBBEF34FC91}" presName="connTx" presStyleLbl="parChTrans1D2" presStyleIdx="5" presStyleCnt="6"/>
      <dgm:spPr/>
      <dgm:t>
        <a:bodyPr/>
        <a:lstStyle/>
        <a:p>
          <a:endParaRPr lang="ru-RU"/>
        </a:p>
      </dgm:t>
    </dgm:pt>
    <dgm:pt modelId="{A758BD4D-874D-44ED-91C4-9DDF64BD1B29}" type="pres">
      <dgm:prSet presAssocID="{43A1075E-01F5-46D4-A003-41AADFACEF7B}" presName="node" presStyleLbl="node1" presStyleIdx="5" presStyleCnt="6" custScaleX="157527" custRadScaleRad="153137" custRadScaleInc="-2703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74BFFC27-F104-4CBD-878C-88DC18CEDBD4}" srcId="{29FC4900-C8C1-439D-B3D9-B90A95992B64}" destId="{3D7B916C-2D2A-402E-99D6-FE9A90036722}" srcOrd="1" destOrd="0" parTransId="{D41FD8CD-AA01-4BF0-AB5B-F1C8E90C73C5}" sibTransId="{44D5F842-A9EC-4752-B28B-A541AA6D85B9}"/>
    <dgm:cxn modelId="{43A0F9C5-882A-478E-9AB3-18154991FDEB}" srcId="{29FC4900-C8C1-439D-B3D9-B90A95992B64}" destId="{FF2AA881-8477-4C6C-80F8-AAD801407A71}" srcOrd="0" destOrd="0" parTransId="{2CCAC116-89A5-4B99-82DB-30EAE72B81E4}" sibTransId="{A4EE6F13-9C3B-496F-AC65-1BDED4FC57BE}"/>
    <dgm:cxn modelId="{E4774B61-E49B-43F1-A39D-15E877DF6DA5}" type="presOf" srcId="{29FC4900-C8C1-439D-B3D9-B90A95992B64}" destId="{1EBF8EB8-9487-4DA6-90DF-3C3D72F7BFC8}" srcOrd="0" destOrd="0" presId="urn:microsoft.com/office/officeart/2005/8/layout/radial1"/>
    <dgm:cxn modelId="{F48688C4-E714-41A2-B068-0C96330969EC}" type="presOf" srcId="{647005F5-1D5F-4213-8F6A-EBFB4B0A4C0E}" destId="{DE43A4ED-988B-47EC-88D9-1B797691B666}" srcOrd="0" destOrd="0" presId="urn:microsoft.com/office/officeart/2005/8/layout/radial1"/>
    <dgm:cxn modelId="{C1E34319-065D-44A7-AFAE-3C2F85583AAD}" type="presOf" srcId="{5E6F24AA-AB59-4034-A463-FEC6E0998E28}" destId="{C0C1551E-88E8-4E13-A34C-5278B41E882E}" srcOrd="0" destOrd="0" presId="urn:microsoft.com/office/officeart/2005/8/layout/radial1"/>
    <dgm:cxn modelId="{DBD32280-4B14-4CAB-88F9-39040CE94560}" srcId="{0B8FC191-DA65-48AC-9EA2-9A4B6176DDDF}" destId="{29FC4900-C8C1-439D-B3D9-B90A95992B64}" srcOrd="0" destOrd="0" parTransId="{F0151031-9F5C-4CDC-B47D-2C2B69C5D20F}" sibTransId="{F59A7A59-62D2-4F99-A174-AE16FD0EFCB4}"/>
    <dgm:cxn modelId="{85B8A779-6E90-4299-99B1-2946942834F2}" srcId="{29FC4900-C8C1-439D-B3D9-B90A95992B64}" destId="{6B8B4ADA-BED5-410B-A0A2-8B59DDF91247}" srcOrd="2" destOrd="0" parTransId="{D12E7A3C-2764-4E29-B662-8283632EF5DB}" sibTransId="{76AC9401-CBD7-4189-A11C-D3E75024793C}"/>
    <dgm:cxn modelId="{799DB8F0-4B50-422B-9AC4-F6E31099851E}" type="presOf" srcId="{D12E7A3C-2764-4E29-B662-8283632EF5DB}" destId="{401D5D2C-2153-47EC-B89A-8D94C58C7881}" srcOrd="0" destOrd="0" presId="urn:microsoft.com/office/officeart/2005/8/layout/radial1"/>
    <dgm:cxn modelId="{291D873B-8773-4C20-9FBA-C2DC458E7D76}" srcId="{29FC4900-C8C1-439D-B3D9-B90A95992B64}" destId="{D481E3C5-6358-4381-8B77-E7004237715C}" srcOrd="3" destOrd="0" parTransId="{5E6F24AA-AB59-4034-A463-FEC6E0998E28}" sibTransId="{87C2A415-6730-4F8B-8462-645E3669BA37}"/>
    <dgm:cxn modelId="{02EE4BE7-F2D1-4957-B9CF-76523585D6BA}" type="presOf" srcId="{5E6F24AA-AB59-4034-A463-FEC6E0998E28}" destId="{B0D9BDC6-5FBE-4FCE-A9C9-B91D5C7B71D9}" srcOrd="1" destOrd="0" presId="urn:microsoft.com/office/officeart/2005/8/layout/radial1"/>
    <dgm:cxn modelId="{4876F1BC-9198-4966-B0FC-84D4B2439827}" type="presOf" srcId="{57DEE8C7-E8BF-4BA5-B9A4-0F52384546D1}" destId="{D55808BE-584F-45DC-B4C9-40819C12CE10}" srcOrd="1" destOrd="0" presId="urn:microsoft.com/office/officeart/2005/8/layout/radial1"/>
    <dgm:cxn modelId="{CC5F0199-5DB0-4810-9D0F-C71CE6369CE1}" type="presOf" srcId="{D41FD8CD-AA01-4BF0-AB5B-F1C8E90C73C5}" destId="{C493ED84-F4D6-4276-A9DC-D46390EBCF4F}" srcOrd="0" destOrd="0" presId="urn:microsoft.com/office/officeart/2005/8/layout/radial1"/>
    <dgm:cxn modelId="{481DB727-AEA0-463D-B483-027066B9D212}" type="presOf" srcId="{43A1075E-01F5-46D4-A003-41AADFACEF7B}" destId="{A758BD4D-874D-44ED-91C4-9DDF64BD1B29}" srcOrd="0" destOrd="0" presId="urn:microsoft.com/office/officeart/2005/8/layout/radial1"/>
    <dgm:cxn modelId="{0DFC6BEE-3518-484B-A26E-DEA37955EE69}" srcId="{29FC4900-C8C1-439D-B3D9-B90A95992B64}" destId="{43A1075E-01F5-46D4-A003-41AADFACEF7B}" srcOrd="5" destOrd="0" parTransId="{A3370A90-DA60-4249-AA72-4BBBEF34FC91}" sibTransId="{FE6414EF-62FF-409E-9C2F-FCBE3CE996E9}"/>
    <dgm:cxn modelId="{7DF5E132-4B6B-4F09-9E43-8777D28CB416}" type="presOf" srcId="{D12E7A3C-2764-4E29-B662-8283632EF5DB}" destId="{66800538-1652-46F7-8DBD-DA387AC97325}" srcOrd="1" destOrd="0" presId="urn:microsoft.com/office/officeart/2005/8/layout/radial1"/>
    <dgm:cxn modelId="{0422C63A-B67F-4142-9819-BEB32E93BBDB}" type="presOf" srcId="{6B8B4ADA-BED5-410B-A0A2-8B59DDF91247}" destId="{699A2873-202A-411A-9EB7-F1C01FFEE106}" srcOrd="0" destOrd="0" presId="urn:microsoft.com/office/officeart/2005/8/layout/radial1"/>
    <dgm:cxn modelId="{2FA85B87-6023-4EE5-888B-C621F7578D75}" type="presOf" srcId="{3D7B916C-2D2A-402E-99D6-FE9A90036722}" destId="{9E6FE052-F30E-4C20-99BA-1B3759E60186}" srcOrd="0" destOrd="0" presId="urn:microsoft.com/office/officeart/2005/8/layout/radial1"/>
    <dgm:cxn modelId="{0959A6D4-200A-4E9E-B2EC-FA3AF071601C}" srcId="{29FC4900-C8C1-439D-B3D9-B90A95992B64}" destId="{647005F5-1D5F-4213-8F6A-EBFB4B0A4C0E}" srcOrd="4" destOrd="0" parTransId="{57DEE8C7-E8BF-4BA5-B9A4-0F52384546D1}" sibTransId="{8740ADF8-E780-41A7-AEB4-36A7650CC76B}"/>
    <dgm:cxn modelId="{FD6F961E-AE6A-4A0B-A8BC-A5B52F5C722A}" type="presOf" srcId="{A3370A90-DA60-4249-AA72-4BBBEF34FC91}" destId="{A1194A65-8310-42AA-9355-155CD436DF90}" srcOrd="0" destOrd="0" presId="urn:microsoft.com/office/officeart/2005/8/layout/radial1"/>
    <dgm:cxn modelId="{ECC98E6D-FE27-411A-AB94-F44D5CB22D76}" type="presOf" srcId="{2CCAC116-89A5-4B99-82DB-30EAE72B81E4}" destId="{D7180361-F6E6-48E0-B65C-3F05AC59BF84}" srcOrd="0" destOrd="0" presId="urn:microsoft.com/office/officeart/2005/8/layout/radial1"/>
    <dgm:cxn modelId="{FD8CB2AC-3CB4-4799-9076-156AB31FAB48}" type="presOf" srcId="{D481E3C5-6358-4381-8B77-E7004237715C}" destId="{A745C53B-04A4-4F7D-8113-25DA200BB8D3}" srcOrd="0" destOrd="0" presId="urn:microsoft.com/office/officeart/2005/8/layout/radial1"/>
    <dgm:cxn modelId="{3716B9D0-2ACD-4BEB-A058-D9BB5D580C54}" type="presOf" srcId="{57DEE8C7-E8BF-4BA5-B9A4-0F52384546D1}" destId="{67AE9D83-E7EF-4608-8AA9-A44A8B58D713}" srcOrd="0" destOrd="0" presId="urn:microsoft.com/office/officeart/2005/8/layout/radial1"/>
    <dgm:cxn modelId="{6CE57DE7-7FA2-4191-9DB1-FF4922475D28}" type="presOf" srcId="{FF2AA881-8477-4C6C-80F8-AAD801407A71}" destId="{3D9868E7-BBBB-42C4-B0D4-D19C374FDACC}" srcOrd="0" destOrd="0" presId="urn:microsoft.com/office/officeart/2005/8/layout/radial1"/>
    <dgm:cxn modelId="{838D1F50-AE6F-458C-A75B-67F944F59D40}" type="presOf" srcId="{A3370A90-DA60-4249-AA72-4BBBEF34FC91}" destId="{9E5E7BF4-F488-402F-9980-6D039B82899B}" srcOrd="1" destOrd="0" presId="urn:microsoft.com/office/officeart/2005/8/layout/radial1"/>
    <dgm:cxn modelId="{1467269B-B742-4319-8272-C8D7B08BD019}" type="presOf" srcId="{D41FD8CD-AA01-4BF0-AB5B-F1C8E90C73C5}" destId="{DBB0241D-B067-4F4F-8A53-F14EBABFC25F}" srcOrd="1" destOrd="0" presId="urn:microsoft.com/office/officeart/2005/8/layout/radial1"/>
    <dgm:cxn modelId="{8E2A1C99-2AFE-4BB2-A853-08F30D0362F9}" type="presOf" srcId="{2CCAC116-89A5-4B99-82DB-30EAE72B81E4}" destId="{2D63BA2E-9F4B-4B46-95B2-D94347DA92F4}" srcOrd="1" destOrd="0" presId="urn:microsoft.com/office/officeart/2005/8/layout/radial1"/>
    <dgm:cxn modelId="{4D137A16-2C58-4330-B015-F54FB5028B88}" type="presOf" srcId="{0B8FC191-DA65-48AC-9EA2-9A4B6176DDDF}" destId="{3FE26488-ECB8-40FF-B381-2046D39EB356}" srcOrd="0" destOrd="0" presId="urn:microsoft.com/office/officeart/2005/8/layout/radial1"/>
    <dgm:cxn modelId="{F118D7D2-A3D6-4D27-AA72-94CCAB3AEDC3}" type="presParOf" srcId="{3FE26488-ECB8-40FF-B381-2046D39EB356}" destId="{1EBF8EB8-9487-4DA6-90DF-3C3D72F7BFC8}" srcOrd="0" destOrd="0" presId="urn:microsoft.com/office/officeart/2005/8/layout/radial1"/>
    <dgm:cxn modelId="{AB7B5F06-8B50-405B-A432-E4116FCF81D8}" type="presParOf" srcId="{3FE26488-ECB8-40FF-B381-2046D39EB356}" destId="{D7180361-F6E6-48E0-B65C-3F05AC59BF84}" srcOrd="1" destOrd="0" presId="urn:microsoft.com/office/officeart/2005/8/layout/radial1"/>
    <dgm:cxn modelId="{3ADBE96B-0788-421E-9E92-6A8AA7CEAF99}" type="presParOf" srcId="{D7180361-F6E6-48E0-B65C-3F05AC59BF84}" destId="{2D63BA2E-9F4B-4B46-95B2-D94347DA92F4}" srcOrd="0" destOrd="0" presId="urn:microsoft.com/office/officeart/2005/8/layout/radial1"/>
    <dgm:cxn modelId="{81EF48A3-DBB8-4430-9C15-DF6DF49D8D59}" type="presParOf" srcId="{3FE26488-ECB8-40FF-B381-2046D39EB356}" destId="{3D9868E7-BBBB-42C4-B0D4-D19C374FDACC}" srcOrd="2" destOrd="0" presId="urn:microsoft.com/office/officeart/2005/8/layout/radial1"/>
    <dgm:cxn modelId="{501ED54E-9111-475B-A364-E0B664A5B64F}" type="presParOf" srcId="{3FE26488-ECB8-40FF-B381-2046D39EB356}" destId="{C493ED84-F4D6-4276-A9DC-D46390EBCF4F}" srcOrd="3" destOrd="0" presId="urn:microsoft.com/office/officeart/2005/8/layout/radial1"/>
    <dgm:cxn modelId="{1F770B1A-866E-48A4-9F34-4B71F0C45E8A}" type="presParOf" srcId="{C493ED84-F4D6-4276-A9DC-D46390EBCF4F}" destId="{DBB0241D-B067-4F4F-8A53-F14EBABFC25F}" srcOrd="0" destOrd="0" presId="urn:microsoft.com/office/officeart/2005/8/layout/radial1"/>
    <dgm:cxn modelId="{34E887CD-02D3-4FBB-B0FF-943C55A6EA4B}" type="presParOf" srcId="{3FE26488-ECB8-40FF-B381-2046D39EB356}" destId="{9E6FE052-F30E-4C20-99BA-1B3759E60186}" srcOrd="4" destOrd="0" presId="urn:microsoft.com/office/officeart/2005/8/layout/radial1"/>
    <dgm:cxn modelId="{DF99B95C-5C64-494F-A9B5-4565D6D4C493}" type="presParOf" srcId="{3FE26488-ECB8-40FF-B381-2046D39EB356}" destId="{401D5D2C-2153-47EC-B89A-8D94C58C7881}" srcOrd="5" destOrd="0" presId="urn:microsoft.com/office/officeart/2005/8/layout/radial1"/>
    <dgm:cxn modelId="{81C09998-6823-489B-AA9A-D85C845D3773}" type="presParOf" srcId="{401D5D2C-2153-47EC-B89A-8D94C58C7881}" destId="{66800538-1652-46F7-8DBD-DA387AC97325}" srcOrd="0" destOrd="0" presId="urn:microsoft.com/office/officeart/2005/8/layout/radial1"/>
    <dgm:cxn modelId="{48BD64B9-7B0F-4D60-94BC-A458D6D417E4}" type="presParOf" srcId="{3FE26488-ECB8-40FF-B381-2046D39EB356}" destId="{699A2873-202A-411A-9EB7-F1C01FFEE106}" srcOrd="6" destOrd="0" presId="urn:microsoft.com/office/officeart/2005/8/layout/radial1"/>
    <dgm:cxn modelId="{3F70C326-6084-408C-8E35-6DFD78DF3584}" type="presParOf" srcId="{3FE26488-ECB8-40FF-B381-2046D39EB356}" destId="{C0C1551E-88E8-4E13-A34C-5278B41E882E}" srcOrd="7" destOrd="0" presId="urn:microsoft.com/office/officeart/2005/8/layout/radial1"/>
    <dgm:cxn modelId="{CC225B2C-4ECA-46FC-8BB0-B5A415724BD4}" type="presParOf" srcId="{C0C1551E-88E8-4E13-A34C-5278B41E882E}" destId="{B0D9BDC6-5FBE-4FCE-A9C9-B91D5C7B71D9}" srcOrd="0" destOrd="0" presId="urn:microsoft.com/office/officeart/2005/8/layout/radial1"/>
    <dgm:cxn modelId="{51C20D62-5B27-4B54-B997-B0388EA7DCC2}" type="presParOf" srcId="{3FE26488-ECB8-40FF-B381-2046D39EB356}" destId="{A745C53B-04A4-4F7D-8113-25DA200BB8D3}" srcOrd="8" destOrd="0" presId="urn:microsoft.com/office/officeart/2005/8/layout/radial1"/>
    <dgm:cxn modelId="{CCA33BCB-610C-4127-BC14-751BDC63FFA5}" type="presParOf" srcId="{3FE26488-ECB8-40FF-B381-2046D39EB356}" destId="{67AE9D83-E7EF-4608-8AA9-A44A8B58D713}" srcOrd="9" destOrd="0" presId="urn:microsoft.com/office/officeart/2005/8/layout/radial1"/>
    <dgm:cxn modelId="{200C9CDE-46EF-4B0B-93DA-4634353CFE87}" type="presParOf" srcId="{67AE9D83-E7EF-4608-8AA9-A44A8B58D713}" destId="{D55808BE-584F-45DC-B4C9-40819C12CE10}" srcOrd="0" destOrd="0" presId="urn:microsoft.com/office/officeart/2005/8/layout/radial1"/>
    <dgm:cxn modelId="{0BF92FD4-553E-4222-B926-B0FBB533F978}" type="presParOf" srcId="{3FE26488-ECB8-40FF-B381-2046D39EB356}" destId="{DE43A4ED-988B-47EC-88D9-1B797691B666}" srcOrd="10" destOrd="0" presId="urn:microsoft.com/office/officeart/2005/8/layout/radial1"/>
    <dgm:cxn modelId="{78296C86-3959-4115-99FC-5C3A3AB8DF6C}" type="presParOf" srcId="{3FE26488-ECB8-40FF-B381-2046D39EB356}" destId="{A1194A65-8310-42AA-9355-155CD436DF90}" srcOrd="11" destOrd="0" presId="urn:microsoft.com/office/officeart/2005/8/layout/radial1"/>
    <dgm:cxn modelId="{4D51BB63-1534-454A-BCCA-5293EC875209}" type="presParOf" srcId="{A1194A65-8310-42AA-9355-155CD436DF90}" destId="{9E5E7BF4-F488-402F-9980-6D039B82899B}" srcOrd="0" destOrd="0" presId="urn:microsoft.com/office/officeart/2005/8/layout/radial1"/>
    <dgm:cxn modelId="{4EDB7347-16A2-4156-BE8F-4656BA526416}" type="presParOf" srcId="{3FE26488-ECB8-40FF-B381-2046D39EB356}" destId="{A758BD4D-874D-44ED-91C4-9DDF64BD1B2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7B1115B-38D6-4C6E-B65D-72ABB0F6131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1A8705-E3AA-46CC-98D7-AEFCBF38D90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При установлении стандартов качества услуг необходимо учитывать определенные современные принципы оказания услуг в социальной сфере, которые отражают и учитывают признанные и гарантированные законодательством права получателей услуг.</a:t>
          </a:r>
          <a:endParaRPr lang="ru-RU" sz="1800" dirty="0"/>
        </a:p>
      </dgm:t>
    </dgm:pt>
    <dgm:pt modelId="{7348EFAE-A89B-4D37-8670-99080BBE15BE}" type="parTrans" cxnId="{25DAA176-222E-429C-A8A6-C26A96190B1D}">
      <dgm:prSet/>
      <dgm:spPr/>
      <dgm:t>
        <a:bodyPr/>
        <a:lstStyle/>
        <a:p>
          <a:endParaRPr lang="ru-RU"/>
        </a:p>
      </dgm:t>
    </dgm:pt>
    <dgm:pt modelId="{03D5E323-60D8-4E51-8021-965FC20AF736}" type="sibTrans" cxnId="{25DAA176-222E-429C-A8A6-C26A96190B1D}">
      <dgm:prSet/>
      <dgm:spPr/>
      <dgm:t>
        <a:bodyPr/>
        <a:lstStyle/>
        <a:p>
          <a:endParaRPr lang="ru-RU"/>
        </a:p>
      </dgm:t>
    </dgm:pt>
    <dgm:pt modelId="{CCD2D4B8-3711-4744-87A9-5ECCCB71E23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Стандарты должны быть реалистичными, они должны обеспечиваться существующими ресурсами негосударственных поставщиков. Формулировки, используемые в стандартах должны быть четкими, их должно быть легко понять получателям услуг и сотрудникам организаций - поставщиков и сложно истолковать неверным образом. Стандарты должны допускать возможность оценки их исполнения по количественным и качественным показателям.</a:t>
          </a:r>
          <a:endParaRPr lang="ru-RU" sz="1800" dirty="0"/>
        </a:p>
      </dgm:t>
    </dgm:pt>
    <dgm:pt modelId="{7AB71A92-A8D3-4673-B7EC-E09994A58FB8}" type="parTrans" cxnId="{1CDA82D6-285D-41E2-A512-8D1A6460A1C0}">
      <dgm:prSet/>
      <dgm:spPr/>
      <dgm:t>
        <a:bodyPr/>
        <a:lstStyle/>
        <a:p>
          <a:endParaRPr lang="ru-RU"/>
        </a:p>
      </dgm:t>
    </dgm:pt>
    <dgm:pt modelId="{5C912B92-D33D-4B02-B4C2-C4031DCC34D0}" type="sibTrans" cxnId="{1CDA82D6-285D-41E2-A512-8D1A6460A1C0}">
      <dgm:prSet/>
      <dgm:spPr/>
      <dgm:t>
        <a:bodyPr/>
        <a:lstStyle/>
        <a:p>
          <a:endParaRPr lang="ru-RU"/>
        </a:p>
      </dgm:t>
    </dgm:pt>
    <dgm:pt modelId="{5546381E-62E9-4EA0-A70E-06F5D46E01A4}" type="pres">
      <dgm:prSet presAssocID="{C7B1115B-38D6-4C6E-B65D-72ABB0F6131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1B5E57-2294-4977-B142-F65364852004}" type="pres">
      <dgm:prSet presAssocID="{0E1A8705-E3AA-46CC-98D7-AEFCBF38D90F}" presName="composite" presStyleCnt="0"/>
      <dgm:spPr/>
    </dgm:pt>
    <dgm:pt modelId="{B96D670F-4DD4-4498-9508-1E82CA1ED74E}" type="pres">
      <dgm:prSet presAssocID="{0E1A8705-E3AA-46CC-98D7-AEFCBF38D90F}" presName="imgShp" presStyleLbl="fgImgPlace1" presStyleIdx="0" presStyleCnt="2" custLinFactNeighborX="-36770" custLinFactNeighborY="-138"/>
      <dgm:spPr/>
    </dgm:pt>
    <dgm:pt modelId="{DB239BC0-0E55-4147-A2E5-2042890F60B0}" type="pres">
      <dgm:prSet presAssocID="{0E1A8705-E3AA-46CC-98D7-AEFCBF38D90F}" presName="txShp" presStyleLbl="node1" presStyleIdx="0" presStyleCnt="2" custScaleX="129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D08BF-6DAE-4644-81EC-308E2AD4984B}" type="pres">
      <dgm:prSet presAssocID="{03D5E323-60D8-4E51-8021-965FC20AF736}" presName="spacing" presStyleCnt="0"/>
      <dgm:spPr/>
    </dgm:pt>
    <dgm:pt modelId="{7B4FD4D4-8C2B-4EE1-8C1F-B6E96B4905EE}" type="pres">
      <dgm:prSet presAssocID="{CCD2D4B8-3711-4744-87A9-5ECCCB71E23C}" presName="composite" presStyleCnt="0"/>
      <dgm:spPr/>
    </dgm:pt>
    <dgm:pt modelId="{6D5F49CF-7E92-495D-BB52-943D59036B0D}" type="pres">
      <dgm:prSet presAssocID="{CCD2D4B8-3711-4744-87A9-5ECCCB71E23C}" presName="imgShp" presStyleLbl="fgImgPlace1" presStyleIdx="1" presStyleCnt="2" custLinFactNeighborX="-36770" custLinFactNeighborY="-138"/>
      <dgm:spPr/>
    </dgm:pt>
    <dgm:pt modelId="{7B730B1D-1195-4B3D-90DC-2E8D78AE53BB}" type="pres">
      <dgm:prSet presAssocID="{CCD2D4B8-3711-4744-87A9-5ECCCB71E23C}" presName="txShp" presStyleLbl="node1" presStyleIdx="1" presStyleCnt="2" custScaleX="134174" custScaleY="149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C4D617-5260-4884-BC6E-952322859AEE}" type="presOf" srcId="{C7B1115B-38D6-4C6E-B65D-72ABB0F61315}" destId="{5546381E-62E9-4EA0-A70E-06F5D46E01A4}" srcOrd="0" destOrd="0" presId="urn:microsoft.com/office/officeart/2005/8/layout/vList3"/>
    <dgm:cxn modelId="{E64EB5BA-6F96-4C60-B3D7-B1967FF64FE9}" type="presOf" srcId="{0E1A8705-E3AA-46CC-98D7-AEFCBF38D90F}" destId="{DB239BC0-0E55-4147-A2E5-2042890F60B0}" srcOrd="0" destOrd="0" presId="urn:microsoft.com/office/officeart/2005/8/layout/vList3"/>
    <dgm:cxn modelId="{1CDA82D6-285D-41E2-A512-8D1A6460A1C0}" srcId="{C7B1115B-38D6-4C6E-B65D-72ABB0F61315}" destId="{CCD2D4B8-3711-4744-87A9-5ECCCB71E23C}" srcOrd="1" destOrd="0" parTransId="{7AB71A92-A8D3-4673-B7EC-E09994A58FB8}" sibTransId="{5C912B92-D33D-4B02-B4C2-C4031DCC34D0}"/>
    <dgm:cxn modelId="{C4769CF2-2034-4024-B297-141010093121}" type="presOf" srcId="{CCD2D4B8-3711-4744-87A9-5ECCCB71E23C}" destId="{7B730B1D-1195-4B3D-90DC-2E8D78AE53BB}" srcOrd="0" destOrd="0" presId="urn:microsoft.com/office/officeart/2005/8/layout/vList3"/>
    <dgm:cxn modelId="{25DAA176-222E-429C-A8A6-C26A96190B1D}" srcId="{C7B1115B-38D6-4C6E-B65D-72ABB0F61315}" destId="{0E1A8705-E3AA-46CC-98D7-AEFCBF38D90F}" srcOrd="0" destOrd="0" parTransId="{7348EFAE-A89B-4D37-8670-99080BBE15BE}" sibTransId="{03D5E323-60D8-4E51-8021-965FC20AF736}"/>
    <dgm:cxn modelId="{76ECCC56-C409-4B84-9444-885D15DFDD14}" type="presParOf" srcId="{5546381E-62E9-4EA0-A70E-06F5D46E01A4}" destId="{9B1B5E57-2294-4977-B142-F65364852004}" srcOrd="0" destOrd="0" presId="urn:microsoft.com/office/officeart/2005/8/layout/vList3"/>
    <dgm:cxn modelId="{100F2834-6780-4A9C-BEE0-1D37EBA166BA}" type="presParOf" srcId="{9B1B5E57-2294-4977-B142-F65364852004}" destId="{B96D670F-4DD4-4498-9508-1E82CA1ED74E}" srcOrd="0" destOrd="0" presId="urn:microsoft.com/office/officeart/2005/8/layout/vList3"/>
    <dgm:cxn modelId="{5BD0B58E-9DBE-487A-9922-6DDDD896E85F}" type="presParOf" srcId="{9B1B5E57-2294-4977-B142-F65364852004}" destId="{DB239BC0-0E55-4147-A2E5-2042890F60B0}" srcOrd="1" destOrd="0" presId="urn:microsoft.com/office/officeart/2005/8/layout/vList3"/>
    <dgm:cxn modelId="{EEDD4C20-3338-419A-9B47-7C3F8C06AD37}" type="presParOf" srcId="{5546381E-62E9-4EA0-A70E-06F5D46E01A4}" destId="{07FD08BF-6DAE-4644-81EC-308E2AD4984B}" srcOrd="1" destOrd="0" presId="urn:microsoft.com/office/officeart/2005/8/layout/vList3"/>
    <dgm:cxn modelId="{CECFD484-96F4-4B0A-8C02-811A16600ACA}" type="presParOf" srcId="{5546381E-62E9-4EA0-A70E-06F5D46E01A4}" destId="{7B4FD4D4-8C2B-4EE1-8C1F-B6E96B4905EE}" srcOrd="2" destOrd="0" presId="urn:microsoft.com/office/officeart/2005/8/layout/vList3"/>
    <dgm:cxn modelId="{0FF9A98E-7243-470F-A094-68B9DE290893}" type="presParOf" srcId="{7B4FD4D4-8C2B-4EE1-8C1F-B6E96B4905EE}" destId="{6D5F49CF-7E92-495D-BB52-943D59036B0D}" srcOrd="0" destOrd="0" presId="urn:microsoft.com/office/officeart/2005/8/layout/vList3"/>
    <dgm:cxn modelId="{09DFC161-8CFE-4D55-A5CE-C1AA29925F5E}" type="presParOf" srcId="{7B4FD4D4-8C2B-4EE1-8C1F-B6E96B4905EE}" destId="{7B730B1D-1195-4B3D-90DC-2E8D78AE53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B812F5-07B0-4919-9C4D-2FEF332DC4C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3B3CF4-BDB7-4B2E-B05E-D8D8AA185B33}">
      <dgm:prSet phldrT="[Текст]"/>
      <dgm:spPr/>
      <dgm:t>
        <a:bodyPr/>
        <a:lstStyle/>
        <a:p>
          <a:r>
            <a:rPr lang="ru-RU" dirty="0" smtClean="0"/>
            <a:t>Неосязаемость</a:t>
          </a:r>
          <a:endParaRPr lang="ru-RU" dirty="0"/>
        </a:p>
      </dgm:t>
    </dgm:pt>
    <dgm:pt modelId="{3C48C8B4-2A8A-4FD9-9C07-14573339A28E}" type="parTrans" cxnId="{1DB4F11F-F4FE-4717-BE95-4AF2B59C8413}">
      <dgm:prSet/>
      <dgm:spPr/>
      <dgm:t>
        <a:bodyPr/>
        <a:lstStyle/>
        <a:p>
          <a:endParaRPr lang="ru-RU"/>
        </a:p>
      </dgm:t>
    </dgm:pt>
    <dgm:pt modelId="{4A12CF9A-68AB-440D-82A4-03E220E26E2C}" type="sibTrans" cxnId="{1DB4F11F-F4FE-4717-BE95-4AF2B59C8413}">
      <dgm:prSet/>
      <dgm:spPr/>
      <dgm:t>
        <a:bodyPr/>
        <a:lstStyle/>
        <a:p>
          <a:endParaRPr lang="ru-RU"/>
        </a:p>
      </dgm:t>
    </dgm:pt>
    <dgm:pt modelId="{1B7E4383-D598-4B53-9B3E-CF13A31A7885}">
      <dgm:prSet phldrT="[Текст]"/>
      <dgm:spPr/>
      <dgm:t>
        <a:bodyPr/>
        <a:lstStyle/>
        <a:p>
          <a:r>
            <a:rPr lang="ru-RU" dirty="0" smtClean="0"/>
            <a:t>Услугу нельзя потрогать или продемонстрировать</a:t>
          </a:r>
          <a:endParaRPr lang="ru-RU" dirty="0"/>
        </a:p>
      </dgm:t>
    </dgm:pt>
    <dgm:pt modelId="{6C5FD0AC-341C-4406-B0A2-EF20E0F57C19}" type="parTrans" cxnId="{0E909870-12ED-4A66-AD6B-271D45AE0F6E}">
      <dgm:prSet/>
      <dgm:spPr/>
      <dgm:t>
        <a:bodyPr/>
        <a:lstStyle/>
        <a:p>
          <a:endParaRPr lang="ru-RU"/>
        </a:p>
      </dgm:t>
    </dgm:pt>
    <dgm:pt modelId="{CA7B678A-5527-43CA-BC04-90ED7D310EA1}" type="sibTrans" cxnId="{0E909870-12ED-4A66-AD6B-271D45AE0F6E}">
      <dgm:prSet/>
      <dgm:spPr/>
      <dgm:t>
        <a:bodyPr/>
        <a:lstStyle/>
        <a:p>
          <a:endParaRPr lang="ru-RU"/>
        </a:p>
      </dgm:t>
    </dgm:pt>
    <dgm:pt modelId="{3B73414B-75D1-4518-A6E6-387B584E27C9}">
      <dgm:prSet phldrT="[Текст]"/>
      <dgm:spPr/>
      <dgm:t>
        <a:bodyPr/>
        <a:lstStyle/>
        <a:p>
          <a:r>
            <a:rPr lang="ru-RU" dirty="0" smtClean="0"/>
            <a:t>Неотделимость</a:t>
          </a:r>
          <a:endParaRPr lang="ru-RU" dirty="0"/>
        </a:p>
      </dgm:t>
    </dgm:pt>
    <dgm:pt modelId="{224CD12A-D693-4697-8490-938B7EE1DAF9}" type="parTrans" cxnId="{DD73D302-AAFC-48C2-8C7C-C9163C748EDE}">
      <dgm:prSet/>
      <dgm:spPr/>
      <dgm:t>
        <a:bodyPr/>
        <a:lstStyle/>
        <a:p>
          <a:endParaRPr lang="ru-RU"/>
        </a:p>
      </dgm:t>
    </dgm:pt>
    <dgm:pt modelId="{77329C4D-9471-4819-9871-FDBE2F90A954}" type="sibTrans" cxnId="{DD73D302-AAFC-48C2-8C7C-C9163C748EDE}">
      <dgm:prSet/>
      <dgm:spPr/>
      <dgm:t>
        <a:bodyPr/>
        <a:lstStyle/>
        <a:p>
          <a:endParaRPr lang="ru-RU"/>
        </a:p>
      </dgm:t>
    </dgm:pt>
    <dgm:pt modelId="{8F0B0447-7451-409B-A7F6-BEEA84391D92}">
      <dgm:prSet phldrT="[Текст]"/>
      <dgm:spPr/>
      <dgm:t>
        <a:bodyPr/>
        <a:lstStyle/>
        <a:p>
          <a:r>
            <a:rPr lang="ru-RU" dirty="0" smtClean="0"/>
            <a:t>Услугу нельзя отделить от ее источника, независимо от того, предоставляется она человеком или машиной</a:t>
          </a:r>
          <a:endParaRPr lang="ru-RU" dirty="0"/>
        </a:p>
      </dgm:t>
    </dgm:pt>
    <dgm:pt modelId="{05232847-14B0-4DCC-82D8-8E8640747BAA}" type="parTrans" cxnId="{4E19D9A9-9E60-43EC-A48A-51931F1B75A4}">
      <dgm:prSet/>
      <dgm:spPr/>
      <dgm:t>
        <a:bodyPr/>
        <a:lstStyle/>
        <a:p>
          <a:endParaRPr lang="ru-RU"/>
        </a:p>
      </dgm:t>
    </dgm:pt>
    <dgm:pt modelId="{095525E7-EB8C-440D-8C24-3090EBA729D4}" type="sibTrans" cxnId="{4E19D9A9-9E60-43EC-A48A-51931F1B75A4}">
      <dgm:prSet/>
      <dgm:spPr/>
      <dgm:t>
        <a:bodyPr/>
        <a:lstStyle/>
        <a:p>
          <a:endParaRPr lang="ru-RU"/>
        </a:p>
      </dgm:t>
    </dgm:pt>
    <dgm:pt modelId="{56D27718-8693-400B-B8DA-E5D5618E259C}">
      <dgm:prSet phldrT="[Текст]"/>
      <dgm:spPr/>
      <dgm:t>
        <a:bodyPr/>
        <a:lstStyle/>
        <a:p>
          <a:r>
            <a:rPr lang="ru-RU" dirty="0" smtClean="0"/>
            <a:t>Непостоянство качества</a:t>
          </a:r>
          <a:endParaRPr lang="ru-RU" dirty="0"/>
        </a:p>
      </dgm:t>
    </dgm:pt>
    <dgm:pt modelId="{003D4F35-BD98-4416-A62B-00D72FE3FA1E}" type="parTrans" cxnId="{7F759CEB-DE47-4365-BCC3-37360696A367}">
      <dgm:prSet/>
      <dgm:spPr/>
      <dgm:t>
        <a:bodyPr/>
        <a:lstStyle/>
        <a:p>
          <a:endParaRPr lang="ru-RU"/>
        </a:p>
      </dgm:t>
    </dgm:pt>
    <dgm:pt modelId="{CBAAA397-C7EE-4371-92C1-A7B4D4901D3B}" type="sibTrans" cxnId="{7F759CEB-DE47-4365-BCC3-37360696A367}">
      <dgm:prSet/>
      <dgm:spPr/>
      <dgm:t>
        <a:bodyPr/>
        <a:lstStyle/>
        <a:p>
          <a:endParaRPr lang="ru-RU"/>
        </a:p>
      </dgm:t>
    </dgm:pt>
    <dgm:pt modelId="{1E2816AC-3785-4A4F-BBA6-2842673273B6}">
      <dgm:prSet phldrT="[Текст]"/>
      <dgm:spPr/>
      <dgm:t>
        <a:bodyPr/>
        <a:lstStyle/>
        <a:p>
          <a:r>
            <a:rPr lang="ru-RU" dirty="0" smtClean="0"/>
            <a:t>Качество услуги зависит от того, кто, когда и как ее предоставляет</a:t>
          </a:r>
          <a:endParaRPr lang="ru-RU" dirty="0"/>
        </a:p>
      </dgm:t>
    </dgm:pt>
    <dgm:pt modelId="{525847BC-E413-4C20-86A5-E5BE3BA2DEB2}" type="parTrans" cxnId="{F9ADCAC0-C48A-44D9-9DEE-542A8474C931}">
      <dgm:prSet/>
      <dgm:spPr/>
      <dgm:t>
        <a:bodyPr/>
        <a:lstStyle/>
        <a:p>
          <a:endParaRPr lang="ru-RU"/>
        </a:p>
      </dgm:t>
    </dgm:pt>
    <dgm:pt modelId="{AB203E47-9F9A-455C-A3E7-E786F2C7CD46}" type="sibTrans" cxnId="{F9ADCAC0-C48A-44D9-9DEE-542A8474C931}">
      <dgm:prSet/>
      <dgm:spPr/>
      <dgm:t>
        <a:bodyPr/>
        <a:lstStyle/>
        <a:p>
          <a:endParaRPr lang="ru-RU"/>
        </a:p>
      </dgm:t>
    </dgm:pt>
    <dgm:pt modelId="{9445FF1B-C0D5-4ECE-BC1A-720626FDC5E4}">
      <dgm:prSet phldrT="[Текст]"/>
      <dgm:spPr/>
      <dgm:t>
        <a:bodyPr/>
        <a:lstStyle/>
        <a:p>
          <a:r>
            <a:rPr lang="ru-RU" dirty="0" smtClean="0"/>
            <a:t>Недолговечность</a:t>
          </a:r>
          <a:endParaRPr lang="ru-RU" dirty="0"/>
        </a:p>
      </dgm:t>
    </dgm:pt>
    <dgm:pt modelId="{E05BDD37-9B91-41F6-9923-9D68F14881C6}" type="parTrans" cxnId="{7CA73CE6-6826-461C-8AED-93EC3706F1F2}">
      <dgm:prSet/>
      <dgm:spPr/>
      <dgm:t>
        <a:bodyPr/>
        <a:lstStyle/>
        <a:p>
          <a:endParaRPr lang="ru-RU"/>
        </a:p>
      </dgm:t>
    </dgm:pt>
    <dgm:pt modelId="{E7D9CB0F-6210-4FC0-BDAF-4D45F4C4CC38}" type="sibTrans" cxnId="{7CA73CE6-6826-461C-8AED-93EC3706F1F2}">
      <dgm:prSet/>
      <dgm:spPr/>
      <dgm:t>
        <a:bodyPr/>
        <a:lstStyle/>
        <a:p>
          <a:endParaRPr lang="ru-RU"/>
        </a:p>
      </dgm:t>
    </dgm:pt>
    <dgm:pt modelId="{77D14378-3C10-47E2-B6B6-62B56498290C}">
      <dgm:prSet phldrT="[Текст]"/>
      <dgm:spPr/>
      <dgm:t>
        <a:bodyPr/>
        <a:lstStyle/>
        <a:p>
          <a:r>
            <a:rPr lang="ru-RU" dirty="0" smtClean="0"/>
            <a:t>Услугу нельзя хранить с целью последующего использования</a:t>
          </a:r>
          <a:endParaRPr lang="ru-RU" dirty="0"/>
        </a:p>
      </dgm:t>
    </dgm:pt>
    <dgm:pt modelId="{02C33136-293C-4795-99A9-8066F0A87F70}" type="parTrans" cxnId="{FCF69478-3686-47A0-8976-F1D4705E7A99}">
      <dgm:prSet/>
      <dgm:spPr/>
      <dgm:t>
        <a:bodyPr/>
        <a:lstStyle/>
        <a:p>
          <a:endParaRPr lang="ru-RU"/>
        </a:p>
      </dgm:t>
    </dgm:pt>
    <dgm:pt modelId="{D435521A-3A70-4399-96EB-5FB0C93D2833}" type="sibTrans" cxnId="{FCF69478-3686-47A0-8976-F1D4705E7A99}">
      <dgm:prSet/>
      <dgm:spPr/>
      <dgm:t>
        <a:bodyPr/>
        <a:lstStyle/>
        <a:p>
          <a:endParaRPr lang="ru-RU"/>
        </a:p>
      </dgm:t>
    </dgm:pt>
    <dgm:pt modelId="{DF237763-8EB7-4BDD-9C68-3656226A2CA1}" type="pres">
      <dgm:prSet presAssocID="{0BB812F5-07B0-4919-9C4D-2FEF332DC4C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04C28F-338D-4673-BB19-22F0D3E42F88}" type="pres">
      <dgm:prSet presAssocID="{503B3CF4-BDB7-4B2E-B05E-D8D8AA185B33}" presName="thickLine" presStyleLbl="alignNode1" presStyleIdx="0" presStyleCnt="4"/>
      <dgm:spPr/>
    </dgm:pt>
    <dgm:pt modelId="{2C9E0F95-5FD3-40C1-93C2-071DE612012A}" type="pres">
      <dgm:prSet presAssocID="{503B3CF4-BDB7-4B2E-B05E-D8D8AA185B33}" presName="horz1" presStyleCnt="0"/>
      <dgm:spPr/>
    </dgm:pt>
    <dgm:pt modelId="{09654021-7EFD-40B1-8BE2-91CF25B273DF}" type="pres">
      <dgm:prSet presAssocID="{503B3CF4-BDB7-4B2E-B05E-D8D8AA185B33}" presName="tx1" presStyleLbl="revTx" presStyleIdx="0" presStyleCnt="8"/>
      <dgm:spPr/>
      <dgm:t>
        <a:bodyPr/>
        <a:lstStyle/>
        <a:p>
          <a:endParaRPr lang="ru-RU"/>
        </a:p>
      </dgm:t>
    </dgm:pt>
    <dgm:pt modelId="{047C2641-12B4-46AE-B398-30A55E3EA719}" type="pres">
      <dgm:prSet presAssocID="{503B3CF4-BDB7-4B2E-B05E-D8D8AA185B33}" presName="vert1" presStyleCnt="0"/>
      <dgm:spPr/>
    </dgm:pt>
    <dgm:pt modelId="{602AD066-8875-418D-8924-1EDB33708724}" type="pres">
      <dgm:prSet presAssocID="{1B7E4383-D598-4B53-9B3E-CF13A31A7885}" presName="vertSpace2a" presStyleCnt="0"/>
      <dgm:spPr/>
    </dgm:pt>
    <dgm:pt modelId="{5DF14C21-0B64-49F3-B2FF-7DEDCB5DBDA4}" type="pres">
      <dgm:prSet presAssocID="{1B7E4383-D598-4B53-9B3E-CF13A31A7885}" presName="horz2" presStyleCnt="0"/>
      <dgm:spPr/>
    </dgm:pt>
    <dgm:pt modelId="{746557AA-90F4-42AC-B5D1-162792B7C39E}" type="pres">
      <dgm:prSet presAssocID="{1B7E4383-D598-4B53-9B3E-CF13A31A7885}" presName="horzSpace2" presStyleCnt="0"/>
      <dgm:spPr/>
    </dgm:pt>
    <dgm:pt modelId="{A711425D-39F3-42AA-9D78-BB4B56B88511}" type="pres">
      <dgm:prSet presAssocID="{1B7E4383-D598-4B53-9B3E-CF13A31A7885}" presName="tx2" presStyleLbl="revTx" presStyleIdx="1" presStyleCnt="8"/>
      <dgm:spPr/>
      <dgm:t>
        <a:bodyPr/>
        <a:lstStyle/>
        <a:p>
          <a:endParaRPr lang="ru-RU"/>
        </a:p>
      </dgm:t>
    </dgm:pt>
    <dgm:pt modelId="{361A0445-03BE-4FA1-AC14-AA56E2B734B5}" type="pres">
      <dgm:prSet presAssocID="{1B7E4383-D598-4B53-9B3E-CF13A31A7885}" presName="vert2" presStyleCnt="0"/>
      <dgm:spPr/>
    </dgm:pt>
    <dgm:pt modelId="{546F979C-BBC6-484B-8D63-5790E1178B45}" type="pres">
      <dgm:prSet presAssocID="{1B7E4383-D598-4B53-9B3E-CF13A31A7885}" presName="thinLine2b" presStyleLbl="callout" presStyleIdx="0" presStyleCnt="4"/>
      <dgm:spPr/>
    </dgm:pt>
    <dgm:pt modelId="{BCF25A24-BC90-47F4-958B-CCFF1262EDF3}" type="pres">
      <dgm:prSet presAssocID="{1B7E4383-D598-4B53-9B3E-CF13A31A7885}" presName="vertSpace2b" presStyleCnt="0"/>
      <dgm:spPr/>
    </dgm:pt>
    <dgm:pt modelId="{C9375811-0D9B-4784-BC2D-D263540A21DD}" type="pres">
      <dgm:prSet presAssocID="{3B73414B-75D1-4518-A6E6-387B584E27C9}" presName="thickLine" presStyleLbl="alignNode1" presStyleIdx="1" presStyleCnt="4"/>
      <dgm:spPr/>
    </dgm:pt>
    <dgm:pt modelId="{F74BC243-63B1-43DA-8E5D-10877550EABB}" type="pres">
      <dgm:prSet presAssocID="{3B73414B-75D1-4518-A6E6-387B584E27C9}" presName="horz1" presStyleCnt="0"/>
      <dgm:spPr/>
    </dgm:pt>
    <dgm:pt modelId="{CBFE6115-E698-4C00-AEEF-B1B4CB9F1E10}" type="pres">
      <dgm:prSet presAssocID="{3B73414B-75D1-4518-A6E6-387B584E27C9}" presName="tx1" presStyleLbl="revTx" presStyleIdx="2" presStyleCnt="8"/>
      <dgm:spPr/>
      <dgm:t>
        <a:bodyPr/>
        <a:lstStyle/>
        <a:p>
          <a:endParaRPr lang="ru-RU"/>
        </a:p>
      </dgm:t>
    </dgm:pt>
    <dgm:pt modelId="{7D5143B4-8709-491F-8B2A-E63691D44DEB}" type="pres">
      <dgm:prSet presAssocID="{3B73414B-75D1-4518-A6E6-387B584E27C9}" presName="vert1" presStyleCnt="0"/>
      <dgm:spPr/>
    </dgm:pt>
    <dgm:pt modelId="{BAD9AA57-9FB7-407B-8661-E2DBEAF5940D}" type="pres">
      <dgm:prSet presAssocID="{8F0B0447-7451-409B-A7F6-BEEA84391D92}" presName="vertSpace2a" presStyleCnt="0"/>
      <dgm:spPr/>
    </dgm:pt>
    <dgm:pt modelId="{3D5D09DD-2D9A-42E6-9374-6A68BA4321A4}" type="pres">
      <dgm:prSet presAssocID="{8F0B0447-7451-409B-A7F6-BEEA84391D92}" presName="horz2" presStyleCnt="0"/>
      <dgm:spPr/>
    </dgm:pt>
    <dgm:pt modelId="{31EB5EF3-62A1-490E-A786-4E0C72BC1D28}" type="pres">
      <dgm:prSet presAssocID="{8F0B0447-7451-409B-A7F6-BEEA84391D92}" presName="horzSpace2" presStyleCnt="0"/>
      <dgm:spPr/>
    </dgm:pt>
    <dgm:pt modelId="{D596760A-19D5-47A8-B475-BF1A8476080B}" type="pres">
      <dgm:prSet presAssocID="{8F0B0447-7451-409B-A7F6-BEEA84391D92}" presName="tx2" presStyleLbl="revTx" presStyleIdx="3" presStyleCnt="8"/>
      <dgm:spPr/>
      <dgm:t>
        <a:bodyPr/>
        <a:lstStyle/>
        <a:p>
          <a:endParaRPr lang="ru-RU"/>
        </a:p>
      </dgm:t>
    </dgm:pt>
    <dgm:pt modelId="{38473FE7-BDD8-4B30-80BA-8F893897A8F6}" type="pres">
      <dgm:prSet presAssocID="{8F0B0447-7451-409B-A7F6-BEEA84391D92}" presName="vert2" presStyleCnt="0"/>
      <dgm:spPr/>
    </dgm:pt>
    <dgm:pt modelId="{DEF3F556-8E73-4D21-8C81-13C68FDE32E6}" type="pres">
      <dgm:prSet presAssocID="{8F0B0447-7451-409B-A7F6-BEEA84391D92}" presName="thinLine2b" presStyleLbl="callout" presStyleIdx="1" presStyleCnt="4"/>
      <dgm:spPr/>
    </dgm:pt>
    <dgm:pt modelId="{A6E2B47C-02F2-44C1-A561-0F7C3394E608}" type="pres">
      <dgm:prSet presAssocID="{8F0B0447-7451-409B-A7F6-BEEA84391D92}" presName="vertSpace2b" presStyleCnt="0"/>
      <dgm:spPr/>
    </dgm:pt>
    <dgm:pt modelId="{9F742D69-34EF-4211-9258-A4D3EA36EF68}" type="pres">
      <dgm:prSet presAssocID="{56D27718-8693-400B-B8DA-E5D5618E259C}" presName="thickLine" presStyleLbl="alignNode1" presStyleIdx="2" presStyleCnt="4"/>
      <dgm:spPr/>
    </dgm:pt>
    <dgm:pt modelId="{128B445F-A6EB-48CB-AF83-3112A128F0BE}" type="pres">
      <dgm:prSet presAssocID="{56D27718-8693-400B-B8DA-E5D5618E259C}" presName="horz1" presStyleCnt="0"/>
      <dgm:spPr/>
    </dgm:pt>
    <dgm:pt modelId="{99A69D88-7A42-40D0-8ECD-1AA120E68103}" type="pres">
      <dgm:prSet presAssocID="{56D27718-8693-400B-B8DA-E5D5618E259C}" presName="tx1" presStyleLbl="revTx" presStyleIdx="4" presStyleCnt="8"/>
      <dgm:spPr/>
      <dgm:t>
        <a:bodyPr/>
        <a:lstStyle/>
        <a:p>
          <a:endParaRPr lang="ru-RU"/>
        </a:p>
      </dgm:t>
    </dgm:pt>
    <dgm:pt modelId="{92DFD497-EBD1-4617-A31A-9BF6A5531AD4}" type="pres">
      <dgm:prSet presAssocID="{56D27718-8693-400B-B8DA-E5D5618E259C}" presName="vert1" presStyleCnt="0"/>
      <dgm:spPr/>
    </dgm:pt>
    <dgm:pt modelId="{79223251-0605-4671-B9F2-53A32BF42DEA}" type="pres">
      <dgm:prSet presAssocID="{1E2816AC-3785-4A4F-BBA6-2842673273B6}" presName="vertSpace2a" presStyleCnt="0"/>
      <dgm:spPr/>
    </dgm:pt>
    <dgm:pt modelId="{2872C050-4A09-4513-82EB-6BA7E4B33FD3}" type="pres">
      <dgm:prSet presAssocID="{1E2816AC-3785-4A4F-BBA6-2842673273B6}" presName="horz2" presStyleCnt="0"/>
      <dgm:spPr/>
    </dgm:pt>
    <dgm:pt modelId="{4176335F-7A94-4E1B-8DE9-DF235C0E8742}" type="pres">
      <dgm:prSet presAssocID="{1E2816AC-3785-4A4F-BBA6-2842673273B6}" presName="horzSpace2" presStyleCnt="0"/>
      <dgm:spPr/>
    </dgm:pt>
    <dgm:pt modelId="{D5789380-AF19-4AA0-BFB4-19D473D9E64C}" type="pres">
      <dgm:prSet presAssocID="{1E2816AC-3785-4A4F-BBA6-2842673273B6}" presName="tx2" presStyleLbl="revTx" presStyleIdx="5" presStyleCnt="8"/>
      <dgm:spPr/>
      <dgm:t>
        <a:bodyPr/>
        <a:lstStyle/>
        <a:p>
          <a:endParaRPr lang="ru-RU"/>
        </a:p>
      </dgm:t>
    </dgm:pt>
    <dgm:pt modelId="{B5ED8C25-BF32-4C9B-8715-98EEBB189B77}" type="pres">
      <dgm:prSet presAssocID="{1E2816AC-3785-4A4F-BBA6-2842673273B6}" presName="vert2" presStyleCnt="0"/>
      <dgm:spPr/>
    </dgm:pt>
    <dgm:pt modelId="{7B108649-0E76-4C97-8544-100227C96C05}" type="pres">
      <dgm:prSet presAssocID="{1E2816AC-3785-4A4F-BBA6-2842673273B6}" presName="thinLine2b" presStyleLbl="callout" presStyleIdx="2" presStyleCnt="4"/>
      <dgm:spPr/>
    </dgm:pt>
    <dgm:pt modelId="{146D2222-88F5-4A0C-BF94-E601168402BF}" type="pres">
      <dgm:prSet presAssocID="{1E2816AC-3785-4A4F-BBA6-2842673273B6}" presName="vertSpace2b" presStyleCnt="0"/>
      <dgm:spPr/>
    </dgm:pt>
    <dgm:pt modelId="{A028DAFA-1995-428B-A543-82866F805935}" type="pres">
      <dgm:prSet presAssocID="{9445FF1B-C0D5-4ECE-BC1A-720626FDC5E4}" presName="thickLine" presStyleLbl="alignNode1" presStyleIdx="3" presStyleCnt="4"/>
      <dgm:spPr/>
    </dgm:pt>
    <dgm:pt modelId="{EFED2546-E1D1-40B5-B559-E02D528CA2B7}" type="pres">
      <dgm:prSet presAssocID="{9445FF1B-C0D5-4ECE-BC1A-720626FDC5E4}" presName="horz1" presStyleCnt="0"/>
      <dgm:spPr/>
    </dgm:pt>
    <dgm:pt modelId="{95ED6AED-F0CE-4CDC-A46F-116C11A03C51}" type="pres">
      <dgm:prSet presAssocID="{9445FF1B-C0D5-4ECE-BC1A-720626FDC5E4}" presName="tx1" presStyleLbl="revTx" presStyleIdx="6" presStyleCnt="8"/>
      <dgm:spPr/>
      <dgm:t>
        <a:bodyPr/>
        <a:lstStyle/>
        <a:p>
          <a:endParaRPr lang="ru-RU"/>
        </a:p>
      </dgm:t>
    </dgm:pt>
    <dgm:pt modelId="{B8BEBE71-9B0C-45A6-A9B4-0FC2975B7158}" type="pres">
      <dgm:prSet presAssocID="{9445FF1B-C0D5-4ECE-BC1A-720626FDC5E4}" presName="vert1" presStyleCnt="0"/>
      <dgm:spPr/>
    </dgm:pt>
    <dgm:pt modelId="{ECB5B6EA-A52D-49E3-B696-004FCE9C34A6}" type="pres">
      <dgm:prSet presAssocID="{77D14378-3C10-47E2-B6B6-62B56498290C}" presName="vertSpace2a" presStyleCnt="0"/>
      <dgm:spPr/>
    </dgm:pt>
    <dgm:pt modelId="{64C0B0F6-4696-4338-9186-0555E03A9DA6}" type="pres">
      <dgm:prSet presAssocID="{77D14378-3C10-47E2-B6B6-62B56498290C}" presName="horz2" presStyleCnt="0"/>
      <dgm:spPr/>
    </dgm:pt>
    <dgm:pt modelId="{27001FE5-4365-42F5-8967-85BFFAD9BC37}" type="pres">
      <dgm:prSet presAssocID="{77D14378-3C10-47E2-B6B6-62B56498290C}" presName="horzSpace2" presStyleCnt="0"/>
      <dgm:spPr/>
    </dgm:pt>
    <dgm:pt modelId="{64C58E16-02E2-4868-92E9-210393B03003}" type="pres">
      <dgm:prSet presAssocID="{77D14378-3C10-47E2-B6B6-62B56498290C}" presName="tx2" presStyleLbl="revTx" presStyleIdx="7" presStyleCnt="8"/>
      <dgm:spPr/>
      <dgm:t>
        <a:bodyPr/>
        <a:lstStyle/>
        <a:p>
          <a:endParaRPr lang="ru-RU"/>
        </a:p>
      </dgm:t>
    </dgm:pt>
    <dgm:pt modelId="{DF6624E0-9C78-4123-9D8F-1FFE8C654D7D}" type="pres">
      <dgm:prSet presAssocID="{77D14378-3C10-47E2-B6B6-62B56498290C}" presName="vert2" presStyleCnt="0"/>
      <dgm:spPr/>
    </dgm:pt>
    <dgm:pt modelId="{66DF7ABA-58F3-4EB1-AA6B-B839E8BD9AC2}" type="pres">
      <dgm:prSet presAssocID="{77D14378-3C10-47E2-B6B6-62B56498290C}" presName="thinLine2b" presStyleLbl="callout" presStyleIdx="3" presStyleCnt="4"/>
      <dgm:spPr/>
    </dgm:pt>
    <dgm:pt modelId="{47994EB5-7164-42C5-9C6D-D2044A339E72}" type="pres">
      <dgm:prSet presAssocID="{77D14378-3C10-47E2-B6B6-62B56498290C}" presName="vertSpace2b" presStyleCnt="0"/>
      <dgm:spPr/>
    </dgm:pt>
  </dgm:ptLst>
  <dgm:cxnLst>
    <dgm:cxn modelId="{0E909870-12ED-4A66-AD6B-271D45AE0F6E}" srcId="{503B3CF4-BDB7-4B2E-B05E-D8D8AA185B33}" destId="{1B7E4383-D598-4B53-9B3E-CF13A31A7885}" srcOrd="0" destOrd="0" parTransId="{6C5FD0AC-341C-4406-B0A2-EF20E0F57C19}" sibTransId="{CA7B678A-5527-43CA-BC04-90ED7D310EA1}"/>
    <dgm:cxn modelId="{863654FC-6C73-4774-A72A-0097463A6BB2}" type="presOf" srcId="{77D14378-3C10-47E2-B6B6-62B56498290C}" destId="{64C58E16-02E2-4868-92E9-210393B03003}" srcOrd="0" destOrd="0" presId="urn:microsoft.com/office/officeart/2008/layout/LinedList"/>
    <dgm:cxn modelId="{3367DBB3-8F52-40B3-8415-52DB57800B55}" type="presOf" srcId="{0BB812F5-07B0-4919-9C4D-2FEF332DC4C9}" destId="{DF237763-8EB7-4BDD-9C68-3656226A2CA1}" srcOrd="0" destOrd="0" presId="urn:microsoft.com/office/officeart/2008/layout/LinedList"/>
    <dgm:cxn modelId="{DD73D302-AAFC-48C2-8C7C-C9163C748EDE}" srcId="{0BB812F5-07B0-4919-9C4D-2FEF332DC4C9}" destId="{3B73414B-75D1-4518-A6E6-387B584E27C9}" srcOrd="1" destOrd="0" parTransId="{224CD12A-D693-4697-8490-938B7EE1DAF9}" sibTransId="{77329C4D-9471-4819-9871-FDBE2F90A954}"/>
    <dgm:cxn modelId="{5AF33409-50FD-4BCB-9A19-4295F0004945}" type="presOf" srcId="{503B3CF4-BDB7-4B2E-B05E-D8D8AA185B33}" destId="{09654021-7EFD-40B1-8BE2-91CF25B273DF}" srcOrd="0" destOrd="0" presId="urn:microsoft.com/office/officeart/2008/layout/LinedList"/>
    <dgm:cxn modelId="{7F759CEB-DE47-4365-BCC3-37360696A367}" srcId="{0BB812F5-07B0-4919-9C4D-2FEF332DC4C9}" destId="{56D27718-8693-400B-B8DA-E5D5618E259C}" srcOrd="2" destOrd="0" parTransId="{003D4F35-BD98-4416-A62B-00D72FE3FA1E}" sibTransId="{CBAAA397-C7EE-4371-92C1-A7B4D4901D3B}"/>
    <dgm:cxn modelId="{EF887C65-CE17-4191-BFB1-BBD67DEFD707}" type="presOf" srcId="{1B7E4383-D598-4B53-9B3E-CF13A31A7885}" destId="{A711425D-39F3-42AA-9D78-BB4B56B88511}" srcOrd="0" destOrd="0" presId="urn:microsoft.com/office/officeart/2008/layout/LinedList"/>
    <dgm:cxn modelId="{0D64CB35-9990-4390-AD17-9E2DC8685678}" type="presOf" srcId="{9445FF1B-C0D5-4ECE-BC1A-720626FDC5E4}" destId="{95ED6AED-F0CE-4CDC-A46F-116C11A03C51}" srcOrd="0" destOrd="0" presId="urn:microsoft.com/office/officeart/2008/layout/LinedList"/>
    <dgm:cxn modelId="{4E19D9A9-9E60-43EC-A48A-51931F1B75A4}" srcId="{3B73414B-75D1-4518-A6E6-387B584E27C9}" destId="{8F0B0447-7451-409B-A7F6-BEEA84391D92}" srcOrd="0" destOrd="0" parTransId="{05232847-14B0-4DCC-82D8-8E8640747BAA}" sibTransId="{095525E7-EB8C-440D-8C24-3090EBA729D4}"/>
    <dgm:cxn modelId="{FCF69478-3686-47A0-8976-F1D4705E7A99}" srcId="{9445FF1B-C0D5-4ECE-BC1A-720626FDC5E4}" destId="{77D14378-3C10-47E2-B6B6-62B56498290C}" srcOrd="0" destOrd="0" parTransId="{02C33136-293C-4795-99A9-8066F0A87F70}" sibTransId="{D435521A-3A70-4399-96EB-5FB0C93D2833}"/>
    <dgm:cxn modelId="{5BAB5CEB-6171-4854-8AC3-674600EDB089}" type="presOf" srcId="{8F0B0447-7451-409B-A7F6-BEEA84391D92}" destId="{D596760A-19D5-47A8-B475-BF1A8476080B}" srcOrd="0" destOrd="0" presId="urn:microsoft.com/office/officeart/2008/layout/LinedList"/>
    <dgm:cxn modelId="{1DB4F11F-F4FE-4717-BE95-4AF2B59C8413}" srcId="{0BB812F5-07B0-4919-9C4D-2FEF332DC4C9}" destId="{503B3CF4-BDB7-4B2E-B05E-D8D8AA185B33}" srcOrd="0" destOrd="0" parTransId="{3C48C8B4-2A8A-4FD9-9C07-14573339A28E}" sibTransId="{4A12CF9A-68AB-440D-82A4-03E220E26E2C}"/>
    <dgm:cxn modelId="{F95E9A94-D877-4684-96A7-6CB7890A4DE2}" type="presOf" srcId="{56D27718-8693-400B-B8DA-E5D5618E259C}" destId="{99A69D88-7A42-40D0-8ECD-1AA120E68103}" srcOrd="0" destOrd="0" presId="urn:microsoft.com/office/officeart/2008/layout/LinedList"/>
    <dgm:cxn modelId="{4E6162B7-D2CA-4446-8E1A-7D549DFAFB27}" type="presOf" srcId="{1E2816AC-3785-4A4F-BBA6-2842673273B6}" destId="{D5789380-AF19-4AA0-BFB4-19D473D9E64C}" srcOrd="0" destOrd="0" presId="urn:microsoft.com/office/officeart/2008/layout/LinedList"/>
    <dgm:cxn modelId="{F9ADCAC0-C48A-44D9-9DEE-542A8474C931}" srcId="{56D27718-8693-400B-B8DA-E5D5618E259C}" destId="{1E2816AC-3785-4A4F-BBA6-2842673273B6}" srcOrd="0" destOrd="0" parTransId="{525847BC-E413-4C20-86A5-E5BE3BA2DEB2}" sibTransId="{AB203E47-9F9A-455C-A3E7-E786F2C7CD46}"/>
    <dgm:cxn modelId="{7286FEE5-1C6D-4991-BF63-66986018CD6E}" type="presOf" srcId="{3B73414B-75D1-4518-A6E6-387B584E27C9}" destId="{CBFE6115-E698-4C00-AEEF-B1B4CB9F1E10}" srcOrd="0" destOrd="0" presId="urn:microsoft.com/office/officeart/2008/layout/LinedList"/>
    <dgm:cxn modelId="{7CA73CE6-6826-461C-8AED-93EC3706F1F2}" srcId="{0BB812F5-07B0-4919-9C4D-2FEF332DC4C9}" destId="{9445FF1B-C0D5-4ECE-BC1A-720626FDC5E4}" srcOrd="3" destOrd="0" parTransId="{E05BDD37-9B91-41F6-9923-9D68F14881C6}" sibTransId="{E7D9CB0F-6210-4FC0-BDAF-4D45F4C4CC38}"/>
    <dgm:cxn modelId="{53D5A935-25D2-4360-A3D6-AB93C498D071}" type="presParOf" srcId="{DF237763-8EB7-4BDD-9C68-3656226A2CA1}" destId="{2104C28F-338D-4673-BB19-22F0D3E42F88}" srcOrd="0" destOrd="0" presId="urn:microsoft.com/office/officeart/2008/layout/LinedList"/>
    <dgm:cxn modelId="{502F2BB6-0095-4192-8C47-E7E9E2E646A3}" type="presParOf" srcId="{DF237763-8EB7-4BDD-9C68-3656226A2CA1}" destId="{2C9E0F95-5FD3-40C1-93C2-071DE612012A}" srcOrd="1" destOrd="0" presId="urn:microsoft.com/office/officeart/2008/layout/LinedList"/>
    <dgm:cxn modelId="{9A22D7D4-8B1B-48C2-8CD2-029DA769D6B3}" type="presParOf" srcId="{2C9E0F95-5FD3-40C1-93C2-071DE612012A}" destId="{09654021-7EFD-40B1-8BE2-91CF25B273DF}" srcOrd="0" destOrd="0" presId="urn:microsoft.com/office/officeart/2008/layout/LinedList"/>
    <dgm:cxn modelId="{19CBBF12-45DE-41CB-9EAD-D4E1075E4106}" type="presParOf" srcId="{2C9E0F95-5FD3-40C1-93C2-071DE612012A}" destId="{047C2641-12B4-46AE-B398-30A55E3EA719}" srcOrd="1" destOrd="0" presId="urn:microsoft.com/office/officeart/2008/layout/LinedList"/>
    <dgm:cxn modelId="{1BB2341C-B836-4BD2-AE08-BD94AE2A09D1}" type="presParOf" srcId="{047C2641-12B4-46AE-B398-30A55E3EA719}" destId="{602AD066-8875-418D-8924-1EDB33708724}" srcOrd="0" destOrd="0" presId="urn:microsoft.com/office/officeart/2008/layout/LinedList"/>
    <dgm:cxn modelId="{E04605FB-162D-4F28-B2C0-4116C606DE08}" type="presParOf" srcId="{047C2641-12B4-46AE-B398-30A55E3EA719}" destId="{5DF14C21-0B64-49F3-B2FF-7DEDCB5DBDA4}" srcOrd="1" destOrd="0" presId="urn:microsoft.com/office/officeart/2008/layout/LinedList"/>
    <dgm:cxn modelId="{015998DA-278B-4437-8D72-DD016E7C9F37}" type="presParOf" srcId="{5DF14C21-0B64-49F3-B2FF-7DEDCB5DBDA4}" destId="{746557AA-90F4-42AC-B5D1-162792B7C39E}" srcOrd="0" destOrd="0" presId="urn:microsoft.com/office/officeart/2008/layout/LinedList"/>
    <dgm:cxn modelId="{7E9B165B-0717-4C87-9CC2-00717D9EBE75}" type="presParOf" srcId="{5DF14C21-0B64-49F3-B2FF-7DEDCB5DBDA4}" destId="{A711425D-39F3-42AA-9D78-BB4B56B88511}" srcOrd="1" destOrd="0" presId="urn:microsoft.com/office/officeart/2008/layout/LinedList"/>
    <dgm:cxn modelId="{2CADCB98-1584-4805-AAF6-68EFA1D4C93C}" type="presParOf" srcId="{5DF14C21-0B64-49F3-B2FF-7DEDCB5DBDA4}" destId="{361A0445-03BE-4FA1-AC14-AA56E2B734B5}" srcOrd="2" destOrd="0" presId="urn:microsoft.com/office/officeart/2008/layout/LinedList"/>
    <dgm:cxn modelId="{7AD0B9D6-9BB2-4F66-BBF5-2044754F84B4}" type="presParOf" srcId="{047C2641-12B4-46AE-B398-30A55E3EA719}" destId="{546F979C-BBC6-484B-8D63-5790E1178B45}" srcOrd="2" destOrd="0" presId="urn:microsoft.com/office/officeart/2008/layout/LinedList"/>
    <dgm:cxn modelId="{174037B8-7164-4FE1-B34C-810868A3C88F}" type="presParOf" srcId="{047C2641-12B4-46AE-B398-30A55E3EA719}" destId="{BCF25A24-BC90-47F4-958B-CCFF1262EDF3}" srcOrd="3" destOrd="0" presId="urn:microsoft.com/office/officeart/2008/layout/LinedList"/>
    <dgm:cxn modelId="{6AF2A585-2141-4A65-86D3-A26810A90B5E}" type="presParOf" srcId="{DF237763-8EB7-4BDD-9C68-3656226A2CA1}" destId="{C9375811-0D9B-4784-BC2D-D263540A21DD}" srcOrd="2" destOrd="0" presId="urn:microsoft.com/office/officeart/2008/layout/LinedList"/>
    <dgm:cxn modelId="{0B32D556-3BE0-4866-ABDE-49E9AB0FF4D1}" type="presParOf" srcId="{DF237763-8EB7-4BDD-9C68-3656226A2CA1}" destId="{F74BC243-63B1-43DA-8E5D-10877550EABB}" srcOrd="3" destOrd="0" presId="urn:microsoft.com/office/officeart/2008/layout/LinedList"/>
    <dgm:cxn modelId="{3083353A-9950-4B5A-A48C-EBE3E7B5E0F6}" type="presParOf" srcId="{F74BC243-63B1-43DA-8E5D-10877550EABB}" destId="{CBFE6115-E698-4C00-AEEF-B1B4CB9F1E10}" srcOrd="0" destOrd="0" presId="urn:microsoft.com/office/officeart/2008/layout/LinedList"/>
    <dgm:cxn modelId="{AF3D81C9-A120-4B0E-9665-42B45E7E6977}" type="presParOf" srcId="{F74BC243-63B1-43DA-8E5D-10877550EABB}" destId="{7D5143B4-8709-491F-8B2A-E63691D44DEB}" srcOrd="1" destOrd="0" presId="urn:microsoft.com/office/officeart/2008/layout/LinedList"/>
    <dgm:cxn modelId="{EEC1CEF4-9760-4654-8C11-E313D582F02B}" type="presParOf" srcId="{7D5143B4-8709-491F-8B2A-E63691D44DEB}" destId="{BAD9AA57-9FB7-407B-8661-E2DBEAF5940D}" srcOrd="0" destOrd="0" presId="urn:microsoft.com/office/officeart/2008/layout/LinedList"/>
    <dgm:cxn modelId="{407D84D9-D5D1-414B-BDCB-EA72BBE40FD4}" type="presParOf" srcId="{7D5143B4-8709-491F-8B2A-E63691D44DEB}" destId="{3D5D09DD-2D9A-42E6-9374-6A68BA4321A4}" srcOrd="1" destOrd="0" presId="urn:microsoft.com/office/officeart/2008/layout/LinedList"/>
    <dgm:cxn modelId="{BCBA1CDA-46AA-4696-B1F5-FB2CF02FC5FC}" type="presParOf" srcId="{3D5D09DD-2D9A-42E6-9374-6A68BA4321A4}" destId="{31EB5EF3-62A1-490E-A786-4E0C72BC1D28}" srcOrd="0" destOrd="0" presId="urn:microsoft.com/office/officeart/2008/layout/LinedList"/>
    <dgm:cxn modelId="{F75B4F38-F661-48A0-A8CA-6B1AF762CA35}" type="presParOf" srcId="{3D5D09DD-2D9A-42E6-9374-6A68BA4321A4}" destId="{D596760A-19D5-47A8-B475-BF1A8476080B}" srcOrd="1" destOrd="0" presId="urn:microsoft.com/office/officeart/2008/layout/LinedList"/>
    <dgm:cxn modelId="{241AF7B6-7CFF-4525-8C02-6DAB1E172E40}" type="presParOf" srcId="{3D5D09DD-2D9A-42E6-9374-6A68BA4321A4}" destId="{38473FE7-BDD8-4B30-80BA-8F893897A8F6}" srcOrd="2" destOrd="0" presId="urn:microsoft.com/office/officeart/2008/layout/LinedList"/>
    <dgm:cxn modelId="{4A3061D4-2612-4522-9CC3-D38C90DA3373}" type="presParOf" srcId="{7D5143B4-8709-491F-8B2A-E63691D44DEB}" destId="{DEF3F556-8E73-4D21-8C81-13C68FDE32E6}" srcOrd="2" destOrd="0" presId="urn:microsoft.com/office/officeart/2008/layout/LinedList"/>
    <dgm:cxn modelId="{8100017D-6782-4C69-B895-443CF87E2A38}" type="presParOf" srcId="{7D5143B4-8709-491F-8B2A-E63691D44DEB}" destId="{A6E2B47C-02F2-44C1-A561-0F7C3394E608}" srcOrd="3" destOrd="0" presId="urn:microsoft.com/office/officeart/2008/layout/LinedList"/>
    <dgm:cxn modelId="{187A61F2-0CDE-44F1-BE89-D7728F83A247}" type="presParOf" srcId="{DF237763-8EB7-4BDD-9C68-3656226A2CA1}" destId="{9F742D69-34EF-4211-9258-A4D3EA36EF68}" srcOrd="4" destOrd="0" presId="urn:microsoft.com/office/officeart/2008/layout/LinedList"/>
    <dgm:cxn modelId="{DD6A2309-6165-418C-B32E-1B9640A212CB}" type="presParOf" srcId="{DF237763-8EB7-4BDD-9C68-3656226A2CA1}" destId="{128B445F-A6EB-48CB-AF83-3112A128F0BE}" srcOrd="5" destOrd="0" presId="urn:microsoft.com/office/officeart/2008/layout/LinedList"/>
    <dgm:cxn modelId="{C8AE476C-96CE-4734-9573-04B3C1337687}" type="presParOf" srcId="{128B445F-A6EB-48CB-AF83-3112A128F0BE}" destId="{99A69D88-7A42-40D0-8ECD-1AA120E68103}" srcOrd="0" destOrd="0" presId="urn:microsoft.com/office/officeart/2008/layout/LinedList"/>
    <dgm:cxn modelId="{0493A350-23B5-4E95-A002-9AA1E0EA2160}" type="presParOf" srcId="{128B445F-A6EB-48CB-AF83-3112A128F0BE}" destId="{92DFD497-EBD1-4617-A31A-9BF6A5531AD4}" srcOrd="1" destOrd="0" presId="urn:microsoft.com/office/officeart/2008/layout/LinedList"/>
    <dgm:cxn modelId="{360A0554-6361-4978-A9B1-7765A08F174E}" type="presParOf" srcId="{92DFD497-EBD1-4617-A31A-9BF6A5531AD4}" destId="{79223251-0605-4671-B9F2-53A32BF42DEA}" srcOrd="0" destOrd="0" presId="urn:microsoft.com/office/officeart/2008/layout/LinedList"/>
    <dgm:cxn modelId="{E71EB764-4D55-49CE-B08C-78C7A567DA75}" type="presParOf" srcId="{92DFD497-EBD1-4617-A31A-9BF6A5531AD4}" destId="{2872C050-4A09-4513-82EB-6BA7E4B33FD3}" srcOrd="1" destOrd="0" presId="urn:microsoft.com/office/officeart/2008/layout/LinedList"/>
    <dgm:cxn modelId="{7942FB63-8112-4336-BF1D-35F0AF5AAA50}" type="presParOf" srcId="{2872C050-4A09-4513-82EB-6BA7E4B33FD3}" destId="{4176335F-7A94-4E1B-8DE9-DF235C0E8742}" srcOrd="0" destOrd="0" presId="urn:microsoft.com/office/officeart/2008/layout/LinedList"/>
    <dgm:cxn modelId="{9BEC1365-63BF-4EC0-98E9-E358809572BF}" type="presParOf" srcId="{2872C050-4A09-4513-82EB-6BA7E4B33FD3}" destId="{D5789380-AF19-4AA0-BFB4-19D473D9E64C}" srcOrd="1" destOrd="0" presId="urn:microsoft.com/office/officeart/2008/layout/LinedList"/>
    <dgm:cxn modelId="{43DC3B48-29FF-4E38-9956-A73C59B4D651}" type="presParOf" srcId="{2872C050-4A09-4513-82EB-6BA7E4B33FD3}" destId="{B5ED8C25-BF32-4C9B-8715-98EEBB189B77}" srcOrd="2" destOrd="0" presId="urn:microsoft.com/office/officeart/2008/layout/LinedList"/>
    <dgm:cxn modelId="{B1EF122A-BA6C-4140-813E-FEB36E3A3FE8}" type="presParOf" srcId="{92DFD497-EBD1-4617-A31A-9BF6A5531AD4}" destId="{7B108649-0E76-4C97-8544-100227C96C05}" srcOrd="2" destOrd="0" presId="urn:microsoft.com/office/officeart/2008/layout/LinedList"/>
    <dgm:cxn modelId="{7A4F82BE-645F-4F4A-BF8C-E3C5A445B720}" type="presParOf" srcId="{92DFD497-EBD1-4617-A31A-9BF6A5531AD4}" destId="{146D2222-88F5-4A0C-BF94-E601168402BF}" srcOrd="3" destOrd="0" presId="urn:microsoft.com/office/officeart/2008/layout/LinedList"/>
    <dgm:cxn modelId="{21AED26A-BC00-47EB-B32C-8B3934979DD8}" type="presParOf" srcId="{DF237763-8EB7-4BDD-9C68-3656226A2CA1}" destId="{A028DAFA-1995-428B-A543-82866F805935}" srcOrd="6" destOrd="0" presId="urn:microsoft.com/office/officeart/2008/layout/LinedList"/>
    <dgm:cxn modelId="{FD2165D2-604F-49CF-BE51-4BC95051AA3A}" type="presParOf" srcId="{DF237763-8EB7-4BDD-9C68-3656226A2CA1}" destId="{EFED2546-E1D1-40B5-B559-E02D528CA2B7}" srcOrd="7" destOrd="0" presId="urn:microsoft.com/office/officeart/2008/layout/LinedList"/>
    <dgm:cxn modelId="{884435F0-B7F9-4822-8498-3D80908E1DB3}" type="presParOf" srcId="{EFED2546-E1D1-40B5-B559-E02D528CA2B7}" destId="{95ED6AED-F0CE-4CDC-A46F-116C11A03C51}" srcOrd="0" destOrd="0" presId="urn:microsoft.com/office/officeart/2008/layout/LinedList"/>
    <dgm:cxn modelId="{24B8E09E-8855-4A09-8D2C-A8984E475C10}" type="presParOf" srcId="{EFED2546-E1D1-40B5-B559-E02D528CA2B7}" destId="{B8BEBE71-9B0C-45A6-A9B4-0FC2975B7158}" srcOrd="1" destOrd="0" presId="urn:microsoft.com/office/officeart/2008/layout/LinedList"/>
    <dgm:cxn modelId="{F5185F7C-0DC3-429B-876A-10B975442B48}" type="presParOf" srcId="{B8BEBE71-9B0C-45A6-A9B4-0FC2975B7158}" destId="{ECB5B6EA-A52D-49E3-B696-004FCE9C34A6}" srcOrd="0" destOrd="0" presId="urn:microsoft.com/office/officeart/2008/layout/LinedList"/>
    <dgm:cxn modelId="{800A310A-1A77-4697-AD5C-3183DD33E07F}" type="presParOf" srcId="{B8BEBE71-9B0C-45A6-A9B4-0FC2975B7158}" destId="{64C0B0F6-4696-4338-9186-0555E03A9DA6}" srcOrd="1" destOrd="0" presId="urn:microsoft.com/office/officeart/2008/layout/LinedList"/>
    <dgm:cxn modelId="{5A4FBA82-4362-44F4-BA93-E475BDC6E39D}" type="presParOf" srcId="{64C0B0F6-4696-4338-9186-0555E03A9DA6}" destId="{27001FE5-4365-42F5-8967-85BFFAD9BC37}" srcOrd="0" destOrd="0" presId="urn:microsoft.com/office/officeart/2008/layout/LinedList"/>
    <dgm:cxn modelId="{CFE118AC-C44C-4662-A93B-3B91EBF9C829}" type="presParOf" srcId="{64C0B0F6-4696-4338-9186-0555E03A9DA6}" destId="{64C58E16-02E2-4868-92E9-210393B03003}" srcOrd="1" destOrd="0" presId="urn:microsoft.com/office/officeart/2008/layout/LinedList"/>
    <dgm:cxn modelId="{E67FAF0E-5757-4745-B771-BC1AF5B38481}" type="presParOf" srcId="{64C0B0F6-4696-4338-9186-0555E03A9DA6}" destId="{DF6624E0-9C78-4123-9D8F-1FFE8C654D7D}" srcOrd="2" destOrd="0" presId="urn:microsoft.com/office/officeart/2008/layout/LinedList"/>
    <dgm:cxn modelId="{F94134E6-37C0-4F88-BC12-67466CD56DB0}" type="presParOf" srcId="{B8BEBE71-9B0C-45A6-A9B4-0FC2975B7158}" destId="{66DF7ABA-58F3-4EB1-AA6B-B839E8BD9AC2}" srcOrd="2" destOrd="0" presId="urn:microsoft.com/office/officeart/2008/layout/LinedList"/>
    <dgm:cxn modelId="{D9F060DD-431D-4DAF-AD50-C1A9503D6622}" type="presParOf" srcId="{B8BEBE71-9B0C-45A6-A9B4-0FC2975B7158}" destId="{47994EB5-7164-42C5-9C6D-D2044A339E72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7B1115B-38D6-4C6E-B65D-72ABB0F6131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1A8705-E3AA-46CC-98D7-AEFCBF38D90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При разработке стандартов рекомендуется провести консультации с заинтересованными сторонами: с группами получателей услуг, с практиками, представителями организаций-поставщиков услуг, в том числе руководства и сотрудников, с представителями государственных и муниципальных заказчиков услуг, а также представителями широкой общественности.</a:t>
          </a:r>
          <a:endParaRPr lang="ru-RU" sz="1800" dirty="0"/>
        </a:p>
      </dgm:t>
    </dgm:pt>
    <dgm:pt modelId="{7348EFAE-A89B-4D37-8670-99080BBE15BE}" type="parTrans" cxnId="{25DAA176-222E-429C-A8A6-C26A96190B1D}">
      <dgm:prSet/>
      <dgm:spPr/>
      <dgm:t>
        <a:bodyPr/>
        <a:lstStyle/>
        <a:p>
          <a:endParaRPr lang="ru-RU"/>
        </a:p>
      </dgm:t>
    </dgm:pt>
    <dgm:pt modelId="{03D5E323-60D8-4E51-8021-965FC20AF736}" type="sibTrans" cxnId="{25DAA176-222E-429C-A8A6-C26A96190B1D}">
      <dgm:prSet/>
      <dgm:spPr/>
      <dgm:t>
        <a:bodyPr/>
        <a:lstStyle/>
        <a:p>
          <a:endParaRPr lang="ru-RU"/>
        </a:p>
      </dgm:t>
    </dgm:pt>
    <dgm:pt modelId="{CCD2D4B8-3711-4744-87A9-5ECCCB71E23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Консультации с практиками необходимы, в том числе для определения барьеров входа в устойчивое оказание услуги, в какой степени критичным для обеспечения услуги необходимого качества является наличие необходимого оборудования, помещений, расположения зданий и требований к прилежащей территории, а также ограничений для объема и охвата предоставляемых услуг.</a:t>
          </a:r>
          <a:endParaRPr lang="ru-RU" sz="1800" dirty="0"/>
        </a:p>
      </dgm:t>
    </dgm:pt>
    <dgm:pt modelId="{7AB71A92-A8D3-4673-B7EC-E09994A58FB8}" type="parTrans" cxnId="{1CDA82D6-285D-41E2-A512-8D1A6460A1C0}">
      <dgm:prSet/>
      <dgm:spPr/>
      <dgm:t>
        <a:bodyPr/>
        <a:lstStyle/>
        <a:p>
          <a:endParaRPr lang="ru-RU"/>
        </a:p>
      </dgm:t>
    </dgm:pt>
    <dgm:pt modelId="{5C912B92-D33D-4B02-B4C2-C4031DCC34D0}" type="sibTrans" cxnId="{1CDA82D6-285D-41E2-A512-8D1A6460A1C0}">
      <dgm:prSet/>
      <dgm:spPr/>
      <dgm:t>
        <a:bodyPr/>
        <a:lstStyle/>
        <a:p>
          <a:endParaRPr lang="ru-RU"/>
        </a:p>
      </dgm:t>
    </dgm:pt>
    <dgm:pt modelId="{5546381E-62E9-4EA0-A70E-06F5D46E01A4}" type="pres">
      <dgm:prSet presAssocID="{C7B1115B-38D6-4C6E-B65D-72ABB0F6131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1B5E57-2294-4977-B142-F65364852004}" type="pres">
      <dgm:prSet presAssocID="{0E1A8705-E3AA-46CC-98D7-AEFCBF38D90F}" presName="composite" presStyleCnt="0"/>
      <dgm:spPr/>
    </dgm:pt>
    <dgm:pt modelId="{B96D670F-4DD4-4498-9508-1E82CA1ED74E}" type="pres">
      <dgm:prSet presAssocID="{0E1A8705-E3AA-46CC-98D7-AEFCBF38D90F}" presName="imgShp" presStyleLbl="fgImgPlace1" presStyleIdx="0" presStyleCnt="2" custLinFactNeighborX="-36770" custLinFactNeighborY="-138"/>
      <dgm:spPr/>
    </dgm:pt>
    <dgm:pt modelId="{DB239BC0-0E55-4147-A2E5-2042890F60B0}" type="pres">
      <dgm:prSet presAssocID="{0E1A8705-E3AA-46CC-98D7-AEFCBF38D90F}" presName="txShp" presStyleLbl="node1" presStyleIdx="0" presStyleCnt="2" custScaleX="129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D08BF-6DAE-4644-81EC-308E2AD4984B}" type="pres">
      <dgm:prSet presAssocID="{03D5E323-60D8-4E51-8021-965FC20AF736}" presName="spacing" presStyleCnt="0"/>
      <dgm:spPr/>
    </dgm:pt>
    <dgm:pt modelId="{7B4FD4D4-8C2B-4EE1-8C1F-B6E96B4905EE}" type="pres">
      <dgm:prSet presAssocID="{CCD2D4B8-3711-4744-87A9-5ECCCB71E23C}" presName="composite" presStyleCnt="0"/>
      <dgm:spPr/>
    </dgm:pt>
    <dgm:pt modelId="{6D5F49CF-7E92-495D-BB52-943D59036B0D}" type="pres">
      <dgm:prSet presAssocID="{CCD2D4B8-3711-4744-87A9-5ECCCB71E23C}" presName="imgShp" presStyleLbl="fgImgPlace1" presStyleIdx="1" presStyleCnt="2" custLinFactNeighborX="-36770" custLinFactNeighborY="-138"/>
      <dgm:spPr/>
    </dgm:pt>
    <dgm:pt modelId="{7B730B1D-1195-4B3D-90DC-2E8D78AE53BB}" type="pres">
      <dgm:prSet presAssocID="{CCD2D4B8-3711-4744-87A9-5ECCCB71E23C}" presName="txShp" presStyleLbl="node1" presStyleIdx="1" presStyleCnt="2" custScaleX="134174" custScaleY="149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DA82D6-285D-41E2-A512-8D1A6460A1C0}" srcId="{C7B1115B-38D6-4C6E-B65D-72ABB0F61315}" destId="{CCD2D4B8-3711-4744-87A9-5ECCCB71E23C}" srcOrd="1" destOrd="0" parTransId="{7AB71A92-A8D3-4673-B7EC-E09994A58FB8}" sibTransId="{5C912B92-D33D-4B02-B4C2-C4031DCC34D0}"/>
    <dgm:cxn modelId="{4B3BF10C-98F5-4CF5-8592-F6B0E755A193}" type="presOf" srcId="{CCD2D4B8-3711-4744-87A9-5ECCCB71E23C}" destId="{7B730B1D-1195-4B3D-90DC-2E8D78AE53BB}" srcOrd="0" destOrd="0" presId="urn:microsoft.com/office/officeart/2005/8/layout/vList3"/>
    <dgm:cxn modelId="{88F99897-26CB-4E8D-9714-626775DC74DF}" type="presOf" srcId="{C7B1115B-38D6-4C6E-B65D-72ABB0F61315}" destId="{5546381E-62E9-4EA0-A70E-06F5D46E01A4}" srcOrd="0" destOrd="0" presId="urn:microsoft.com/office/officeart/2005/8/layout/vList3"/>
    <dgm:cxn modelId="{8967A518-2E66-4DD9-BF59-A46903F67045}" type="presOf" srcId="{0E1A8705-E3AA-46CC-98D7-AEFCBF38D90F}" destId="{DB239BC0-0E55-4147-A2E5-2042890F60B0}" srcOrd="0" destOrd="0" presId="urn:microsoft.com/office/officeart/2005/8/layout/vList3"/>
    <dgm:cxn modelId="{25DAA176-222E-429C-A8A6-C26A96190B1D}" srcId="{C7B1115B-38D6-4C6E-B65D-72ABB0F61315}" destId="{0E1A8705-E3AA-46CC-98D7-AEFCBF38D90F}" srcOrd="0" destOrd="0" parTransId="{7348EFAE-A89B-4D37-8670-99080BBE15BE}" sibTransId="{03D5E323-60D8-4E51-8021-965FC20AF736}"/>
    <dgm:cxn modelId="{7CC4970A-4114-4DA8-919C-387A93C936BE}" type="presParOf" srcId="{5546381E-62E9-4EA0-A70E-06F5D46E01A4}" destId="{9B1B5E57-2294-4977-B142-F65364852004}" srcOrd="0" destOrd="0" presId="urn:microsoft.com/office/officeart/2005/8/layout/vList3"/>
    <dgm:cxn modelId="{DC7BC492-5EE4-4EF2-89D3-7D19A6AF2804}" type="presParOf" srcId="{9B1B5E57-2294-4977-B142-F65364852004}" destId="{B96D670F-4DD4-4498-9508-1E82CA1ED74E}" srcOrd="0" destOrd="0" presId="urn:microsoft.com/office/officeart/2005/8/layout/vList3"/>
    <dgm:cxn modelId="{D0D6AD6B-6A41-4B0D-90EB-AB0B48F64218}" type="presParOf" srcId="{9B1B5E57-2294-4977-B142-F65364852004}" destId="{DB239BC0-0E55-4147-A2E5-2042890F60B0}" srcOrd="1" destOrd="0" presId="urn:microsoft.com/office/officeart/2005/8/layout/vList3"/>
    <dgm:cxn modelId="{A94A4B5D-974B-4D3C-A645-4BB8959B8F87}" type="presParOf" srcId="{5546381E-62E9-4EA0-A70E-06F5D46E01A4}" destId="{07FD08BF-6DAE-4644-81EC-308E2AD4984B}" srcOrd="1" destOrd="0" presId="urn:microsoft.com/office/officeart/2005/8/layout/vList3"/>
    <dgm:cxn modelId="{F6CE55E3-FC0A-4521-B7DE-C2F3B957D64B}" type="presParOf" srcId="{5546381E-62E9-4EA0-A70E-06F5D46E01A4}" destId="{7B4FD4D4-8C2B-4EE1-8C1F-B6E96B4905EE}" srcOrd="2" destOrd="0" presId="urn:microsoft.com/office/officeart/2005/8/layout/vList3"/>
    <dgm:cxn modelId="{C82EB835-F73B-41FC-96A9-8C8ED797D2FF}" type="presParOf" srcId="{7B4FD4D4-8C2B-4EE1-8C1F-B6E96B4905EE}" destId="{6D5F49CF-7E92-495D-BB52-943D59036B0D}" srcOrd="0" destOrd="0" presId="urn:microsoft.com/office/officeart/2005/8/layout/vList3"/>
    <dgm:cxn modelId="{2D00CFC2-7D5F-4675-867E-2A3039085440}" type="presParOf" srcId="{7B4FD4D4-8C2B-4EE1-8C1F-B6E96B4905EE}" destId="{7B730B1D-1195-4B3D-90DC-2E8D78AE53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3A821E8-F629-4D2B-B3AB-14E6047B03DD}" type="doc">
      <dgm:prSet loTypeId="urn:microsoft.com/office/officeart/2009/3/layout/OpposingIdeas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A0C826-26F7-481A-8CCA-1B83CE1DCE5B}">
      <dgm:prSet phldrT="[Текст]"/>
      <dgm:spPr/>
      <dgm:t>
        <a:bodyPr/>
        <a:lstStyle/>
        <a:p>
          <a:r>
            <a:rPr lang="ru-RU" dirty="0" smtClean="0"/>
            <a:t>Широкий (универсальный)</a:t>
          </a:r>
          <a:endParaRPr lang="ru-RU" dirty="0"/>
        </a:p>
      </dgm:t>
    </dgm:pt>
    <dgm:pt modelId="{0EC96A52-DC4A-40E4-9F60-719A48F0A071}" type="parTrans" cxnId="{21B4D6C9-797D-469C-9CBC-44EA724EEFFD}">
      <dgm:prSet/>
      <dgm:spPr/>
      <dgm:t>
        <a:bodyPr/>
        <a:lstStyle/>
        <a:p>
          <a:endParaRPr lang="ru-RU"/>
        </a:p>
      </dgm:t>
    </dgm:pt>
    <dgm:pt modelId="{C69D15D8-70F0-4C0D-B3E6-3E011EE9EFFB}" type="sibTrans" cxnId="{21B4D6C9-797D-469C-9CBC-44EA724EEFFD}">
      <dgm:prSet/>
      <dgm:spPr/>
      <dgm:t>
        <a:bodyPr/>
        <a:lstStyle/>
        <a:p>
          <a:endParaRPr lang="ru-RU"/>
        </a:p>
      </dgm:t>
    </dgm:pt>
    <dgm:pt modelId="{C252070E-564D-4AEF-8C1A-333EC661E6F1}">
      <dgm:prSet phldrT="[Текст]"/>
      <dgm:spPr/>
      <dgm:t>
        <a:bodyPr/>
        <a:lstStyle/>
        <a:p>
          <a:r>
            <a:rPr lang="ru-RU" dirty="0" smtClean="0"/>
            <a:t>Описание общих требований к качеству услуги (информированию, заявителям, месту предоставления услуги, периодичности предоставления услуги и т.д.)</a:t>
          </a:r>
          <a:endParaRPr lang="ru-RU" dirty="0"/>
        </a:p>
      </dgm:t>
    </dgm:pt>
    <dgm:pt modelId="{0A20A565-6ECB-4716-97E3-42A9174C54FE}" type="parTrans" cxnId="{27897AA9-7E4B-4DEF-81F4-10230831CA15}">
      <dgm:prSet/>
      <dgm:spPr/>
      <dgm:t>
        <a:bodyPr/>
        <a:lstStyle/>
        <a:p>
          <a:endParaRPr lang="ru-RU"/>
        </a:p>
      </dgm:t>
    </dgm:pt>
    <dgm:pt modelId="{216B000F-39B8-443F-81F3-027E376CB67B}" type="sibTrans" cxnId="{27897AA9-7E4B-4DEF-81F4-10230831CA15}">
      <dgm:prSet/>
      <dgm:spPr/>
      <dgm:t>
        <a:bodyPr/>
        <a:lstStyle/>
        <a:p>
          <a:endParaRPr lang="ru-RU"/>
        </a:p>
      </dgm:t>
    </dgm:pt>
    <dgm:pt modelId="{7093F554-0699-4CFA-960A-FA06E35965AF}">
      <dgm:prSet phldrT="[Текст]"/>
      <dgm:spPr/>
      <dgm:t>
        <a:bodyPr/>
        <a:lstStyle/>
        <a:p>
          <a:r>
            <a:rPr lang="ru-RU" dirty="0" smtClean="0"/>
            <a:t>Специализированный</a:t>
          </a:r>
          <a:endParaRPr lang="ru-RU" dirty="0"/>
        </a:p>
      </dgm:t>
    </dgm:pt>
    <dgm:pt modelId="{4D32A0B1-1830-45AC-9AAB-79B338D9675D}" type="parTrans" cxnId="{77E8A7B9-0188-4729-AB5D-4456CF0302E2}">
      <dgm:prSet/>
      <dgm:spPr/>
      <dgm:t>
        <a:bodyPr/>
        <a:lstStyle/>
        <a:p>
          <a:endParaRPr lang="ru-RU"/>
        </a:p>
      </dgm:t>
    </dgm:pt>
    <dgm:pt modelId="{EB3240CC-71B2-4163-9FC1-A3D97F3766E0}" type="sibTrans" cxnId="{77E8A7B9-0188-4729-AB5D-4456CF0302E2}">
      <dgm:prSet/>
      <dgm:spPr/>
      <dgm:t>
        <a:bodyPr/>
        <a:lstStyle/>
        <a:p>
          <a:endParaRPr lang="ru-RU"/>
        </a:p>
      </dgm:t>
    </dgm:pt>
    <dgm:pt modelId="{72A55676-9063-402A-89F0-4FFFD4D8F3F4}">
      <dgm:prSet phldrT="[Текст]"/>
      <dgm:spPr/>
      <dgm:t>
        <a:bodyPr/>
        <a:lstStyle/>
        <a:p>
          <a:r>
            <a:rPr lang="ru-RU" dirty="0" smtClean="0"/>
            <a:t>Описание дополнительных требований с учетом специфики услуги (оснащенность лекарственными препаратами, требования к питанию, освещенности помещения и т.д.)</a:t>
          </a:r>
          <a:endParaRPr lang="ru-RU" dirty="0"/>
        </a:p>
      </dgm:t>
    </dgm:pt>
    <dgm:pt modelId="{22ECABFB-F24B-43C4-AB10-0D24D400177D}" type="parTrans" cxnId="{013AA849-787D-4186-83BC-9B5BCC93329C}">
      <dgm:prSet/>
      <dgm:spPr/>
      <dgm:t>
        <a:bodyPr/>
        <a:lstStyle/>
        <a:p>
          <a:endParaRPr lang="ru-RU"/>
        </a:p>
      </dgm:t>
    </dgm:pt>
    <dgm:pt modelId="{4332877D-D23B-4143-AA9C-588E3C58D350}" type="sibTrans" cxnId="{013AA849-787D-4186-83BC-9B5BCC93329C}">
      <dgm:prSet/>
      <dgm:spPr/>
      <dgm:t>
        <a:bodyPr/>
        <a:lstStyle/>
        <a:p>
          <a:endParaRPr lang="ru-RU"/>
        </a:p>
      </dgm:t>
    </dgm:pt>
    <dgm:pt modelId="{134E2070-61ED-425F-B6E9-DCD8CB63FCE5}" type="pres">
      <dgm:prSet presAssocID="{C3A821E8-F629-4D2B-B3AB-14E6047B03DD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A9A109-74AC-4509-9F87-119A74F8BAEC}" type="pres">
      <dgm:prSet presAssocID="{C3A821E8-F629-4D2B-B3AB-14E6047B03DD}" presName="Background" presStyleLbl="node1" presStyleIdx="0" presStyleCnt="1"/>
      <dgm:spPr/>
    </dgm:pt>
    <dgm:pt modelId="{2C11E728-A064-4667-9177-E9B7EB139F4E}" type="pres">
      <dgm:prSet presAssocID="{C3A821E8-F629-4D2B-B3AB-14E6047B03DD}" presName="Divider" presStyleLbl="callout" presStyleIdx="0" presStyleCnt="1"/>
      <dgm:spPr/>
    </dgm:pt>
    <dgm:pt modelId="{A449E3D3-D016-4108-92BB-E4C4AB41ABA6}" type="pres">
      <dgm:prSet presAssocID="{C3A821E8-F629-4D2B-B3AB-14E6047B03DD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BB7F0-3E18-403E-BB8B-A9507049D25C}" type="pres">
      <dgm:prSet presAssocID="{C3A821E8-F629-4D2B-B3AB-14E6047B03DD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4C877-3CB9-4C91-87B6-7734ACC3D011}" type="pres">
      <dgm:prSet presAssocID="{C3A821E8-F629-4D2B-B3AB-14E6047B03DD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03764A33-BE67-4874-9854-EFF066BA8DF9}" type="pres">
      <dgm:prSet presAssocID="{C3A821E8-F629-4D2B-B3AB-14E6047B03DD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C18304B3-E69C-421F-8E37-372525142363}" type="pres">
      <dgm:prSet presAssocID="{C3A821E8-F629-4D2B-B3AB-14E6047B03DD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5CCD70D-D006-46FD-9444-1FF0418B0960}" type="pres">
      <dgm:prSet presAssocID="{C3A821E8-F629-4D2B-B3AB-14E6047B03DD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013AA849-787D-4186-83BC-9B5BCC93329C}" srcId="{7093F554-0699-4CFA-960A-FA06E35965AF}" destId="{72A55676-9063-402A-89F0-4FFFD4D8F3F4}" srcOrd="0" destOrd="0" parTransId="{22ECABFB-F24B-43C4-AB10-0D24D400177D}" sibTransId="{4332877D-D23B-4143-AA9C-588E3C58D350}"/>
    <dgm:cxn modelId="{30B51637-78C2-45F3-9E0A-8D73F521D879}" type="presOf" srcId="{72A55676-9063-402A-89F0-4FFFD4D8F3F4}" destId="{B54BB7F0-3E18-403E-BB8B-A9507049D25C}" srcOrd="0" destOrd="0" presId="urn:microsoft.com/office/officeart/2009/3/layout/OpposingIdeas"/>
    <dgm:cxn modelId="{1CDFC3D0-B939-4D26-9DA0-8D2B5E1F69EC}" type="presOf" srcId="{67A0C826-26F7-481A-8CCA-1B83CE1DCE5B}" destId="{03764A33-BE67-4874-9854-EFF066BA8DF9}" srcOrd="1" destOrd="0" presId="urn:microsoft.com/office/officeart/2009/3/layout/OpposingIdeas"/>
    <dgm:cxn modelId="{21B4D6C9-797D-469C-9CBC-44EA724EEFFD}" srcId="{C3A821E8-F629-4D2B-B3AB-14E6047B03DD}" destId="{67A0C826-26F7-481A-8CCA-1B83CE1DCE5B}" srcOrd="0" destOrd="0" parTransId="{0EC96A52-DC4A-40E4-9F60-719A48F0A071}" sibTransId="{C69D15D8-70F0-4C0D-B3E6-3E011EE9EFFB}"/>
    <dgm:cxn modelId="{C2999DC5-B009-4AB7-BAE2-FCC581AD7455}" type="presOf" srcId="{67A0C826-26F7-481A-8CCA-1B83CE1DCE5B}" destId="{7484C877-3CB9-4C91-87B6-7734ACC3D011}" srcOrd="0" destOrd="0" presId="urn:microsoft.com/office/officeart/2009/3/layout/OpposingIdeas"/>
    <dgm:cxn modelId="{92AA15FB-F356-4925-8F89-4A8CEEC94924}" type="presOf" srcId="{7093F554-0699-4CFA-960A-FA06E35965AF}" destId="{85CCD70D-D006-46FD-9444-1FF0418B0960}" srcOrd="1" destOrd="0" presId="urn:microsoft.com/office/officeart/2009/3/layout/OpposingIdeas"/>
    <dgm:cxn modelId="{72F8009D-389C-48D5-AA00-3C568168C39B}" type="presOf" srcId="{C3A821E8-F629-4D2B-B3AB-14E6047B03DD}" destId="{134E2070-61ED-425F-B6E9-DCD8CB63FCE5}" srcOrd="0" destOrd="0" presId="urn:microsoft.com/office/officeart/2009/3/layout/OpposingIdeas"/>
    <dgm:cxn modelId="{27897AA9-7E4B-4DEF-81F4-10230831CA15}" srcId="{67A0C826-26F7-481A-8CCA-1B83CE1DCE5B}" destId="{C252070E-564D-4AEF-8C1A-333EC661E6F1}" srcOrd="0" destOrd="0" parTransId="{0A20A565-6ECB-4716-97E3-42A9174C54FE}" sibTransId="{216B000F-39B8-443F-81F3-027E376CB67B}"/>
    <dgm:cxn modelId="{9C33AC2E-672F-4D00-AC32-BE70C3D1B88C}" type="presOf" srcId="{C252070E-564D-4AEF-8C1A-333EC661E6F1}" destId="{A449E3D3-D016-4108-92BB-E4C4AB41ABA6}" srcOrd="0" destOrd="0" presId="urn:microsoft.com/office/officeart/2009/3/layout/OpposingIdeas"/>
    <dgm:cxn modelId="{8F9FB3AE-BB2A-4FD2-AADD-186C794D545F}" type="presOf" srcId="{7093F554-0699-4CFA-960A-FA06E35965AF}" destId="{C18304B3-E69C-421F-8E37-372525142363}" srcOrd="0" destOrd="0" presId="urn:microsoft.com/office/officeart/2009/3/layout/OpposingIdeas"/>
    <dgm:cxn modelId="{77E8A7B9-0188-4729-AB5D-4456CF0302E2}" srcId="{C3A821E8-F629-4D2B-B3AB-14E6047B03DD}" destId="{7093F554-0699-4CFA-960A-FA06E35965AF}" srcOrd="1" destOrd="0" parTransId="{4D32A0B1-1830-45AC-9AAB-79B338D9675D}" sibTransId="{EB3240CC-71B2-4163-9FC1-A3D97F3766E0}"/>
    <dgm:cxn modelId="{C564B488-5331-4CB9-A496-6A334DBEB9B8}" type="presParOf" srcId="{134E2070-61ED-425F-B6E9-DCD8CB63FCE5}" destId="{3CA9A109-74AC-4509-9F87-119A74F8BAEC}" srcOrd="0" destOrd="0" presId="urn:microsoft.com/office/officeart/2009/3/layout/OpposingIdeas"/>
    <dgm:cxn modelId="{39FC7697-BD8D-402A-BA4E-E9595560B888}" type="presParOf" srcId="{134E2070-61ED-425F-B6E9-DCD8CB63FCE5}" destId="{2C11E728-A064-4667-9177-E9B7EB139F4E}" srcOrd="1" destOrd="0" presId="urn:microsoft.com/office/officeart/2009/3/layout/OpposingIdeas"/>
    <dgm:cxn modelId="{540AC8B2-DA36-4959-B71E-2FC7A097BAFC}" type="presParOf" srcId="{134E2070-61ED-425F-B6E9-DCD8CB63FCE5}" destId="{A449E3D3-D016-4108-92BB-E4C4AB41ABA6}" srcOrd="2" destOrd="0" presId="urn:microsoft.com/office/officeart/2009/3/layout/OpposingIdeas"/>
    <dgm:cxn modelId="{E1523D4E-3C7C-422E-A1E3-8F6295CD00E0}" type="presParOf" srcId="{134E2070-61ED-425F-B6E9-DCD8CB63FCE5}" destId="{B54BB7F0-3E18-403E-BB8B-A9507049D25C}" srcOrd="3" destOrd="0" presId="urn:microsoft.com/office/officeart/2009/3/layout/OpposingIdeas"/>
    <dgm:cxn modelId="{E699EBC4-E58F-4960-805B-DF8119C2CABD}" type="presParOf" srcId="{134E2070-61ED-425F-B6E9-DCD8CB63FCE5}" destId="{7484C877-3CB9-4C91-87B6-7734ACC3D011}" srcOrd="4" destOrd="0" presId="urn:microsoft.com/office/officeart/2009/3/layout/OpposingIdeas"/>
    <dgm:cxn modelId="{CC340CC6-8E71-4B01-941F-A298F2D1E147}" type="presParOf" srcId="{134E2070-61ED-425F-B6E9-DCD8CB63FCE5}" destId="{03764A33-BE67-4874-9854-EFF066BA8DF9}" srcOrd="5" destOrd="0" presId="urn:microsoft.com/office/officeart/2009/3/layout/OpposingIdeas"/>
    <dgm:cxn modelId="{1E3E18A1-4AD0-4A19-92F6-EB08879AC25C}" type="presParOf" srcId="{134E2070-61ED-425F-B6E9-DCD8CB63FCE5}" destId="{C18304B3-E69C-421F-8E37-372525142363}" srcOrd="6" destOrd="0" presId="urn:microsoft.com/office/officeart/2009/3/layout/OpposingIdeas"/>
    <dgm:cxn modelId="{F31CFD66-B142-4B3B-B788-6AD22D7F9372}" type="presParOf" srcId="{134E2070-61ED-425F-B6E9-DCD8CB63FCE5}" destId="{85CCD70D-D006-46FD-9444-1FF0418B0960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1648FE3-D706-4625-B7BC-322C7F30002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7EC538-4838-4421-9232-0FBD63C391D0}">
      <dgm:prSet phldrT="[Текст]"/>
      <dgm:spPr/>
      <dgm:t>
        <a:bodyPr/>
        <a:lstStyle/>
        <a:p>
          <a:r>
            <a:rPr lang="ru-RU" dirty="0" smtClean="0"/>
            <a:t>Государственные (национальные) стандарты в сфере </a:t>
          </a:r>
          <a:r>
            <a:rPr lang="ru-RU" dirty="0" err="1" smtClean="0"/>
            <a:t>соцобслуживания</a:t>
          </a:r>
          <a:r>
            <a:rPr lang="ru-RU" dirty="0" smtClean="0"/>
            <a:t> и образования (их использование имеет добровольный характер, ряд услуг отсутствует, услуги приводятся с разной степенью детализации)</a:t>
          </a:r>
          <a:endParaRPr lang="ru-RU" dirty="0"/>
        </a:p>
      </dgm:t>
    </dgm:pt>
    <dgm:pt modelId="{483864CC-AC94-4462-A0EC-E386844D0693}" type="parTrans" cxnId="{44AE02B0-6369-4D23-8D61-2501F646CAF2}">
      <dgm:prSet/>
      <dgm:spPr/>
      <dgm:t>
        <a:bodyPr/>
        <a:lstStyle/>
        <a:p>
          <a:endParaRPr lang="ru-RU"/>
        </a:p>
      </dgm:t>
    </dgm:pt>
    <dgm:pt modelId="{78EF00F5-B8F3-4835-BD23-62E4189A6DF3}" type="sibTrans" cxnId="{44AE02B0-6369-4D23-8D61-2501F646CAF2}">
      <dgm:prSet/>
      <dgm:spPr/>
      <dgm:t>
        <a:bodyPr/>
        <a:lstStyle/>
        <a:p>
          <a:endParaRPr lang="ru-RU"/>
        </a:p>
      </dgm:t>
    </dgm:pt>
    <dgm:pt modelId="{45ECACB1-75BE-4A2D-92AC-DAE9AE15AFA4}">
      <dgm:prSet phldrT="[Текст]"/>
      <dgm:spPr/>
      <dgm:t>
        <a:bodyPr/>
        <a:lstStyle/>
        <a:p>
          <a:r>
            <a:rPr lang="ru-RU" dirty="0" smtClean="0"/>
            <a:t>Действующие федеральные, государственные и муниципальные стандарты качества оказания услуг в социальной сфере </a:t>
          </a:r>
          <a:endParaRPr lang="ru-RU" dirty="0"/>
        </a:p>
      </dgm:t>
    </dgm:pt>
    <dgm:pt modelId="{E2FAB0F4-04CF-4CF9-B065-933E24996F88}" type="parTrans" cxnId="{2A89D00D-A79F-4278-9C27-8B20F807D714}">
      <dgm:prSet/>
      <dgm:spPr/>
      <dgm:t>
        <a:bodyPr/>
        <a:lstStyle/>
        <a:p>
          <a:endParaRPr lang="ru-RU"/>
        </a:p>
      </dgm:t>
    </dgm:pt>
    <dgm:pt modelId="{3D354FC6-32B3-49E8-B134-BE778EFCDDA7}" type="sibTrans" cxnId="{2A89D00D-A79F-4278-9C27-8B20F807D714}">
      <dgm:prSet/>
      <dgm:spPr/>
      <dgm:t>
        <a:bodyPr/>
        <a:lstStyle/>
        <a:p>
          <a:endParaRPr lang="ru-RU"/>
        </a:p>
      </dgm:t>
    </dgm:pt>
    <dgm:pt modelId="{0C791BC3-DC20-4E7D-91D3-04607575A0E1}">
      <dgm:prSet phldrT="[Текст]"/>
      <dgm:spPr/>
      <dgm:t>
        <a:bodyPr/>
        <a:lstStyle/>
        <a:p>
          <a:r>
            <a:rPr lang="ru-RU" dirty="0" smtClean="0"/>
            <a:t>СанПиН, СНиП, НПБ и другие нормативные документы определяющие требования к безопасности оказания услуг в социальной сфере</a:t>
          </a:r>
          <a:endParaRPr lang="ru-RU" dirty="0"/>
        </a:p>
      </dgm:t>
    </dgm:pt>
    <dgm:pt modelId="{CF42BB44-7874-4247-8AB2-A9A21FEAF013}" type="parTrans" cxnId="{D01AA86B-4CA5-4946-BEA6-4F2A91CBCD25}">
      <dgm:prSet/>
      <dgm:spPr/>
      <dgm:t>
        <a:bodyPr/>
        <a:lstStyle/>
        <a:p>
          <a:endParaRPr lang="ru-RU"/>
        </a:p>
      </dgm:t>
    </dgm:pt>
    <dgm:pt modelId="{AD11E84C-A02B-468C-ADD5-1579F3D8A58C}" type="sibTrans" cxnId="{D01AA86B-4CA5-4946-BEA6-4F2A91CBCD25}">
      <dgm:prSet/>
      <dgm:spPr/>
      <dgm:t>
        <a:bodyPr/>
        <a:lstStyle/>
        <a:p>
          <a:endParaRPr lang="ru-RU"/>
        </a:p>
      </dgm:t>
    </dgm:pt>
    <dgm:pt modelId="{2DAC29CE-B4C0-4970-985D-BFAB0DB5C32E}">
      <dgm:prSet phldrT="[Текст]"/>
      <dgm:spPr/>
      <dgm:t>
        <a:bodyPr/>
        <a:lstStyle/>
        <a:p>
          <a:r>
            <a:rPr lang="ru-RU" dirty="0" smtClean="0"/>
            <a:t>Отраслевое законодательство в социальной сфере и другая отраслевая нормативная правовая база</a:t>
          </a:r>
          <a:endParaRPr lang="ru-RU" dirty="0"/>
        </a:p>
      </dgm:t>
    </dgm:pt>
    <dgm:pt modelId="{F82B9F3B-3AB7-4A9E-BF79-56945446BCC7}" type="parTrans" cxnId="{B745EB22-5C6C-4878-B0B8-8C45314BE3C2}">
      <dgm:prSet/>
      <dgm:spPr/>
      <dgm:t>
        <a:bodyPr/>
        <a:lstStyle/>
        <a:p>
          <a:endParaRPr lang="ru-RU"/>
        </a:p>
      </dgm:t>
    </dgm:pt>
    <dgm:pt modelId="{550ECB23-5737-4C2B-B9C1-3B450E5BAD9A}" type="sibTrans" cxnId="{B745EB22-5C6C-4878-B0B8-8C45314BE3C2}">
      <dgm:prSet/>
      <dgm:spPr/>
      <dgm:t>
        <a:bodyPr/>
        <a:lstStyle/>
        <a:p>
          <a:endParaRPr lang="ru-RU"/>
        </a:p>
      </dgm:t>
    </dgm:pt>
    <dgm:pt modelId="{CBD53974-BC09-4801-8C12-0A031FA93278}">
      <dgm:prSet phldrT="[Текст]"/>
      <dgm:spPr/>
      <dgm:t>
        <a:bodyPr/>
        <a:lstStyle/>
        <a:p>
          <a:r>
            <a:rPr lang="ru-RU" dirty="0" smtClean="0"/>
            <a:t>Бюджетное законодательство и новые требованию к государственному/муниципальному администрированию, в </a:t>
          </a:r>
          <a:r>
            <a:rPr lang="ru-RU" dirty="0" err="1" smtClean="0"/>
            <a:t>т.ч</a:t>
          </a:r>
          <a:r>
            <a:rPr lang="ru-RU" dirty="0" smtClean="0"/>
            <a:t>. к открытости и прозрачности поставщиков социальных услуг</a:t>
          </a:r>
          <a:endParaRPr lang="ru-RU" dirty="0"/>
        </a:p>
      </dgm:t>
    </dgm:pt>
    <dgm:pt modelId="{7752D46F-DB87-4DB4-9BED-154387133267}" type="parTrans" cxnId="{C362EC0F-868F-4165-A608-E53B1DF55012}">
      <dgm:prSet/>
      <dgm:spPr/>
      <dgm:t>
        <a:bodyPr/>
        <a:lstStyle/>
        <a:p>
          <a:endParaRPr lang="ru-RU"/>
        </a:p>
      </dgm:t>
    </dgm:pt>
    <dgm:pt modelId="{5B4CDD2D-41CA-4F2A-95CA-DB06AE589CD9}" type="sibTrans" cxnId="{C362EC0F-868F-4165-A608-E53B1DF55012}">
      <dgm:prSet/>
      <dgm:spPr/>
      <dgm:t>
        <a:bodyPr/>
        <a:lstStyle/>
        <a:p>
          <a:endParaRPr lang="ru-RU"/>
        </a:p>
      </dgm:t>
    </dgm:pt>
    <dgm:pt modelId="{1E5833B0-DD6D-4EAA-98DE-66DD7189A763}">
      <dgm:prSet phldrT="[Текст]"/>
      <dgm:spPr/>
      <dgm:t>
        <a:bodyPr/>
        <a:lstStyle/>
        <a:p>
          <a:r>
            <a:rPr lang="ru-RU" dirty="0" smtClean="0"/>
            <a:t>Существующая практика стандартизации услуг непосредственно НКО, экспертными и ресурсными центрами (как правило, многолетняя практика производства услуги, которая переводится на бюджетное финансирование) </a:t>
          </a:r>
          <a:endParaRPr lang="ru-RU" dirty="0"/>
        </a:p>
      </dgm:t>
    </dgm:pt>
    <dgm:pt modelId="{919A3E02-9152-4A82-A4E1-4C49266A096C}" type="parTrans" cxnId="{BD35805C-EC2E-4512-8021-A4118CE5EB9E}">
      <dgm:prSet/>
      <dgm:spPr/>
      <dgm:t>
        <a:bodyPr/>
        <a:lstStyle/>
        <a:p>
          <a:endParaRPr lang="ru-RU"/>
        </a:p>
      </dgm:t>
    </dgm:pt>
    <dgm:pt modelId="{F4B1452F-B469-40B8-B401-79B5BAFE73B7}" type="sibTrans" cxnId="{BD35805C-EC2E-4512-8021-A4118CE5EB9E}">
      <dgm:prSet/>
      <dgm:spPr/>
      <dgm:t>
        <a:bodyPr/>
        <a:lstStyle/>
        <a:p>
          <a:endParaRPr lang="ru-RU"/>
        </a:p>
      </dgm:t>
    </dgm:pt>
    <dgm:pt modelId="{D3772E20-D47B-4121-9375-BC655625079E}" type="pres">
      <dgm:prSet presAssocID="{11648FE3-D706-4625-B7BC-322C7F30002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5F5B37A-EA99-4668-859A-4E675CFD6E24}" type="pres">
      <dgm:prSet presAssocID="{F27EC538-4838-4421-9232-0FBD63C391D0}" presName="thickLine" presStyleLbl="alignNode1" presStyleIdx="0" presStyleCnt="6"/>
      <dgm:spPr/>
    </dgm:pt>
    <dgm:pt modelId="{FA272B73-6D70-4F49-BFDD-A6DD4CA4088C}" type="pres">
      <dgm:prSet presAssocID="{F27EC538-4838-4421-9232-0FBD63C391D0}" presName="horz1" presStyleCnt="0"/>
      <dgm:spPr/>
    </dgm:pt>
    <dgm:pt modelId="{A648454F-D27D-4F96-BAD5-1575D597E455}" type="pres">
      <dgm:prSet presAssocID="{F27EC538-4838-4421-9232-0FBD63C391D0}" presName="tx1" presStyleLbl="revTx" presStyleIdx="0" presStyleCnt="6"/>
      <dgm:spPr/>
      <dgm:t>
        <a:bodyPr/>
        <a:lstStyle/>
        <a:p>
          <a:endParaRPr lang="ru-RU"/>
        </a:p>
      </dgm:t>
    </dgm:pt>
    <dgm:pt modelId="{B3A981B6-6925-4CEF-83AA-21A2183C2D19}" type="pres">
      <dgm:prSet presAssocID="{F27EC538-4838-4421-9232-0FBD63C391D0}" presName="vert1" presStyleCnt="0"/>
      <dgm:spPr/>
    </dgm:pt>
    <dgm:pt modelId="{B23CF226-F020-4643-96C8-D3435B6B448C}" type="pres">
      <dgm:prSet presAssocID="{45ECACB1-75BE-4A2D-92AC-DAE9AE15AFA4}" presName="thickLine" presStyleLbl="alignNode1" presStyleIdx="1" presStyleCnt="6"/>
      <dgm:spPr/>
    </dgm:pt>
    <dgm:pt modelId="{4C929CDB-FF24-470B-AB9D-580D197E018D}" type="pres">
      <dgm:prSet presAssocID="{45ECACB1-75BE-4A2D-92AC-DAE9AE15AFA4}" presName="horz1" presStyleCnt="0"/>
      <dgm:spPr/>
    </dgm:pt>
    <dgm:pt modelId="{4E2FEA8E-AB69-4C03-84DC-A42339A8D506}" type="pres">
      <dgm:prSet presAssocID="{45ECACB1-75BE-4A2D-92AC-DAE9AE15AFA4}" presName="tx1" presStyleLbl="revTx" presStyleIdx="1" presStyleCnt="6"/>
      <dgm:spPr/>
      <dgm:t>
        <a:bodyPr/>
        <a:lstStyle/>
        <a:p>
          <a:endParaRPr lang="ru-RU"/>
        </a:p>
      </dgm:t>
    </dgm:pt>
    <dgm:pt modelId="{44BE77F8-9BDA-43F8-8B35-A6A865F03D78}" type="pres">
      <dgm:prSet presAssocID="{45ECACB1-75BE-4A2D-92AC-DAE9AE15AFA4}" presName="vert1" presStyleCnt="0"/>
      <dgm:spPr/>
    </dgm:pt>
    <dgm:pt modelId="{4D826631-A3CC-47A1-9360-D5D1C2240ADB}" type="pres">
      <dgm:prSet presAssocID="{0C791BC3-DC20-4E7D-91D3-04607575A0E1}" presName="thickLine" presStyleLbl="alignNode1" presStyleIdx="2" presStyleCnt="6"/>
      <dgm:spPr/>
    </dgm:pt>
    <dgm:pt modelId="{5A3511E0-C5F9-4571-8DA9-9B436175192F}" type="pres">
      <dgm:prSet presAssocID="{0C791BC3-DC20-4E7D-91D3-04607575A0E1}" presName="horz1" presStyleCnt="0"/>
      <dgm:spPr/>
    </dgm:pt>
    <dgm:pt modelId="{6F3B1AEA-180C-40B2-9754-896BA42D22EB}" type="pres">
      <dgm:prSet presAssocID="{0C791BC3-DC20-4E7D-91D3-04607575A0E1}" presName="tx1" presStyleLbl="revTx" presStyleIdx="2" presStyleCnt="6"/>
      <dgm:spPr/>
      <dgm:t>
        <a:bodyPr/>
        <a:lstStyle/>
        <a:p>
          <a:endParaRPr lang="ru-RU"/>
        </a:p>
      </dgm:t>
    </dgm:pt>
    <dgm:pt modelId="{DDCAD353-9548-4A8F-B81B-5147D4DEBD04}" type="pres">
      <dgm:prSet presAssocID="{0C791BC3-DC20-4E7D-91D3-04607575A0E1}" presName="vert1" presStyleCnt="0"/>
      <dgm:spPr/>
    </dgm:pt>
    <dgm:pt modelId="{40F92DE5-C04A-4F0A-B0B3-10590DCEBF4C}" type="pres">
      <dgm:prSet presAssocID="{2DAC29CE-B4C0-4970-985D-BFAB0DB5C32E}" presName="thickLine" presStyleLbl="alignNode1" presStyleIdx="3" presStyleCnt="6"/>
      <dgm:spPr/>
    </dgm:pt>
    <dgm:pt modelId="{2CED2A0B-B9C5-4577-81B3-164E82B8577C}" type="pres">
      <dgm:prSet presAssocID="{2DAC29CE-B4C0-4970-985D-BFAB0DB5C32E}" presName="horz1" presStyleCnt="0"/>
      <dgm:spPr/>
    </dgm:pt>
    <dgm:pt modelId="{7BE6D48B-39E6-41CE-AC40-5A98F96AEA9F}" type="pres">
      <dgm:prSet presAssocID="{2DAC29CE-B4C0-4970-985D-BFAB0DB5C32E}" presName="tx1" presStyleLbl="revTx" presStyleIdx="3" presStyleCnt="6"/>
      <dgm:spPr/>
      <dgm:t>
        <a:bodyPr/>
        <a:lstStyle/>
        <a:p>
          <a:endParaRPr lang="ru-RU"/>
        </a:p>
      </dgm:t>
    </dgm:pt>
    <dgm:pt modelId="{3A016782-43DE-4CB2-9A85-840FED5B57FE}" type="pres">
      <dgm:prSet presAssocID="{2DAC29CE-B4C0-4970-985D-BFAB0DB5C32E}" presName="vert1" presStyleCnt="0"/>
      <dgm:spPr/>
    </dgm:pt>
    <dgm:pt modelId="{4720A948-033C-42C4-8BF4-AD6A91D6B754}" type="pres">
      <dgm:prSet presAssocID="{CBD53974-BC09-4801-8C12-0A031FA93278}" presName="thickLine" presStyleLbl="alignNode1" presStyleIdx="4" presStyleCnt="6"/>
      <dgm:spPr/>
    </dgm:pt>
    <dgm:pt modelId="{F619E983-736D-46DD-BBD8-377191540835}" type="pres">
      <dgm:prSet presAssocID="{CBD53974-BC09-4801-8C12-0A031FA93278}" presName="horz1" presStyleCnt="0"/>
      <dgm:spPr/>
    </dgm:pt>
    <dgm:pt modelId="{A100EAA9-F535-4CB5-8881-CBB1C3DC3878}" type="pres">
      <dgm:prSet presAssocID="{CBD53974-BC09-4801-8C12-0A031FA93278}" presName="tx1" presStyleLbl="revTx" presStyleIdx="4" presStyleCnt="6"/>
      <dgm:spPr/>
      <dgm:t>
        <a:bodyPr/>
        <a:lstStyle/>
        <a:p>
          <a:endParaRPr lang="ru-RU"/>
        </a:p>
      </dgm:t>
    </dgm:pt>
    <dgm:pt modelId="{58063A56-058C-4B6A-B0FC-ED87A81EB2E0}" type="pres">
      <dgm:prSet presAssocID="{CBD53974-BC09-4801-8C12-0A031FA93278}" presName="vert1" presStyleCnt="0"/>
      <dgm:spPr/>
    </dgm:pt>
    <dgm:pt modelId="{351158C8-8073-48E1-99D8-834AA3481BF7}" type="pres">
      <dgm:prSet presAssocID="{1E5833B0-DD6D-4EAA-98DE-66DD7189A763}" presName="thickLine" presStyleLbl="alignNode1" presStyleIdx="5" presStyleCnt="6"/>
      <dgm:spPr/>
    </dgm:pt>
    <dgm:pt modelId="{83761992-B71F-40E6-9FA8-1B6CB4AFE155}" type="pres">
      <dgm:prSet presAssocID="{1E5833B0-DD6D-4EAA-98DE-66DD7189A763}" presName="horz1" presStyleCnt="0"/>
      <dgm:spPr/>
    </dgm:pt>
    <dgm:pt modelId="{0D26D9DB-D041-408C-B97F-6FE32C22DF1F}" type="pres">
      <dgm:prSet presAssocID="{1E5833B0-DD6D-4EAA-98DE-66DD7189A763}" presName="tx1" presStyleLbl="revTx" presStyleIdx="5" presStyleCnt="6"/>
      <dgm:spPr/>
      <dgm:t>
        <a:bodyPr/>
        <a:lstStyle/>
        <a:p>
          <a:endParaRPr lang="ru-RU"/>
        </a:p>
      </dgm:t>
    </dgm:pt>
    <dgm:pt modelId="{71E7E5F5-E377-44A6-84A1-3AC6CFCF26CE}" type="pres">
      <dgm:prSet presAssocID="{1E5833B0-DD6D-4EAA-98DE-66DD7189A763}" presName="vert1" presStyleCnt="0"/>
      <dgm:spPr/>
    </dgm:pt>
  </dgm:ptLst>
  <dgm:cxnLst>
    <dgm:cxn modelId="{D37BF4B4-BA06-4E34-B677-43220B943D8D}" type="presOf" srcId="{1E5833B0-DD6D-4EAA-98DE-66DD7189A763}" destId="{0D26D9DB-D041-408C-B97F-6FE32C22DF1F}" srcOrd="0" destOrd="0" presId="urn:microsoft.com/office/officeart/2008/layout/LinedList"/>
    <dgm:cxn modelId="{F88611F1-ACAB-454C-8741-4D1926F5EFFF}" type="presOf" srcId="{CBD53974-BC09-4801-8C12-0A031FA93278}" destId="{A100EAA9-F535-4CB5-8881-CBB1C3DC3878}" srcOrd="0" destOrd="0" presId="urn:microsoft.com/office/officeart/2008/layout/LinedList"/>
    <dgm:cxn modelId="{C362EC0F-868F-4165-A608-E53B1DF55012}" srcId="{11648FE3-D706-4625-B7BC-322C7F300022}" destId="{CBD53974-BC09-4801-8C12-0A031FA93278}" srcOrd="4" destOrd="0" parTransId="{7752D46F-DB87-4DB4-9BED-154387133267}" sibTransId="{5B4CDD2D-41CA-4F2A-95CA-DB06AE589CD9}"/>
    <dgm:cxn modelId="{B745EB22-5C6C-4878-B0B8-8C45314BE3C2}" srcId="{11648FE3-D706-4625-B7BC-322C7F300022}" destId="{2DAC29CE-B4C0-4970-985D-BFAB0DB5C32E}" srcOrd="3" destOrd="0" parTransId="{F82B9F3B-3AB7-4A9E-BF79-56945446BCC7}" sibTransId="{550ECB23-5737-4C2B-B9C1-3B450E5BAD9A}"/>
    <dgm:cxn modelId="{D01AA86B-4CA5-4946-BEA6-4F2A91CBCD25}" srcId="{11648FE3-D706-4625-B7BC-322C7F300022}" destId="{0C791BC3-DC20-4E7D-91D3-04607575A0E1}" srcOrd="2" destOrd="0" parTransId="{CF42BB44-7874-4247-8AB2-A9A21FEAF013}" sibTransId="{AD11E84C-A02B-468C-ADD5-1579F3D8A58C}"/>
    <dgm:cxn modelId="{44AE02B0-6369-4D23-8D61-2501F646CAF2}" srcId="{11648FE3-D706-4625-B7BC-322C7F300022}" destId="{F27EC538-4838-4421-9232-0FBD63C391D0}" srcOrd="0" destOrd="0" parTransId="{483864CC-AC94-4462-A0EC-E386844D0693}" sibTransId="{78EF00F5-B8F3-4835-BD23-62E4189A6DF3}"/>
    <dgm:cxn modelId="{2A89D00D-A79F-4278-9C27-8B20F807D714}" srcId="{11648FE3-D706-4625-B7BC-322C7F300022}" destId="{45ECACB1-75BE-4A2D-92AC-DAE9AE15AFA4}" srcOrd="1" destOrd="0" parTransId="{E2FAB0F4-04CF-4CF9-B065-933E24996F88}" sibTransId="{3D354FC6-32B3-49E8-B134-BE778EFCDDA7}"/>
    <dgm:cxn modelId="{0914F06E-D1C0-4EF5-B448-A9DDEB3EA8E5}" type="presOf" srcId="{11648FE3-D706-4625-B7BC-322C7F300022}" destId="{D3772E20-D47B-4121-9375-BC655625079E}" srcOrd="0" destOrd="0" presId="urn:microsoft.com/office/officeart/2008/layout/LinedList"/>
    <dgm:cxn modelId="{0B63A17F-214F-4CAC-9D04-35668210068C}" type="presOf" srcId="{45ECACB1-75BE-4A2D-92AC-DAE9AE15AFA4}" destId="{4E2FEA8E-AB69-4C03-84DC-A42339A8D506}" srcOrd="0" destOrd="0" presId="urn:microsoft.com/office/officeart/2008/layout/LinedList"/>
    <dgm:cxn modelId="{90ACF072-5301-4849-AF7A-E2FBBF937B3B}" type="presOf" srcId="{2DAC29CE-B4C0-4970-985D-BFAB0DB5C32E}" destId="{7BE6D48B-39E6-41CE-AC40-5A98F96AEA9F}" srcOrd="0" destOrd="0" presId="urn:microsoft.com/office/officeart/2008/layout/LinedList"/>
    <dgm:cxn modelId="{21DA8B08-70AA-470E-B519-1DF3903B9915}" type="presOf" srcId="{0C791BC3-DC20-4E7D-91D3-04607575A0E1}" destId="{6F3B1AEA-180C-40B2-9754-896BA42D22EB}" srcOrd="0" destOrd="0" presId="urn:microsoft.com/office/officeart/2008/layout/LinedList"/>
    <dgm:cxn modelId="{813AA4DE-ED3C-4274-B4D7-E976C2A9BF96}" type="presOf" srcId="{F27EC538-4838-4421-9232-0FBD63C391D0}" destId="{A648454F-D27D-4F96-BAD5-1575D597E455}" srcOrd="0" destOrd="0" presId="urn:microsoft.com/office/officeart/2008/layout/LinedList"/>
    <dgm:cxn modelId="{BD35805C-EC2E-4512-8021-A4118CE5EB9E}" srcId="{11648FE3-D706-4625-B7BC-322C7F300022}" destId="{1E5833B0-DD6D-4EAA-98DE-66DD7189A763}" srcOrd="5" destOrd="0" parTransId="{919A3E02-9152-4A82-A4E1-4C49266A096C}" sibTransId="{F4B1452F-B469-40B8-B401-79B5BAFE73B7}"/>
    <dgm:cxn modelId="{38EA3727-98BC-4303-852F-44B7698973EA}" type="presParOf" srcId="{D3772E20-D47B-4121-9375-BC655625079E}" destId="{95F5B37A-EA99-4668-859A-4E675CFD6E24}" srcOrd="0" destOrd="0" presId="urn:microsoft.com/office/officeart/2008/layout/LinedList"/>
    <dgm:cxn modelId="{CD1591A5-8C2C-4118-927F-ACE1016EDE17}" type="presParOf" srcId="{D3772E20-D47B-4121-9375-BC655625079E}" destId="{FA272B73-6D70-4F49-BFDD-A6DD4CA4088C}" srcOrd="1" destOrd="0" presId="urn:microsoft.com/office/officeart/2008/layout/LinedList"/>
    <dgm:cxn modelId="{EACAD73B-70C6-410C-B48E-DD019CDA136F}" type="presParOf" srcId="{FA272B73-6D70-4F49-BFDD-A6DD4CA4088C}" destId="{A648454F-D27D-4F96-BAD5-1575D597E455}" srcOrd="0" destOrd="0" presId="urn:microsoft.com/office/officeart/2008/layout/LinedList"/>
    <dgm:cxn modelId="{9A27345F-B559-4355-9540-473789150D23}" type="presParOf" srcId="{FA272B73-6D70-4F49-BFDD-A6DD4CA4088C}" destId="{B3A981B6-6925-4CEF-83AA-21A2183C2D19}" srcOrd="1" destOrd="0" presId="urn:microsoft.com/office/officeart/2008/layout/LinedList"/>
    <dgm:cxn modelId="{3AB07388-F705-475B-903E-C2DD05722B02}" type="presParOf" srcId="{D3772E20-D47B-4121-9375-BC655625079E}" destId="{B23CF226-F020-4643-96C8-D3435B6B448C}" srcOrd="2" destOrd="0" presId="urn:microsoft.com/office/officeart/2008/layout/LinedList"/>
    <dgm:cxn modelId="{954C20F8-6708-4592-B888-44A55BA56913}" type="presParOf" srcId="{D3772E20-D47B-4121-9375-BC655625079E}" destId="{4C929CDB-FF24-470B-AB9D-580D197E018D}" srcOrd="3" destOrd="0" presId="urn:microsoft.com/office/officeart/2008/layout/LinedList"/>
    <dgm:cxn modelId="{F45016BE-E5C5-42F2-8FE5-6F5FB75F3B7D}" type="presParOf" srcId="{4C929CDB-FF24-470B-AB9D-580D197E018D}" destId="{4E2FEA8E-AB69-4C03-84DC-A42339A8D506}" srcOrd="0" destOrd="0" presId="urn:microsoft.com/office/officeart/2008/layout/LinedList"/>
    <dgm:cxn modelId="{92E844A6-401B-444A-B50A-34F7562A2960}" type="presParOf" srcId="{4C929CDB-FF24-470B-AB9D-580D197E018D}" destId="{44BE77F8-9BDA-43F8-8B35-A6A865F03D78}" srcOrd="1" destOrd="0" presId="urn:microsoft.com/office/officeart/2008/layout/LinedList"/>
    <dgm:cxn modelId="{C05FAC75-4D5A-436E-BEFC-35E30C06B64F}" type="presParOf" srcId="{D3772E20-D47B-4121-9375-BC655625079E}" destId="{4D826631-A3CC-47A1-9360-D5D1C2240ADB}" srcOrd="4" destOrd="0" presId="urn:microsoft.com/office/officeart/2008/layout/LinedList"/>
    <dgm:cxn modelId="{0D582233-24D0-4577-BA60-B43892393D2E}" type="presParOf" srcId="{D3772E20-D47B-4121-9375-BC655625079E}" destId="{5A3511E0-C5F9-4571-8DA9-9B436175192F}" srcOrd="5" destOrd="0" presId="urn:microsoft.com/office/officeart/2008/layout/LinedList"/>
    <dgm:cxn modelId="{449D92D2-82EF-4A9B-8C9E-7B7E62B858EC}" type="presParOf" srcId="{5A3511E0-C5F9-4571-8DA9-9B436175192F}" destId="{6F3B1AEA-180C-40B2-9754-896BA42D22EB}" srcOrd="0" destOrd="0" presId="urn:microsoft.com/office/officeart/2008/layout/LinedList"/>
    <dgm:cxn modelId="{85E49719-60EB-484F-8A03-E07F50B37674}" type="presParOf" srcId="{5A3511E0-C5F9-4571-8DA9-9B436175192F}" destId="{DDCAD353-9548-4A8F-B81B-5147D4DEBD04}" srcOrd="1" destOrd="0" presId="urn:microsoft.com/office/officeart/2008/layout/LinedList"/>
    <dgm:cxn modelId="{24D97BDE-896C-4BC3-AFE8-CA53BC7C8322}" type="presParOf" srcId="{D3772E20-D47B-4121-9375-BC655625079E}" destId="{40F92DE5-C04A-4F0A-B0B3-10590DCEBF4C}" srcOrd="6" destOrd="0" presId="urn:microsoft.com/office/officeart/2008/layout/LinedList"/>
    <dgm:cxn modelId="{815FB04F-76D7-4F50-9DF5-200195B058A3}" type="presParOf" srcId="{D3772E20-D47B-4121-9375-BC655625079E}" destId="{2CED2A0B-B9C5-4577-81B3-164E82B8577C}" srcOrd="7" destOrd="0" presId="urn:microsoft.com/office/officeart/2008/layout/LinedList"/>
    <dgm:cxn modelId="{1CC0C041-7C21-43A7-BDF5-465EFD609FA7}" type="presParOf" srcId="{2CED2A0B-B9C5-4577-81B3-164E82B8577C}" destId="{7BE6D48B-39E6-41CE-AC40-5A98F96AEA9F}" srcOrd="0" destOrd="0" presId="urn:microsoft.com/office/officeart/2008/layout/LinedList"/>
    <dgm:cxn modelId="{F8E442FA-52E1-447E-A39E-4FF1D42D8D5A}" type="presParOf" srcId="{2CED2A0B-B9C5-4577-81B3-164E82B8577C}" destId="{3A016782-43DE-4CB2-9A85-840FED5B57FE}" srcOrd="1" destOrd="0" presId="urn:microsoft.com/office/officeart/2008/layout/LinedList"/>
    <dgm:cxn modelId="{7856492C-1C7D-41E0-A4BA-4601C84BA6DE}" type="presParOf" srcId="{D3772E20-D47B-4121-9375-BC655625079E}" destId="{4720A948-033C-42C4-8BF4-AD6A91D6B754}" srcOrd="8" destOrd="0" presId="urn:microsoft.com/office/officeart/2008/layout/LinedList"/>
    <dgm:cxn modelId="{5B73E36A-B64A-447E-8A80-4F68D2B0228D}" type="presParOf" srcId="{D3772E20-D47B-4121-9375-BC655625079E}" destId="{F619E983-736D-46DD-BBD8-377191540835}" srcOrd="9" destOrd="0" presId="urn:microsoft.com/office/officeart/2008/layout/LinedList"/>
    <dgm:cxn modelId="{F2AE16EB-644F-4C6A-BE12-D3891CEED284}" type="presParOf" srcId="{F619E983-736D-46DD-BBD8-377191540835}" destId="{A100EAA9-F535-4CB5-8881-CBB1C3DC3878}" srcOrd="0" destOrd="0" presId="urn:microsoft.com/office/officeart/2008/layout/LinedList"/>
    <dgm:cxn modelId="{3E059F38-1A56-4C92-B74A-045B23F9D8CC}" type="presParOf" srcId="{F619E983-736D-46DD-BBD8-377191540835}" destId="{58063A56-058C-4B6A-B0FC-ED87A81EB2E0}" srcOrd="1" destOrd="0" presId="urn:microsoft.com/office/officeart/2008/layout/LinedList"/>
    <dgm:cxn modelId="{341FBDA4-6DD9-405F-8F11-B1702C861C38}" type="presParOf" srcId="{D3772E20-D47B-4121-9375-BC655625079E}" destId="{351158C8-8073-48E1-99D8-834AA3481BF7}" srcOrd="10" destOrd="0" presId="urn:microsoft.com/office/officeart/2008/layout/LinedList"/>
    <dgm:cxn modelId="{9DBA3EA3-D3D6-4DD1-A173-0DF6EEF94BBA}" type="presParOf" srcId="{D3772E20-D47B-4121-9375-BC655625079E}" destId="{83761992-B71F-40E6-9FA8-1B6CB4AFE155}" srcOrd="11" destOrd="0" presId="urn:microsoft.com/office/officeart/2008/layout/LinedList"/>
    <dgm:cxn modelId="{1900EE35-1632-4C60-9940-945B2281979C}" type="presParOf" srcId="{83761992-B71F-40E6-9FA8-1B6CB4AFE155}" destId="{0D26D9DB-D041-408C-B97F-6FE32C22DF1F}" srcOrd="0" destOrd="0" presId="urn:microsoft.com/office/officeart/2008/layout/LinedList"/>
    <dgm:cxn modelId="{4E16547A-28ED-49C5-BA1C-7159A30BF0AC}" type="presParOf" srcId="{83761992-B71F-40E6-9FA8-1B6CB4AFE155}" destId="{71E7E5F5-E377-44A6-84A1-3AC6CFCF26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1648FE3-D706-4625-B7BC-322C7F30002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7EC538-4838-4421-9232-0FBD63C391D0}">
      <dgm:prSet phldrT="[Текст]"/>
      <dgm:spPr/>
      <dgm:t>
        <a:bodyPr/>
        <a:lstStyle/>
        <a:p>
          <a:r>
            <a:rPr lang="ru-RU" dirty="0" smtClean="0"/>
            <a:t>Требования к парковочным местам; Оформление входа в здание</a:t>
          </a:r>
          <a:endParaRPr lang="ru-RU" dirty="0"/>
        </a:p>
      </dgm:t>
    </dgm:pt>
    <dgm:pt modelId="{483864CC-AC94-4462-A0EC-E386844D0693}" type="parTrans" cxnId="{44AE02B0-6369-4D23-8D61-2501F646CAF2}">
      <dgm:prSet/>
      <dgm:spPr/>
      <dgm:t>
        <a:bodyPr/>
        <a:lstStyle/>
        <a:p>
          <a:endParaRPr lang="ru-RU"/>
        </a:p>
      </dgm:t>
    </dgm:pt>
    <dgm:pt modelId="{78EF00F5-B8F3-4835-BD23-62E4189A6DF3}" type="sibTrans" cxnId="{44AE02B0-6369-4D23-8D61-2501F646CAF2}">
      <dgm:prSet/>
      <dgm:spPr/>
      <dgm:t>
        <a:bodyPr/>
        <a:lstStyle/>
        <a:p>
          <a:endParaRPr lang="ru-RU"/>
        </a:p>
      </dgm:t>
    </dgm:pt>
    <dgm:pt modelId="{94B46ED5-2FE6-4E80-9550-494D95C72213}">
      <dgm:prSet phldrT="[Текст]"/>
      <dgm:spPr/>
      <dgm:t>
        <a:bodyPr/>
        <a:lstStyle/>
        <a:p>
          <a:r>
            <a:rPr lang="ru-RU" dirty="0" smtClean="0"/>
            <a:t>Требования к помещению (система вентиляции, система охраны, система пожаротушения, система видеонаблюдения; гардероб, туалет, в </a:t>
          </a:r>
          <a:r>
            <a:rPr lang="ru-RU" dirty="0" err="1" smtClean="0"/>
            <a:t>т.ч</a:t>
          </a:r>
          <a:r>
            <a:rPr lang="ru-RU" dirty="0" smtClean="0"/>
            <a:t>. для инвалидов)</a:t>
          </a:r>
          <a:endParaRPr lang="ru-RU" dirty="0"/>
        </a:p>
      </dgm:t>
    </dgm:pt>
    <dgm:pt modelId="{687E616D-30E9-4719-828E-78FB30A6155C}" type="parTrans" cxnId="{E15695E8-2B55-426D-B239-599BCCE08764}">
      <dgm:prSet/>
      <dgm:spPr/>
      <dgm:t>
        <a:bodyPr/>
        <a:lstStyle/>
        <a:p>
          <a:endParaRPr lang="ru-RU"/>
        </a:p>
      </dgm:t>
    </dgm:pt>
    <dgm:pt modelId="{771307EE-ED7A-488E-AC2A-3CC2BAC8DEC2}" type="sibTrans" cxnId="{E15695E8-2B55-426D-B239-599BCCE08764}">
      <dgm:prSet/>
      <dgm:spPr/>
      <dgm:t>
        <a:bodyPr/>
        <a:lstStyle/>
        <a:p>
          <a:endParaRPr lang="ru-RU"/>
        </a:p>
      </dgm:t>
    </dgm:pt>
    <dgm:pt modelId="{B5DE24BE-C057-47FE-93A5-F6767CDE5BE5}">
      <dgm:prSet phldrT="[Текст]"/>
      <dgm:spPr/>
      <dgm:t>
        <a:bodyPr/>
        <a:lstStyle/>
        <a:p>
          <a:r>
            <a:rPr lang="ru-RU" dirty="0" smtClean="0"/>
            <a:t>Требования к сектору информирования (содержание информационных стендов; специалист-консультант; книга жалоб и предложений)</a:t>
          </a:r>
          <a:endParaRPr lang="ru-RU" dirty="0"/>
        </a:p>
      </dgm:t>
    </dgm:pt>
    <dgm:pt modelId="{1929FCD8-BA20-4FEA-9185-33F45374CAF4}" type="parTrans" cxnId="{355B5D62-32C1-4713-8622-CC8D005B7ABA}">
      <dgm:prSet/>
      <dgm:spPr/>
      <dgm:t>
        <a:bodyPr/>
        <a:lstStyle/>
        <a:p>
          <a:endParaRPr lang="ru-RU"/>
        </a:p>
      </dgm:t>
    </dgm:pt>
    <dgm:pt modelId="{9DE640C5-6934-4181-B5DC-3E709E8F0D39}" type="sibTrans" cxnId="{355B5D62-32C1-4713-8622-CC8D005B7ABA}">
      <dgm:prSet/>
      <dgm:spPr/>
      <dgm:t>
        <a:bodyPr/>
        <a:lstStyle/>
        <a:p>
          <a:endParaRPr lang="ru-RU"/>
        </a:p>
      </dgm:t>
    </dgm:pt>
    <dgm:pt modelId="{FAAD188F-1062-4501-9D60-93C3A78A655F}">
      <dgm:prSet phldrT="[Текст]"/>
      <dgm:spPr/>
      <dgm:t>
        <a:bodyPr/>
        <a:lstStyle/>
        <a:p>
          <a:r>
            <a:rPr lang="ru-RU" dirty="0" smtClean="0"/>
            <a:t>Требования к сектору ожидания (освещение, столы, места для сидения, электронная очередь, возможность передвижения инвалидных колясок; ксерокс, банкомат, комната для отдыха детей)</a:t>
          </a:r>
          <a:endParaRPr lang="ru-RU" dirty="0"/>
        </a:p>
      </dgm:t>
    </dgm:pt>
    <dgm:pt modelId="{90241EB2-E987-4634-8FC4-9C0EF94B392E}" type="parTrans" cxnId="{196D21D1-7DA1-4EE1-84E2-B121513E9B6F}">
      <dgm:prSet/>
      <dgm:spPr/>
      <dgm:t>
        <a:bodyPr/>
        <a:lstStyle/>
        <a:p>
          <a:endParaRPr lang="ru-RU"/>
        </a:p>
      </dgm:t>
    </dgm:pt>
    <dgm:pt modelId="{255E2DE2-4FB1-4910-9529-4C1050E35084}" type="sibTrans" cxnId="{196D21D1-7DA1-4EE1-84E2-B121513E9B6F}">
      <dgm:prSet/>
      <dgm:spPr/>
      <dgm:t>
        <a:bodyPr/>
        <a:lstStyle/>
        <a:p>
          <a:endParaRPr lang="ru-RU"/>
        </a:p>
      </dgm:t>
    </dgm:pt>
    <dgm:pt modelId="{F15F8054-2CC3-4054-A2CA-1DBDF35454E0}">
      <dgm:prSet phldrT="[Текст]"/>
      <dgm:spPr/>
      <dgm:t>
        <a:bodyPr/>
        <a:lstStyle/>
        <a:p>
          <a:r>
            <a:rPr lang="ru-RU" dirty="0" smtClean="0"/>
            <a:t>Требования к сектору приема заявителей (наличие информационных табличек, места для сидения, столы, бланки, условия для обеспечения конфиденциальности)</a:t>
          </a:r>
          <a:endParaRPr lang="ru-RU" dirty="0"/>
        </a:p>
      </dgm:t>
    </dgm:pt>
    <dgm:pt modelId="{940F3088-6252-472B-9136-76204A4C8517}" type="parTrans" cxnId="{169986AB-4417-4A3D-8F68-F1DEC5F41382}">
      <dgm:prSet/>
      <dgm:spPr/>
      <dgm:t>
        <a:bodyPr/>
        <a:lstStyle/>
        <a:p>
          <a:endParaRPr lang="ru-RU"/>
        </a:p>
      </dgm:t>
    </dgm:pt>
    <dgm:pt modelId="{DA7E88B6-1B61-43B4-85E6-401C49A15DE0}" type="sibTrans" cxnId="{169986AB-4417-4A3D-8F68-F1DEC5F41382}">
      <dgm:prSet/>
      <dgm:spPr/>
      <dgm:t>
        <a:bodyPr/>
        <a:lstStyle/>
        <a:p>
          <a:endParaRPr lang="ru-RU"/>
        </a:p>
      </dgm:t>
    </dgm:pt>
    <dgm:pt modelId="{D3772E20-D47B-4121-9375-BC655625079E}" type="pres">
      <dgm:prSet presAssocID="{11648FE3-D706-4625-B7BC-322C7F30002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5F5B37A-EA99-4668-859A-4E675CFD6E24}" type="pres">
      <dgm:prSet presAssocID="{F27EC538-4838-4421-9232-0FBD63C391D0}" presName="thickLine" presStyleLbl="alignNode1" presStyleIdx="0" presStyleCnt="5"/>
      <dgm:spPr/>
    </dgm:pt>
    <dgm:pt modelId="{FA272B73-6D70-4F49-BFDD-A6DD4CA4088C}" type="pres">
      <dgm:prSet presAssocID="{F27EC538-4838-4421-9232-0FBD63C391D0}" presName="horz1" presStyleCnt="0"/>
      <dgm:spPr/>
    </dgm:pt>
    <dgm:pt modelId="{A648454F-D27D-4F96-BAD5-1575D597E455}" type="pres">
      <dgm:prSet presAssocID="{F27EC538-4838-4421-9232-0FBD63C391D0}" presName="tx1" presStyleLbl="revTx" presStyleIdx="0" presStyleCnt="5"/>
      <dgm:spPr/>
      <dgm:t>
        <a:bodyPr/>
        <a:lstStyle/>
        <a:p>
          <a:endParaRPr lang="ru-RU"/>
        </a:p>
      </dgm:t>
    </dgm:pt>
    <dgm:pt modelId="{B3A981B6-6925-4CEF-83AA-21A2183C2D19}" type="pres">
      <dgm:prSet presAssocID="{F27EC538-4838-4421-9232-0FBD63C391D0}" presName="vert1" presStyleCnt="0"/>
      <dgm:spPr/>
    </dgm:pt>
    <dgm:pt modelId="{97076378-9DD0-4D05-94F2-28F4466A1413}" type="pres">
      <dgm:prSet presAssocID="{94B46ED5-2FE6-4E80-9550-494D95C72213}" presName="thickLine" presStyleLbl="alignNode1" presStyleIdx="1" presStyleCnt="5"/>
      <dgm:spPr/>
    </dgm:pt>
    <dgm:pt modelId="{BA2C4EBF-A05A-4E92-91CD-D411AE0F3F4F}" type="pres">
      <dgm:prSet presAssocID="{94B46ED5-2FE6-4E80-9550-494D95C72213}" presName="horz1" presStyleCnt="0"/>
      <dgm:spPr/>
    </dgm:pt>
    <dgm:pt modelId="{DAE60C3E-E5BB-4BD4-A56C-12BB070A0675}" type="pres">
      <dgm:prSet presAssocID="{94B46ED5-2FE6-4E80-9550-494D95C72213}" presName="tx1" presStyleLbl="revTx" presStyleIdx="1" presStyleCnt="5"/>
      <dgm:spPr/>
      <dgm:t>
        <a:bodyPr/>
        <a:lstStyle/>
        <a:p>
          <a:endParaRPr lang="ru-RU"/>
        </a:p>
      </dgm:t>
    </dgm:pt>
    <dgm:pt modelId="{29D05020-CA86-4AD4-BD26-FCD8FBB4932C}" type="pres">
      <dgm:prSet presAssocID="{94B46ED5-2FE6-4E80-9550-494D95C72213}" presName="vert1" presStyleCnt="0"/>
      <dgm:spPr/>
    </dgm:pt>
    <dgm:pt modelId="{C5BA6B4B-BE7A-4964-8098-E86CCAD9E2FB}" type="pres">
      <dgm:prSet presAssocID="{B5DE24BE-C057-47FE-93A5-F6767CDE5BE5}" presName="thickLine" presStyleLbl="alignNode1" presStyleIdx="2" presStyleCnt="5"/>
      <dgm:spPr/>
    </dgm:pt>
    <dgm:pt modelId="{F89BBF6B-7FC0-4E73-B685-64C67AF1CA8B}" type="pres">
      <dgm:prSet presAssocID="{B5DE24BE-C057-47FE-93A5-F6767CDE5BE5}" presName="horz1" presStyleCnt="0"/>
      <dgm:spPr/>
    </dgm:pt>
    <dgm:pt modelId="{80A750A0-8701-4AFB-8676-F18CC454D52E}" type="pres">
      <dgm:prSet presAssocID="{B5DE24BE-C057-47FE-93A5-F6767CDE5BE5}" presName="tx1" presStyleLbl="revTx" presStyleIdx="2" presStyleCnt="5"/>
      <dgm:spPr/>
      <dgm:t>
        <a:bodyPr/>
        <a:lstStyle/>
        <a:p>
          <a:endParaRPr lang="ru-RU"/>
        </a:p>
      </dgm:t>
    </dgm:pt>
    <dgm:pt modelId="{EC012314-1C58-4E3E-A368-5717CFAE3B07}" type="pres">
      <dgm:prSet presAssocID="{B5DE24BE-C057-47FE-93A5-F6767CDE5BE5}" presName="vert1" presStyleCnt="0"/>
      <dgm:spPr/>
    </dgm:pt>
    <dgm:pt modelId="{C5163648-FDA7-4293-8A1B-59E294F16A51}" type="pres">
      <dgm:prSet presAssocID="{FAAD188F-1062-4501-9D60-93C3A78A655F}" presName="thickLine" presStyleLbl="alignNode1" presStyleIdx="3" presStyleCnt="5"/>
      <dgm:spPr/>
    </dgm:pt>
    <dgm:pt modelId="{188BB657-7841-4294-ADA1-999A1371A94A}" type="pres">
      <dgm:prSet presAssocID="{FAAD188F-1062-4501-9D60-93C3A78A655F}" presName="horz1" presStyleCnt="0"/>
      <dgm:spPr/>
    </dgm:pt>
    <dgm:pt modelId="{B55AD135-6A75-43CF-A1FA-23753A817244}" type="pres">
      <dgm:prSet presAssocID="{FAAD188F-1062-4501-9D60-93C3A78A655F}" presName="tx1" presStyleLbl="revTx" presStyleIdx="3" presStyleCnt="5"/>
      <dgm:spPr/>
      <dgm:t>
        <a:bodyPr/>
        <a:lstStyle/>
        <a:p>
          <a:endParaRPr lang="ru-RU"/>
        </a:p>
      </dgm:t>
    </dgm:pt>
    <dgm:pt modelId="{E048060A-2426-4A5E-AAFD-F2AF16C6345F}" type="pres">
      <dgm:prSet presAssocID="{FAAD188F-1062-4501-9D60-93C3A78A655F}" presName="vert1" presStyleCnt="0"/>
      <dgm:spPr/>
    </dgm:pt>
    <dgm:pt modelId="{CBB5C1F1-0D01-43CF-B1C9-AF7CC14E8256}" type="pres">
      <dgm:prSet presAssocID="{F15F8054-2CC3-4054-A2CA-1DBDF35454E0}" presName="thickLine" presStyleLbl="alignNode1" presStyleIdx="4" presStyleCnt="5"/>
      <dgm:spPr/>
    </dgm:pt>
    <dgm:pt modelId="{E2E20209-A28B-41D1-819B-AB1B6A77098D}" type="pres">
      <dgm:prSet presAssocID="{F15F8054-2CC3-4054-A2CA-1DBDF35454E0}" presName="horz1" presStyleCnt="0"/>
      <dgm:spPr/>
    </dgm:pt>
    <dgm:pt modelId="{1B37D4DE-78B8-4E63-985E-3A28B2894396}" type="pres">
      <dgm:prSet presAssocID="{F15F8054-2CC3-4054-A2CA-1DBDF35454E0}" presName="tx1" presStyleLbl="revTx" presStyleIdx="4" presStyleCnt="5"/>
      <dgm:spPr/>
      <dgm:t>
        <a:bodyPr/>
        <a:lstStyle/>
        <a:p>
          <a:endParaRPr lang="ru-RU"/>
        </a:p>
      </dgm:t>
    </dgm:pt>
    <dgm:pt modelId="{2E767F5C-CCF7-4CCC-B116-A9E3D3266489}" type="pres">
      <dgm:prSet presAssocID="{F15F8054-2CC3-4054-A2CA-1DBDF35454E0}" presName="vert1" presStyleCnt="0"/>
      <dgm:spPr/>
    </dgm:pt>
  </dgm:ptLst>
  <dgm:cxnLst>
    <dgm:cxn modelId="{82DDC9DE-4E10-4091-93AE-14349CA01537}" type="presOf" srcId="{11648FE3-D706-4625-B7BC-322C7F300022}" destId="{D3772E20-D47B-4121-9375-BC655625079E}" srcOrd="0" destOrd="0" presId="urn:microsoft.com/office/officeart/2008/layout/LinedList"/>
    <dgm:cxn modelId="{5BA597FD-D87F-4046-9969-100FC64D7FE3}" type="presOf" srcId="{F15F8054-2CC3-4054-A2CA-1DBDF35454E0}" destId="{1B37D4DE-78B8-4E63-985E-3A28B2894396}" srcOrd="0" destOrd="0" presId="urn:microsoft.com/office/officeart/2008/layout/LinedList"/>
    <dgm:cxn modelId="{21FD66A2-7C13-4EC6-BC18-57308A98D326}" type="presOf" srcId="{FAAD188F-1062-4501-9D60-93C3A78A655F}" destId="{B55AD135-6A75-43CF-A1FA-23753A817244}" srcOrd="0" destOrd="0" presId="urn:microsoft.com/office/officeart/2008/layout/LinedList"/>
    <dgm:cxn modelId="{C0362121-F442-47E6-8C4B-CF2B1A8C5771}" type="presOf" srcId="{B5DE24BE-C057-47FE-93A5-F6767CDE5BE5}" destId="{80A750A0-8701-4AFB-8676-F18CC454D52E}" srcOrd="0" destOrd="0" presId="urn:microsoft.com/office/officeart/2008/layout/LinedList"/>
    <dgm:cxn modelId="{44AE02B0-6369-4D23-8D61-2501F646CAF2}" srcId="{11648FE3-D706-4625-B7BC-322C7F300022}" destId="{F27EC538-4838-4421-9232-0FBD63C391D0}" srcOrd="0" destOrd="0" parTransId="{483864CC-AC94-4462-A0EC-E386844D0693}" sibTransId="{78EF00F5-B8F3-4835-BD23-62E4189A6DF3}"/>
    <dgm:cxn modelId="{355B5D62-32C1-4713-8622-CC8D005B7ABA}" srcId="{11648FE3-D706-4625-B7BC-322C7F300022}" destId="{B5DE24BE-C057-47FE-93A5-F6767CDE5BE5}" srcOrd="2" destOrd="0" parTransId="{1929FCD8-BA20-4FEA-9185-33F45374CAF4}" sibTransId="{9DE640C5-6934-4181-B5DC-3E709E8F0D39}"/>
    <dgm:cxn modelId="{E15695E8-2B55-426D-B239-599BCCE08764}" srcId="{11648FE3-D706-4625-B7BC-322C7F300022}" destId="{94B46ED5-2FE6-4E80-9550-494D95C72213}" srcOrd="1" destOrd="0" parTransId="{687E616D-30E9-4719-828E-78FB30A6155C}" sibTransId="{771307EE-ED7A-488E-AC2A-3CC2BAC8DEC2}"/>
    <dgm:cxn modelId="{3D8CC5DE-6912-4854-9AC1-9EAF03D1F241}" type="presOf" srcId="{F27EC538-4838-4421-9232-0FBD63C391D0}" destId="{A648454F-D27D-4F96-BAD5-1575D597E455}" srcOrd="0" destOrd="0" presId="urn:microsoft.com/office/officeart/2008/layout/LinedList"/>
    <dgm:cxn modelId="{772246AD-B478-4951-8B8D-AAD242102C2A}" type="presOf" srcId="{94B46ED5-2FE6-4E80-9550-494D95C72213}" destId="{DAE60C3E-E5BB-4BD4-A56C-12BB070A0675}" srcOrd="0" destOrd="0" presId="urn:microsoft.com/office/officeart/2008/layout/LinedList"/>
    <dgm:cxn modelId="{196D21D1-7DA1-4EE1-84E2-B121513E9B6F}" srcId="{11648FE3-D706-4625-B7BC-322C7F300022}" destId="{FAAD188F-1062-4501-9D60-93C3A78A655F}" srcOrd="3" destOrd="0" parTransId="{90241EB2-E987-4634-8FC4-9C0EF94B392E}" sibTransId="{255E2DE2-4FB1-4910-9529-4C1050E35084}"/>
    <dgm:cxn modelId="{169986AB-4417-4A3D-8F68-F1DEC5F41382}" srcId="{11648FE3-D706-4625-B7BC-322C7F300022}" destId="{F15F8054-2CC3-4054-A2CA-1DBDF35454E0}" srcOrd="4" destOrd="0" parTransId="{940F3088-6252-472B-9136-76204A4C8517}" sibTransId="{DA7E88B6-1B61-43B4-85E6-401C49A15DE0}"/>
    <dgm:cxn modelId="{7F6C4584-9104-41F9-8DEF-A65EB727B603}" type="presParOf" srcId="{D3772E20-D47B-4121-9375-BC655625079E}" destId="{95F5B37A-EA99-4668-859A-4E675CFD6E24}" srcOrd="0" destOrd="0" presId="urn:microsoft.com/office/officeart/2008/layout/LinedList"/>
    <dgm:cxn modelId="{9D209627-F05F-4C3A-B922-A302D9B8089F}" type="presParOf" srcId="{D3772E20-D47B-4121-9375-BC655625079E}" destId="{FA272B73-6D70-4F49-BFDD-A6DD4CA4088C}" srcOrd="1" destOrd="0" presId="urn:microsoft.com/office/officeart/2008/layout/LinedList"/>
    <dgm:cxn modelId="{F83D462E-1A2C-45A3-A67C-36C7D5314AAC}" type="presParOf" srcId="{FA272B73-6D70-4F49-BFDD-A6DD4CA4088C}" destId="{A648454F-D27D-4F96-BAD5-1575D597E455}" srcOrd="0" destOrd="0" presId="urn:microsoft.com/office/officeart/2008/layout/LinedList"/>
    <dgm:cxn modelId="{74912BA4-1FA5-4469-82C0-EFCF5F337F75}" type="presParOf" srcId="{FA272B73-6D70-4F49-BFDD-A6DD4CA4088C}" destId="{B3A981B6-6925-4CEF-83AA-21A2183C2D19}" srcOrd="1" destOrd="0" presId="urn:microsoft.com/office/officeart/2008/layout/LinedList"/>
    <dgm:cxn modelId="{0AA3886F-23A7-40F5-9BC4-6D22F78AD22C}" type="presParOf" srcId="{D3772E20-D47B-4121-9375-BC655625079E}" destId="{97076378-9DD0-4D05-94F2-28F4466A1413}" srcOrd="2" destOrd="0" presId="urn:microsoft.com/office/officeart/2008/layout/LinedList"/>
    <dgm:cxn modelId="{AD59FE18-9D67-45B7-B7EB-F2F3CF1FF68C}" type="presParOf" srcId="{D3772E20-D47B-4121-9375-BC655625079E}" destId="{BA2C4EBF-A05A-4E92-91CD-D411AE0F3F4F}" srcOrd="3" destOrd="0" presId="urn:microsoft.com/office/officeart/2008/layout/LinedList"/>
    <dgm:cxn modelId="{8E77E1E9-B319-4FF0-AF13-B929D2334493}" type="presParOf" srcId="{BA2C4EBF-A05A-4E92-91CD-D411AE0F3F4F}" destId="{DAE60C3E-E5BB-4BD4-A56C-12BB070A0675}" srcOrd="0" destOrd="0" presId="urn:microsoft.com/office/officeart/2008/layout/LinedList"/>
    <dgm:cxn modelId="{99F26824-150E-41F4-A920-77E33337DB8C}" type="presParOf" srcId="{BA2C4EBF-A05A-4E92-91CD-D411AE0F3F4F}" destId="{29D05020-CA86-4AD4-BD26-FCD8FBB4932C}" srcOrd="1" destOrd="0" presId="urn:microsoft.com/office/officeart/2008/layout/LinedList"/>
    <dgm:cxn modelId="{8307D5E0-EFEF-4956-989A-0A82D278B92B}" type="presParOf" srcId="{D3772E20-D47B-4121-9375-BC655625079E}" destId="{C5BA6B4B-BE7A-4964-8098-E86CCAD9E2FB}" srcOrd="4" destOrd="0" presId="urn:microsoft.com/office/officeart/2008/layout/LinedList"/>
    <dgm:cxn modelId="{3F2641E5-ECB9-4CE1-B68D-8E0ED1725665}" type="presParOf" srcId="{D3772E20-D47B-4121-9375-BC655625079E}" destId="{F89BBF6B-7FC0-4E73-B685-64C67AF1CA8B}" srcOrd="5" destOrd="0" presId="urn:microsoft.com/office/officeart/2008/layout/LinedList"/>
    <dgm:cxn modelId="{C9D30024-21FB-412B-B077-198555016177}" type="presParOf" srcId="{F89BBF6B-7FC0-4E73-B685-64C67AF1CA8B}" destId="{80A750A0-8701-4AFB-8676-F18CC454D52E}" srcOrd="0" destOrd="0" presId="urn:microsoft.com/office/officeart/2008/layout/LinedList"/>
    <dgm:cxn modelId="{88CD04EC-7F35-4D5A-B7F2-AF189E37F75F}" type="presParOf" srcId="{F89BBF6B-7FC0-4E73-B685-64C67AF1CA8B}" destId="{EC012314-1C58-4E3E-A368-5717CFAE3B07}" srcOrd="1" destOrd="0" presId="urn:microsoft.com/office/officeart/2008/layout/LinedList"/>
    <dgm:cxn modelId="{B53222BF-B8DD-4C34-AC94-767EEC0871D5}" type="presParOf" srcId="{D3772E20-D47B-4121-9375-BC655625079E}" destId="{C5163648-FDA7-4293-8A1B-59E294F16A51}" srcOrd="6" destOrd="0" presId="urn:microsoft.com/office/officeart/2008/layout/LinedList"/>
    <dgm:cxn modelId="{4B0635CF-E931-4B56-868B-32EFBA7FB569}" type="presParOf" srcId="{D3772E20-D47B-4121-9375-BC655625079E}" destId="{188BB657-7841-4294-ADA1-999A1371A94A}" srcOrd="7" destOrd="0" presId="urn:microsoft.com/office/officeart/2008/layout/LinedList"/>
    <dgm:cxn modelId="{ABF1FCA0-7F44-4F67-87B2-DC4D4B6C6832}" type="presParOf" srcId="{188BB657-7841-4294-ADA1-999A1371A94A}" destId="{B55AD135-6A75-43CF-A1FA-23753A817244}" srcOrd="0" destOrd="0" presId="urn:microsoft.com/office/officeart/2008/layout/LinedList"/>
    <dgm:cxn modelId="{B82CBFC7-5DF1-48A9-89D3-02E9946AD1EC}" type="presParOf" srcId="{188BB657-7841-4294-ADA1-999A1371A94A}" destId="{E048060A-2426-4A5E-AAFD-F2AF16C6345F}" srcOrd="1" destOrd="0" presId="urn:microsoft.com/office/officeart/2008/layout/LinedList"/>
    <dgm:cxn modelId="{7869DCE1-7C58-4ECA-A1B5-0EFE3BA1E831}" type="presParOf" srcId="{D3772E20-D47B-4121-9375-BC655625079E}" destId="{CBB5C1F1-0D01-43CF-B1C9-AF7CC14E8256}" srcOrd="8" destOrd="0" presId="urn:microsoft.com/office/officeart/2008/layout/LinedList"/>
    <dgm:cxn modelId="{48D7FF4E-4F76-4DEE-A9AD-334A6E20B5C2}" type="presParOf" srcId="{D3772E20-D47B-4121-9375-BC655625079E}" destId="{E2E20209-A28B-41D1-819B-AB1B6A77098D}" srcOrd="9" destOrd="0" presId="urn:microsoft.com/office/officeart/2008/layout/LinedList"/>
    <dgm:cxn modelId="{6B546B24-1EA5-465A-9848-94725C08381F}" type="presParOf" srcId="{E2E20209-A28B-41D1-819B-AB1B6A77098D}" destId="{1B37D4DE-78B8-4E63-985E-3A28B2894396}" srcOrd="0" destOrd="0" presId="urn:microsoft.com/office/officeart/2008/layout/LinedList"/>
    <dgm:cxn modelId="{62F323D1-1A72-4785-8908-CBC85EE5B0AC}" type="presParOf" srcId="{E2E20209-A28B-41D1-819B-AB1B6A77098D}" destId="{2E767F5C-CCF7-4CCC-B116-A9E3D32664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1648FE3-D706-4625-B7BC-322C7F30002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055656-0BBC-4153-AED4-6902D2DB110B}">
      <dgm:prSet/>
      <dgm:spPr/>
      <dgm:t>
        <a:bodyPr/>
        <a:lstStyle/>
        <a:p>
          <a:r>
            <a:rPr lang="ru-RU" dirty="0"/>
            <a:t>Основные критерии </a:t>
          </a:r>
          <a:r>
            <a:rPr lang="ru-RU" dirty="0" smtClean="0"/>
            <a:t>взаимодействия </a:t>
          </a:r>
          <a:r>
            <a:rPr lang="ru-RU" dirty="0"/>
            <a:t>с </a:t>
          </a:r>
          <a:r>
            <a:rPr lang="ru-RU" dirty="0" smtClean="0"/>
            <a:t>заявителями (своевременность, единообразие, индивидуальный подход, уменьшение итерационных издержек)</a:t>
          </a:r>
          <a:endParaRPr lang="ru-RU" dirty="0"/>
        </a:p>
      </dgm:t>
    </dgm:pt>
    <dgm:pt modelId="{41FAF99C-2B82-4969-A2D5-1383C09AC15D}" type="parTrans" cxnId="{AD3BF1BC-F300-4A66-82D3-46D70EFA49C0}">
      <dgm:prSet/>
      <dgm:spPr/>
      <dgm:t>
        <a:bodyPr/>
        <a:lstStyle/>
        <a:p>
          <a:endParaRPr lang="ru-RU"/>
        </a:p>
      </dgm:t>
    </dgm:pt>
    <dgm:pt modelId="{A5D0B204-5FA3-422B-A4F7-4D1FBE76A7CA}" type="sibTrans" cxnId="{AD3BF1BC-F300-4A66-82D3-46D70EFA49C0}">
      <dgm:prSet/>
      <dgm:spPr/>
      <dgm:t>
        <a:bodyPr/>
        <a:lstStyle/>
        <a:p>
          <a:endParaRPr lang="ru-RU"/>
        </a:p>
      </dgm:t>
    </dgm:pt>
    <dgm:pt modelId="{9A9E6336-3259-4EA7-9EED-1B7AE805136D}">
      <dgm:prSet/>
      <dgm:spPr/>
      <dgm:t>
        <a:bodyPr/>
        <a:lstStyle/>
        <a:p>
          <a:r>
            <a:rPr lang="ru-RU" dirty="0" smtClean="0"/>
            <a:t>Общие принципы профессионального обслуживания заявителей (оперативность, качество, максимальный эмоциональный комфорт для заявителя, особое внимание к жалобам, запрет консультировать по вопросам, выходящим за пределы компетенции)</a:t>
          </a:r>
          <a:endParaRPr lang="ru-RU" dirty="0"/>
        </a:p>
      </dgm:t>
    </dgm:pt>
    <dgm:pt modelId="{2A12B449-E74A-434A-9BF8-6A8AB2213F05}" type="parTrans" cxnId="{247FED4B-1850-410E-8547-3DFC01AE5DF3}">
      <dgm:prSet/>
      <dgm:spPr/>
      <dgm:t>
        <a:bodyPr/>
        <a:lstStyle/>
        <a:p>
          <a:endParaRPr lang="ru-RU"/>
        </a:p>
      </dgm:t>
    </dgm:pt>
    <dgm:pt modelId="{8DAFDC97-7B32-4D34-AB54-8F8533430751}" type="sibTrans" cxnId="{247FED4B-1850-410E-8547-3DFC01AE5DF3}">
      <dgm:prSet/>
      <dgm:spPr/>
      <dgm:t>
        <a:bodyPr/>
        <a:lstStyle/>
        <a:p>
          <a:endParaRPr lang="ru-RU"/>
        </a:p>
      </dgm:t>
    </dgm:pt>
    <dgm:pt modelId="{29B121E7-F5D0-4F5C-A0C8-50FA806BA43E}">
      <dgm:prSet/>
      <dgm:spPr/>
      <dgm:t>
        <a:bodyPr/>
        <a:lstStyle/>
        <a:p>
          <a:r>
            <a:rPr lang="ru-RU" dirty="0" smtClean="0"/>
            <a:t>Стандарт ведения приема по телефону (алгоритм ведения телефонного разговора, правила приема информации, продолжительность разговора; «недопустимы усталость и скука в голосе», исключить фразы «вы должны»)</a:t>
          </a:r>
          <a:endParaRPr lang="ru-RU" dirty="0"/>
        </a:p>
      </dgm:t>
    </dgm:pt>
    <dgm:pt modelId="{2C8B3E97-C495-497E-B101-CC367985B878}" type="parTrans" cxnId="{22DD9AF3-716B-4501-B3D0-4F488EE1ABEB}">
      <dgm:prSet/>
      <dgm:spPr/>
      <dgm:t>
        <a:bodyPr/>
        <a:lstStyle/>
        <a:p>
          <a:endParaRPr lang="ru-RU"/>
        </a:p>
      </dgm:t>
    </dgm:pt>
    <dgm:pt modelId="{DCB171B9-85C4-4AF0-998E-8ABBA7E6F7C1}" type="sibTrans" cxnId="{22DD9AF3-716B-4501-B3D0-4F488EE1ABEB}">
      <dgm:prSet/>
      <dgm:spPr/>
      <dgm:t>
        <a:bodyPr/>
        <a:lstStyle/>
        <a:p>
          <a:endParaRPr lang="ru-RU"/>
        </a:p>
      </dgm:t>
    </dgm:pt>
    <dgm:pt modelId="{FAE62919-E5D4-4A7F-91C1-EF93E8FAF99D}">
      <dgm:prSet/>
      <dgm:spPr/>
      <dgm:t>
        <a:bodyPr/>
        <a:lstStyle/>
        <a:p>
          <a:r>
            <a:rPr lang="ru-RU" dirty="0" smtClean="0"/>
            <a:t>Стандарт очного приема (требования к рабочему месту, внешнему виду, манере поведения, требование предоставлять важную или сложную информацию в письменном виде)</a:t>
          </a:r>
          <a:endParaRPr lang="ru-RU" dirty="0"/>
        </a:p>
      </dgm:t>
    </dgm:pt>
    <dgm:pt modelId="{86940274-8BCD-4271-B0B1-A84D5795C85F}" type="parTrans" cxnId="{867F21B1-76A2-44E2-BDAB-52F493456295}">
      <dgm:prSet/>
      <dgm:spPr/>
      <dgm:t>
        <a:bodyPr/>
        <a:lstStyle/>
        <a:p>
          <a:endParaRPr lang="ru-RU"/>
        </a:p>
      </dgm:t>
    </dgm:pt>
    <dgm:pt modelId="{8FEE15F5-475E-40C4-A081-2A3B72822324}" type="sibTrans" cxnId="{867F21B1-76A2-44E2-BDAB-52F493456295}">
      <dgm:prSet/>
      <dgm:spPr/>
      <dgm:t>
        <a:bodyPr/>
        <a:lstStyle/>
        <a:p>
          <a:endParaRPr lang="ru-RU"/>
        </a:p>
      </dgm:t>
    </dgm:pt>
    <dgm:pt modelId="{D3772E20-D47B-4121-9375-BC655625079E}" type="pres">
      <dgm:prSet presAssocID="{11648FE3-D706-4625-B7BC-322C7F30002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165299-377E-4725-950C-078BFFE82E15}" type="pres">
      <dgm:prSet presAssocID="{BD055656-0BBC-4153-AED4-6902D2DB110B}" presName="thickLine" presStyleLbl="alignNode1" presStyleIdx="0" presStyleCnt="4"/>
      <dgm:spPr/>
    </dgm:pt>
    <dgm:pt modelId="{426447C0-6D7B-460B-89F8-530A4E6463DF}" type="pres">
      <dgm:prSet presAssocID="{BD055656-0BBC-4153-AED4-6902D2DB110B}" presName="horz1" presStyleCnt="0"/>
      <dgm:spPr/>
    </dgm:pt>
    <dgm:pt modelId="{11EEA705-A3D3-4F5A-B3BB-7B5F7F12D951}" type="pres">
      <dgm:prSet presAssocID="{BD055656-0BBC-4153-AED4-6902D2DB110B}" presName="tx1" presStyleLbl="revTx" presStyleIdx="0" presStyleCnt="4"/>
      <dgm:spPr/>
      <dgm:t>
        <a:bodyPr/>
        <a:lstStyle/>
        <a:p>
          <a:endParaRPr lang="ru-RU"/>
        </a:p>
      </dgm:t>
    </dgm:pt>
    <dgm:pt modelId="{B7C899DD-DFC2-4D74-B781-9C728CA1A040}" type="pres">
      <dgm:prSet presAssocID="{BD055656-0BBC-4153-AED4-6902D2DB110B}" presName="vert1" presStyleCnt="0"/>
      <dgm:spPr/>
    </dgm:pt>
    <dgm:pt modelId="{443A73AC-E4AB-4B4A-A219-0FEB18B7DEAA}" type="pres">
      <dgm:prSet presAssocID="{9A9E6336-3259-4EA7-9EED-1B7AE805136D}" presName="thickLine" presStyleLbl="alignNode1" presStyleIdx="1" presStyleCnt="4"/>
      <dgm:spPr/>
    </dgm:pt>
    <dgm:pt modelId="{6B9727B2-AF96-48FF-8DE8-DBD03ECFBD38}" type="pres">
      <dgm:prSet presAssocID="{9A9E6336-3259-4EA7-9EED-1B7AE805136D}" presName="horz1" presStyleCnt="0"/>
      <dgm:spPr/>
    </dgm:pt>
    <dgm:pt modelId="{E617F507-6A69-4A0F-B3E3-D1F4B5E087DE}" type="pres">
      <dgm:prSet presAssocID="{9A9E6336-3259-4EA7-9EED-1B7AE805136D}" presName="tx1" presStyleLbl="revTx" presStyleIdx="1" presStyleCnt="4"/>
      <dgm:spPr/>
      <dgm:t>
        <a:bodyPr/>
        <a:lstStyle/>
        <a:p>
          <a:endParaRPr lang="ru-RU"/>
        </a:p>
      </dgm:t>
    </dgm:pt>
    <dgm:pt modelId="{677F763C-274E-4DD1-BCBF-0AC424884DB4}" type="pres">
      <dgm:prSet presAssocID="{9A9E6336-3259-4EA7-9EED-1B7AE805136D}" presName="vert1" presStyleCnt="0"/>
      <dgm:spPr/>
    </dgm:pt>
    <dgm:pt modelId="{B6F11F60-B2BA-4F21-8803-C5AA70CDBD0C}" type="pres">
      <dgm:prSet presAssocID="{29B121E7-F5D0-4F5C-A0C8-50FA806BA43E}" presName="thickLine" presStyleLbl="alignNode1" presStyleIdx="2" presStyleCnt="4"/>
      <dgm:spPr/>
    </dgm:pt>
    <dgm:pt modelId="{19D11953-FE37-4A31-BC7F-B85EF5C06ACB}" type="pres">
      <dgm:prSet presAssocID="{29B121E7-F5D0-4F5C-A0C8-50FA806BA43E}" presName="horz1" presStyleCnt="0"/>
      <dgm:spPr/>
    </dgm:pt>
    <dgm:pt modelId="{75E83E8D-BCC1-4B97-9A95-3B47B7710C49}" type="pres">
      <dgm:prSet presAssocID="{29B121E7-F5D0-4F5C-A0C8-50FA806BA43E}" presName="tx1" presStyleLbl="revTx" presStyleIdx="2" presStyleCnt="4"/>
      <dgm:spPr/>
      <dgm:t>
        <a:bodyPr/>
        <a:lstStyle/>
        <a:p>
          <a:endParaRPr lang="ru-RU"/>
        </a:p>
      </dgm:t>
    </dgm:pt>
    <dgm:pt modelId="{AC0F0AF4-28E6-436F-B4A9-F065F31705C4}" type="pres">
      <dgm:prSet presAssocID="{29B121E7-F5D0-4F5C-A0C8-50FA806BA43E}" presName="vert1" presStyleCnt="0"/>
      <dgm:spPr/>
    </dgm:pt>
    <dgm:pt modelId="{6DFD89E7-8A1D-4F3D-BA54-A6121C009D77}" type="pres">
      <dgm:prSet presAssocID="{FAE62919-E5D4-4A7F-91C1-EF93E8FAF99D}" presName="thickLine" presStyleLbl="alignNode1" presStyleIdx="3" presStyleCnt="4"/>
      <dgm:spPr/>
    </dgm:pt>
    <dgm:pt modelId="{214A874D-616D-440C-BD83-46B403C2A87E}" type="pres">
      <dgm:prSet presAssocID="{FAE62919-E5D4-4A7F-91C1-EF93E8FAF99D}" presName="horz1" presStyleCnt="0"/>
      <dgm:spPr/>
    </dgm:pt>
    <dgm:pt modelId="{46816000-822F-4ED5-864F-4066546C65BD}" type="pres">
      <dgm:prSet presAssocID="{FAE62919-E5D4-4A7F-91C1-EF93E8FAF99D}" presName="tx1" presStyleLbl="revTx" presStyleIdx="3" presStyleCnt="4"/>
      <dgm:spPr/>
      <dgm:t>
        <a:bodyPr/>
        <a:lstStyle/>
        <a:p>
          <a:endParaRPr lang="ru-RU"/>
        </a:p>
      </dgm:t>
    </dgm:pt>
    <dgm:pt modelId="{32C0643C-9146-40DF-B543-80D07B973E22}" type="pres">
      <dgm:prSet presAssocID="{FAE62919-E5D4-4A7F-91C1-EF93E8FAF99D}" presName="vert1" presStyleCnt="0"/>
      <dgm:spPr/>
    </dgm:pt>
  </dgm:ptLst>
  <dgm:cxnLst>
    <dgm:cxn modelId="{33710D02-6FAC-4CD2-B03C-DD9E927F0EAB}" type="presOf" srcId="{9A9E6336-3259-4EA7-9EED-1B7AE805136D}" destId="{E617F507-6A69-4A0F-B3E3-D1F4B5E087DE}" srcOrd="0" destOrd="0" presId="urn:microsoft.com/office/officeart/2008/layout/LinedList"/>
    <dgm:cxn modelId="{247FED4B-1850-410E-8547-3DFC01AE5DF3}" srcId="{11648FE3-D706-4625-B7BC-322C7F300022}" destId="{9A9E6336-3259-4EA7-9EED-1B7AE805136D}" srcOrd="1" destOrd="0" parTransId="{2A12B449-E74A-434A-9BF8-6A8AB2213F05}" sibTransId="{8DAFDC97-7B32-4D34-AB54-8F8533430751}"/>
    <dgm:cxn modelId="{AD3BF1BC-F300-4A66-82D3-46D70EFA49C0}" srcId="{11648FE3-D706-4625-B7BC-322C7F300022}" destId="{BD055656-0BBC-4153-AED4-6902D2DB110B}" srcOrd="0" destOrd="0" parTransId="{41FAF99C-2B82-4969-A2D5-1383C09AC15D}" sibTransId="{A5D0B204-5FA3-422B-A4F7-4D1FBE76A7CA}"/>
    <dgm:cxn modelId="{6E7268FB-B867-4C68-A9D6-37A453B62AA6}" type="presOf" srcId="{29B121E7-F5D0-4F5C-A0C8-50FA806BA43E}" destId="{75E83E8D-BCC1-4B97-9A95-3B47B7710C49}" srcOrd="0" destOrd="0" presId="urn:microsoft.com/office/officeart/2008/layout/LinedList"/>
    <dgm:cxn modelId="{B538672C-93FC-45B4-9E83-247CFF7790DF}" type="presOf" srcId="{11648FE3-D706-4625-B7BC-322C7F300022}" destId="{D3772E20-D47B-4121-9375-BC655625079E}" srcOrd="0" destOrd="0" presId="urn:microsoft.com/office/officeart/2008/layout/LinedList"/>
    <dgm:cxn modelId="{51E10ED5-D7AA-474D-A728-F24491BC9751}" type="presOf" srcId="{FAE62919-E5D4-4A7F-91C1-EF93E8FAF99D}" destId="{46816000-822F-4ED5-864F-4066546C65BD}" srcOrd="0" destOrd="0" presId="urn:microsoft.com/office/officeart/2008/layout/LinedList"/>
    <dgm:cxn modelId="{22DD9AF3-716B-4501-B3D0-4F488EE1ABEB}" srcId="{11648FE3-D706-4625-B7BC-322C7F300022}" destId="{29B121E7-F5D0-4F5C-A0C8-50FA806BA43E}" srcOrd="2" destOrd="0" parTransId="{2C8B3E97-C495-497E-B101-CC367985B878}" sibTransId="{DCB171B9-85C4-4AF0-998E-8ABBA7E6F7C1}"/>
    <dgm:cxn modelId="{867F21B1-76A2-44E2-BDAB-52F493456295}" srcId="{11648FE3-D706-4625-B7BC-322C7F300022}" destId="{FAE62919-E5D4-4A7F-91C1-EF93E8FAF99D}" srcOrd="3" destOrd="0" parTransId="{86940274-8BCD-4271-B0B1-A84D5795C85F}" sibTransId="{8FEE15F5-475E-40C4-A081-2A3B72822324}"/>
    <dgm:cxn modelId="{8E062B09-0591-4514-9E15-AFD81D3B853E}" type="presOf" srcId="{BD055656-0BBC-4153-AED4-6902D2DB110B}" destId="{11EEA705-A3D3-4F5A-B3BB-7B5F7F12D951}" srcOrd="0" destOrd="0" presId="urn:microsoft.com/office/officeart/2008/layout/LinedList"/>
    <dgm:cxn modelId="{3E4F3A5A-F68F-469C-8900-74F73232E7C0}" type="presParOf" srcId="{D3772E20-D47B-4121-9375-BC655625079E}" destId="{12165299-377E-4725-950C-078BFFE82E15}" srcOrd="0" destOrd="0" presId="urn:microsoft.com/office/officeart/2008/layout/LinedList"/>
    <dgm:cxn modelId="{0C0FC4A5-8A6C-427E-B5F4-7EE8A7839147}" type="presParOf" srcId="{D3772E20-D47B-4121-9375-BC655625079E}" destId="{426447C0-6D7B-460B-89F8-530A4E6463DF}" srcOrd="1" destOrd="0" presId="urn:microsoft.com/office/officeart/2008/layout/LinedList"/>
    <dgm:cxn modelId="{9BE956C7-0B5D-45BA-8EB8-28724E9847C2}" type="presParOf" srcId="{426447C0-6D7B-460B-89F8-530A4E6463DF}" destId="{11EEA705-A3D3-4F5A-B3BB-7B5F7F12D951}" srcOrd="0" destOrd="0" presId="urn:microsoft.com/office/officeart/2008/layout/LinedList"/>
    <dgm:cxn modelId="{A0186CD2-0B83-4C7A-8A98-C7B2F704C91B}" type="presParOf" srcId="{426447C0-6D7B-460B-89F8-530A4E6463DF}" destId="{B7C899DD-DFC2-4D74-B781-9C728CA1A040}" srcOrd="1" destOrd="0" presId="urn:microsoft.com/office/officeart/2008/layout/LinedList"/>
    <dgm:cxn modelId="{DAFFE320-6125-4BC3-B493-9525AC3F9007}" type="presParOf" srcId="{D3772E20-D47B-4121-9375-BC655625079E}" destId="{443A73AC-E4AB-4B4A-A219-0FEB18B7DEAA}" srcOrd="2" destOrd="0" presId="urn:microsoft.com/office/officeart/2008/layout/LinedList"/>
    <dgm:cxn modelId="{6B0DB688-3359-4815-B6EB-9D09399A7C99}" type="presParOf" srcId="{D3772E20-D47B-4121-9375-BC655625079E}" destId="{6B9727B2-AF96-48FF-8DE8-DBD03ECFBD38}" srcOrd="3" destOrd="0" presId="urn:microsoft.com/office/officeart/2008/layout/LinedList"/>
    <dgm:cxn modelId="{0B7D073E-E9ED-47B8-8467-08E02CA926C6}" type="presParOf" srcId="{6B9727B2-AF96-48FF-8DE8-DBD03ECFBD38}" destId="{E617F507-6A69-4A0F-B3E3-D1F4B5E087DE}" srcOrd="0" destOrd="0" presId="urn:microsoft.com/office/officeart/2008/layout/LinedList"/>
    <dgm:cxn modelId="{F917E29E-3F37-49D3-AFE9-B518A9C1D50D}" type="presParOf" srcId="{6B9727B2-AF96-48FF-8DE8-DBD03ECFBD38}" destId="{677F763C-274E-4DD1-BCBF-0AC424884DB4}" srcOrd="1" destOrd="0" presId="urn:microsoft.com/office/officeart/2008/layout/LinedList"/>
    <dgm:cxn modelId="{509E3026-3265-4350-9DF5-888A4AAA5C09}" type="presParOf" srcId="{D3772E20-D47B-4121-9375-BC655625079E}" destId="{B6F11F60-B2BA-4F21-8803-C5AA70CDBD0C}" srcOrd="4" destOrd="0" presId="urn:microsoft.com/office/officeart/2008/layout/LinedList"/>
    <dgm:cxn modelId="{61763ADB-E816-4C4B-94E9-FF8041DA66EB}" type="presParOf" srcId="{D3772E20-D47B-4121-9375-BC655625079E}" destId="{19D11953-FE37-4A31-BC7F-B85EF5C06ACB}" srcOrd="5" destOrd="0" presId="urn:microsoft.com/office/officeart/2008/layout/LinedList"/>
    <dgm:cxn modelId="{0B575914-68D1-41EE-A191-07542E05B01B}" type="presParOf" srcId="{19D11953-FE37-4A31-BC7F-B85EF5C06ACB}" destId="{75E83E8D-BCC1-4B97-9A95-3B47B7710C49}" srcOrd="0" destOrd="0" presId="urn:microsoft.com/office/officeart/2008/layout/LinedList"/>
    <dgm:cxn modelId="{9A4D1A46-B427-40BE-8F21-D896FC52CDAF}" type="presParOf" srcId="{19D11953-FE37-4A31-BC7F-B85EF5C06ACB}" destId="{AC0F0AF4-28E6-436F-B4A9-F065F31705C4}" srcOrd="1" destOrd="0" presId="urn:microsoft.com/office/officeart/2008/layout/LinedList"/>
    <dgm:cxn modelId="{027396C9-F3F0-490E-B932-ED36228FB5E7}" type="presParOf" srcId="{D3772E20-D47B-4121-9375-BC655625079E}" destId="{6DFD89E7-8A1D-4F3D-BA54-A6121C009D77}" srcOrd="6" destOrd="0" presId="urn:microsoft.com/office/officeart/2008/layout/LinedList"/>
    <dgm:cxn modelId="{9E6C8E8C-785A-4A92-AB99-280251D7808B}" type="presParOf" srcId="{D3772E20-D47B-4121-9375-BC655625079E}" destId="{214A874D-616D-440C-BD83-46B403C2A87E}" srcOrd="7" destOrd="0" presId="urn:microsoft.com/office/officeart/2008/layout/LinedList"/>
    <dgm:cxn modelId="{AE7E83E8-B8F3-47C9-A02D-C99C97D1797B}" type="presParOf" srcId="{214A874D-616D-440C-BD83-46B403C2A87E}" destId="{46816000-822F-4ED5-864F-4066546C65BD}" srcOrd="0" destOrd="0" presId="urn:microsoft.com/office/officeart/2008/layout/LinedList"/>
    <dgm:cxn modelId="{14343DF6-D4F5-432D-88E0-89BB24C5C28A}" type="presParOf" srcId="{214A874D-616D-440C-BD83-46B403C2A87E}" destId="{32C0643C-9146-40DF-B543-80D07B973E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FC4795AB-829E-42E5-8AE6-F88619C95E6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F8C783-CE4B-4DA7-8647-457E1222BAF4}">
      <dgm:prSet phldrT="[Текст]"/>
      <dgm:spPr/>
      <dgm:t>
        <a:bodyPr/>
        <a:lstStyle/>
        <a:p>
          <a:r>
            <a:rPr lang="ru-RU" b="1" dirty="0" err="1" smtClean="0"/>
            <a:t>Супервизорское</a:t>
          </a:r>
          <a:r>
            <a:rPr lang="ru-RU" b="1" dirty="0" smtClean="0"/>
            <a:t> наблюдение </a:t>
          </a:r>
          <a:r>
            <a:rPr lang="ru-RU" dirty="0" smtClean="0"/>
            <a:t>— индивидуальная форма </a:t>
          </a:r>
          <a:r>
            <a:rPr lang="ru-RU" dirty="0" err="1" smtClean="0"/>
            <a:t>супервизии</a:t>
          </a:r>
          <a:r>
            <a:rPr lang="ru-RU" dirty="0" smtClean="0"/>
            <a:t>, которая осуществляется супервизором или наставником во время работы специалиста, проводится регулярно, по инициативе специалиста или супервизора;</a:t>
          </a:r>
          <a:endParaRPr lang="ru-RU" dirty="0"/>
        </a:p>
      </dgm:t>
    </dgm:pt>
    <dgm:pt modelId="{F1C509F1-1733-4697-9AA8-6379F0C2F23D}" type="parTrans" cxnId="{6DB00B79-D6B9-4D27-971B-76C5A918EB88}">
      <dgm:prSet/>
      <dgm:spPr/>
      <dgm:t>
        <a:bodyPr/>
        <a:lstStyle/>
        <a:p>
          <a:endParaRPr lang="ru-RU"/>
        </a:p>
      </dgm:t>
    </dgm:pt>
    <dgm:pt modelId="{E47F97D9-90F7-4750-8743-B590D68CC26F}" type="sibTrans" cxnId="{6DB00B79-D6B9-4D27-971B-76C5A918EB88}">
      <dgm:prSet/>
      <dgm:spPr/>
      <dgm:t>
        <a:bodyPr/>
        <a:lstStyle/>
        <a:p>
          <a:endParaRPr lang="ru-RU"/>
        </a:p>
      </dgm:t>
    </dgm:pt>
    <dgm:pt modelId="{BE698828-03BF-4072-9292-18ECFA4A68D8}">
      <dgm:prSet/>
      <dgm:spPr/>
      <dgm:t>
        <a:bodyPr/>
        <a:lstStyle/>
        <a:p>
          <a:r>
            <a:rPr lang="ru-RU" b="1" dirty="0" err="1" smtClean="0"/>
            <a:t>Супервизорская</a:t>
          </a:r>
          <a:r>
            <a:rPr lang="ru-RU" b="1" dirty="0" smtClean="0"/>
            <a:t> консультация </a:t>
          </a:r>
          <a:r>
            <a:rPr lang="ru-RU" dirty="0" smtClean="0"/>
            <a:t>— индивидуальная форма </a:t>
          </a:r>
          <a:r>
            <a:rPr lang="ru-RU" dirty="0" err="1" smtClean="0"/>
            <a:t>супервизии</a:t>
          </a:r>
          <a:r>
            <a:rPr lang="ru-RU" dirty="0" smtClean="0"/>
            <a:t>, которая проводится супервизором вне работы специалиста; проводится регулярно в первые два года профессиональной деятельности специалиста; далее - по мере необходимости по инициативе (запросу) специалиста, но не реже 1 консультации в квартал</a:t>
          </a:r>
          <a:endParaRPr lang="ru-RU" dirty="0"/>
        </a:p>
      </dgm:t>
    </dgm:pt>
    <dgm:pt modelId="{83088B4A-8468-4E30-A116-85FB92FE4DC4}" type="parTrans" cxnId="{71B8127C-A3F3-4A6D-86A2-F1EBAA00ADB7}">
      <dgm:prSet/>
      <dgm:spPr/>
      <dgm:t>
        <a:bodyPr/>
        <a:lstStyle/>
        <a:p>
          <a:endParaRPr lang="ru-RU"/>
        </a:p>
      </dgm:t>
    </dgm:pt>
    <dgm:pt modelId="{1C4B8CE1-E673-4E5A-B1E3-48BC5DC38842}" type="sibTrans" cxnId="{71B8127C-A3F3-4A6D-86A2-F1EBAA00ADB7}">
      <dgm:prSet/>
      <dgm:spPr/>
      <dgm:t>
        <a:bodyPr/>
        <a:lstStyle/>
        <a:p>
          <a:endParaRPr lang="ru-RU"/>
        </a:p>
      </dgm:t>
    </dgm:pt>
    <dgm:pt modelId="{96CBEA3A-24A9-476B-85D5-9DEA06CA26AC}">
      <dgm:prSet/>
      <dgm:spPr/>
      <dgm:t>
        <a:bodyPr/>
        <a:lstStyle/>
        <a:p>
          <a:r>
            <a:rPr lang="ru-RU" b="1" dirty="0" err="1" smtClean="0"/>
            <a:t>Супервизорская</a:t>
          </a:r>
          <a:r>
            <a:rPr lang="ru-RU" b="1" dirty="0" smtClean="0"/>
            <a:t> группа </a:t>
          </a:r>
          <a:r>
            <a:rPr lang="ru-RU" dirty="0" smtClean="0"/>
            <a:t>— групповые формы </a:t>
          </a:r>
          <a:r>
            <a:rPr lang="ru-RU" dirty="0" err="1" smtClean="0"/>
            <a:t>супервизорской</a:t>
          </a:r>
          <a:r>
            <a:rPr lang="ru-RU" dirty="0" smtClean="0"/>
            <a:t> работы, целью которых является групповое обсуждение профессиональных проблем консультантов независимо от их стажа; направленное на выявление профессиональных проблем консультантов и на инициирование взаимопомощи; проводится в плановом порядке регулярно под руководством супервизора.</a:t>
          </a:r>
          <a:endParaRPr lang="ru-RU" dirty="0"/>
        </a:p>
      </dgm:t>
    </dgm:pt>
    <dgm:pt modelId="{1655B53E-9621-4CC8-B01B-02B2A84F2996}" type="parTrans" cxnId="{830BAB09-24A8-42E9-B54C-0CC98547B82E}">
      <dgm:prSet/>
      <dgm:spPr/>
      <dgm:t>
        <a:bodyPr/>
        <a:lstStyle/>
        <a:p>
          <a:endParaRPr lang="ru-RU"/>
        </a:p>
      </dgm:t>
    </dgm:pt>
    <dgm:pt modelId="{BC9BA1FA-AB5F-4C6E-822D-6F6850A1D02F}" type="sibTrans" cxnId="{830BAB09-24A8-42E9-B54C-0CC98547B82E}">
      <dgm:prSet/>
      <dgm:spPr/>
      <dgm:t>
        <a:bodyPr/>
        <a:lstStyle/>
        <a:p>
          <a:endParaRPr lang="ru-RU"/>
        </a:p>
      </dgm:t>
    </dgm:pt>
    <dgm:pt modelId="{8DF8617A-F9DE-47B9-853C-19E27B4758E6}">
      <dgm:prSet/>
      <dgm:spPr/>
      <dgm:t>
        <a:bodyPr/>
        <a:lstStyle/>
        <a:p>
          <a:r>
            <a:rPr lang="ru-RU" b="1" dirty="0" smtClean="0"/>
            <a:t>Группа профессионального роста </a:t>
          </a:r>
          <a:r>
            <a:rPr lang="ru-RU" dirty="0" smtClean="0"/>
            <a:t>— групповая форма работы для начинающих специалистов (предполагает тематическую направленность); предназначена для профессиональной специализации и решения профессиональных проблем начинающих специалистов; проводится в плановом порядке ежемесячно под руководством супервизора/методиста.</a:t>
          </a:r>
          <a:endParaRPr lang="ru-RU" dirty="0"/>
        </a:p>
      </dgm:t>
    </dgm:pt>
    <dgm:pt modelId="{A37FFEA2-2F8E-4EB5-85D9-9F1D5219F6E2}" type="parTrans" cxnId="{E8E3BF25-E933-4486-8FA4-9AC74B46C9F0}">
      <dgm:prSet/>
      <dgm:spPr/>
      <dgm:t>
        <a:bodyPr/>
        <a:lstStyle/>
        <a:p>
          <a:endParaRPr lang="ru-RU"/>
        </a:p>
      </dgm:t>
    </dgm:pt>
    <dgm:pt modelId="{9C422175-73B7-4955-BE98-8890949A05AE}" type="sibTrans" cxnId="{E8E3BF25-E933-4486-8FA4-9AC74B46C9F0}">
      <dgm:prSet/>
      <dgm:spPr/>
      <dgm:t>
        <a:bodyPr/>
        <a:lstStyle/>
        <a:p>
          <a:endParaRPr lang="ru-RU"/>
        </a:p>
      </dgm:t>
    </dgm:pt>
    <dgm:pt modelId="{8F115526-F000-4278-B351-D83DF4CB43E6}">
      <dgm:prSet/>
      <dgm:spPr/>
      <dgm:t>
        <a:bodyPr/>
        <a:lstStyle/>
        <a:p>
          <a:r>
            <a:rPr lang="ru-RU" b="1" dirty="0" smtClean="0"/>
            <a:t>Тематический семинар </a:t>
          </a:r>
          <a:r>
            <a:rPr lang="ru-RU" dirty="0" smtClean="0"/>
            <a:t>— групповая форма работы, в которой принимают участие все специалисты одного профиля (специальности); предназначен для обсуждения различных профессиональных проблем; проводится в плановом порядке ежемесячно под руководством супервизора/методиста.</a:t>
          </a:r>
          <a:endParaRPr lang="ru-RU" dirty="0"/>
        </a:p>
      </dgm:t>
    </dgm:pt>
    <dgm:pt modelId="{71C9F851-224D-4ECA-A0DF-FDD187CCD7DB}" type="parTrans" cxnId="{9287DD87-F8C9-4BAE-B716-D248DEFF581B}">
      <dgm:prSet/>
      <dgm:spPr/>
      <dgm:t>
        <a:bodyPr/>
        <a:lstStyle/>
        <a:p>
          <a:endParaRPr lang="ru-RU"/>
        </a:p>
      </dgm:t>
    </dgm:pt>
    <dgm:pt modelId="{1C391734-6E00-4A4B-8633-C0E5F7EAC474}" type="sibTrans" cxnId="{9287DD87-F8C9-4BAE-B716-D248DEFF581B}">
      <dgm:prSet/>
      <dgm:spPr/>
      <dgm:t>
        <a:bodyPr/>
        <a:lstStyle/>
        <a:p>
          <a:endParaRPr lang="ru-RU"/>
        </a:p>
      </dgm:t>
    </dgm:pt>
    <dgm:pt modelId="{5F2A9860-4DCF-4AB4-9232-9FF072505BB2}">
      <dgm:prSet/>
      <dgm:spPr/>
      <dgm:t>
        <a:bodyPr/>
        <a:lstStyle/>
        <a:p>
          <a:r>
            <a:rPr lang="ru-RU" b="1" dirty="0" smtClean="0"/>
            <a:t>Профессиональная взаимопомощь (</a:t>
          </a:r>
          <a:r>
            <a:rPr lang="ru-RU" b="1" dirty="0" err="1" smtClean="0"/>
            <a:t>интервизия</a:t>
          </a:r>
          <a:r>
            <a:rPr lang="ru-RU" dirty="0" smtClean="0"/>
            <a:t>) — индивидуальная форма </a:t>
          </a:r>
          <a:r>
            <a:rPr lang="ru-RU" dirty="0" err="1" smtClean="0"/>
            <a:t>супервизорской</a:t>
          </a:r>
          <a:r>
            <a:rPr lang="ru-RU" dirty="0" smtClean="0"/>
            <a:t> помощи, которая осуществляется коллегами (не супервизорами) по мере необходимости и по инициативе (запросу) </a:t>
          </a:r>
          <a:r>
            <a:rPr lang="ru-RU" dirty="0" err="1" smtClean="0"/>
            <a:t>интервизируемого</a:t>
          </a:r>
          <a:r>
            <a:rPr lang="ru-RU" dirty="0" smtClean="0"/>
            <a:t> специалиста.</a:t>
          </a:r>
          <a:endParaRPr lang="ru-RU" dirty="0"/>
        </a:p>
      </dgm:t>
    </dgm:pt>
    <dgm:pt modelId="{EE20E304-261A-4D6D-BD96-F7FD15A9ACD2}" type="parTrans" cxnId="{E65AAC75-5D6F-4A53-BA60-42CAA6C3E036}">
      <dgm:prSet/>
      <dgm:spPr/>
      <dgm:t>
        <a:bodyPr/>
        <a:lstStyle/>
        <a:p>
          <a:endParaRPr lang="ru-RU"/>
        </a:p>
      </dgm:t>
    </dgm:pt>
    <dgm:pt modelId="{22656A0F-7004-4A16-86F4-8B689AF87AE9}" type="sibTrans" cxnId="{E65AAC75-5D6F-4A53-BA60-42CAA6C3E036}">
      <dgm:prSet/>
      <dgm:spPr/>
      <dgm:t>
        <a:bodyPr/>
        <a:lstStyle/>
        <a:p>
          <a:endParaRPr lang="ru-RU"/>
        </a:p>
      </dgm:t>
    </dgm:pt>
    <dgm:pt modelId="{FF6DA945-F14D-43B0-A612-B71FC1A72BFD}" type="pres">
      <dgm:prSet presAssocID="{FC4795AB-829E-42E5-8AE6-F88619C95E6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BF790D7-662D-4387-B427-95FC158F07D8}" type="pres">
      <dgm:prSet presAssocID="{D8F8C783-CE4B-4DA7-8647-457E1222BAF4}" presName="thickLine" presStyleLbl="alignNode1" presStyleIdx="0" presStyleCnt="6"/>
      <dgm:spPr/>
    </dgm:pt>
    <dgm:pt modelId="{184F2033-1D9B-4FE2-9D4E-7487AE42C8E9}" type="pres">
      <dgm:prSet presAssocID="{D8F8C783-CE4B-4DA7-8647-457E1222BAF4}" presName="horz1" presStyleCnt="0"/>
      <dgm:spPr/>
    </dgm:pt>
    <dgm:pt modelId="{2C219758-3CDC-4CF6-8B2B-F66910FB8482}" type="pres">
      <dgm:prSet presAssocID="{D8F8C783-CE4B-4DA7-8647-457E1222BAF4}" presName="tx1" presStyleLbl="revTx" presStyleIdx="0" presStyleCnt="6"/>
      <dgm:spPr/>
      <dgm:t>
        <a:bodyPr/>
        <a:lstStyle/>
        <a:p>
          <a:endParaRPr lang="ru-RU"/>
        </a:p>
      </dgm:t>
    </dgm:pt>
    <dgm:pt modelId="{16CC6025-0757-4EAA-9E3B-30A8F44CFA07}" type="pres">
      <dgm:prSet presAssocID="{D8F8C783-CE4B-4DA7-8647-457E1222BAF4}" presName="vert1" presStyleCnt="0"/>
      <dgm:spPr/>
    </dgm:pt>
    <dgm:pt modelId="{E57B9D81-16CC-4C06-B830-537BAAED9E3D}" type="pres">
      <dgm:prSet presAssocID="{BE698828-03BF-4072-9292-18ECFA4A68D8}" presName="thickLine" presStyleLbl="alignNode1" presStyleIdx="1" presStyleCnt="6"/>
      <dgm:spPr/>
    </dgm:pt>
    <dgm:pt modelId="{A4473664-1AE2-4F7C-AA9F-93A4FE8DC4B9}" type="pres">
      <dgm:prSet presAssocID="{BE698828-03BF-4072-9292-18ECFA4A68D8}" presName="horz1" presStyleCnt="0"/>
      <dgm:spPr/>
    </dgm:pt>
    <dgm:pt modelId="{0DEF5F98-832A-479F-8017-58890F79D6EE}" type="pres">
      <dgm:prSet presAssocID="{BE698828-03BF-4072-9292-18ECFA4A68D8}" presName="tx1" presStyleLbl="revTx" presStyleIdx="1" presStyleCnt="6"/>
      <dgm:spPr/>
      <dgm:t>
        <a:bodyPr/>
        <a:lstStyle/>
        <a:p>
          <a:endParaRPr lang="ru-RU"/>
        </a:p>
      </dgm:t>
    </dgm:pt>
    <dgm:pt modelId="{DFA8B2B4-C73B-43BC-8AB1-285D607B3E82}" type="pres">
      <dgm:prSet presAssocID="{BE698828-03BF-4072-9292-18ECFA4A68D8}" presName="vert1" presStyleCnt="0"/>
      <dgm:spPr/>
    </dgm:pt>
    <dgm:pt modelId="{06350CFB-CDE8-4C4D-B547-54611D65B481}" type="pres">
      <dgm:prSet presAssocID="{96CBEA3A-24A9-476B-85D5-9DEA06CA26AC}" presName="thickLine" presStyleLbl="alignNode1" presStyleIdx="2" presStyleCnt="6"/>
      <dgm:spPr/>
    </dgm:pt>
    <dgm:pt modelId="{CD1B0418-9DF1-4ECD-AF18-98BBB99F1132}" type="pres">
      <dgm:prSet presAssocID="{96CBEA3A-24A9-476B-85D5-9DEA06CA26AC}" presName="horz1" presStyleCnt="0"/>
      <dgm:spPr/>
    </dgm:pt>
    <dgm:pt modelId="{43F6AF0E-364D-4CE3-984E-5169CA50B3FC}" type="pres">
      <dgm:prSet presAssocID="{96CBEA3A-24A9-476B-85D5-9DEA06CA26AC}" presName="tx1" presStyleLbl="revTx" presStyleIdx="2" presStyleCnt="6"/>
      <dgm:spPr/>
      <dgm:t>
        <a:bodyPr/>
        <a:lstStyle/>
        <a:p>
          <a:endParaRPr lang="ru-RU"/>
        </a:p>
      </dgm:t>
    </dgm:pt>
    <dgm:pt modelId="{105A2137-5201-454B-9E5D-1D615974CC81}" type="pres">
      <dgm:prSet presAssocID="{96CBEA3A-24A9-476B-85D5-9DEA06CA26AC}" presName="vert1" presStyleCnt="0"/>
      <dgm:spPr/>
    </dgm:pt>
    <dgm:pt modelId="{2E701A18-2F31-456B-8975-D9DA0E1A216D}" type="pres">
      <dgm:prSet presAssocID="{8DF8617A-F9DE-47B9-853C-19E27B4758E6}" presName="thickLine" presStyleLbl="alignNode1" presStyleIdx="3" presStyleCnt="6"/>
      <dgm:spPr/>
    </dgm:pt>
    <dgm:pt modelId="{ADEF9911-20D3-4137-BA63-68E599A94350}" type="pres">
      <dgm:prSet presAssocID="{8DF8617A-F9DE-47B9-853C-19E27B4758E6}" presName="horz1" presStyleCnt="0"/>
      <dgm:spPr/>
    </dgm:pt>
    <dgm:pt modelId="{BDD55FE9-7F42-45C3-9058-ADDE069DD933}" type="pres">
      <dgm:prSet presAssocID="{8DF8617A-F9DE-47B9-853C-19E27B4758E6}" presName="tx1" presStyleLbl="revTx" presStyleIdx="3" presStyleCnt="6"/>
      <dgm:spPr/>
      <dgm:t>
        <a:bodyPr/>
        <a:lstStyle/>
        <a:p>
          <a:endParaRPr lang="ru-RU"/>
        </a:p>
      </dgm:t>
    </dgm:pt>
    <dgm:pt modelId="{35660035-BB84-4F35-B4E0-6DB2D61C61A1}" type="pres">
      <dgm:prSet presAssocID="{8DF8617A-F9DE-47B9-853C-19E27B4758E6}" presName="vert1" presStyleCnt="0"/>
      <dgm:spPr/>
    </dgm:pt>
    <dgm:pt modelId="{4F81BC95-FFCE-4D25-AE0B-5EB563DA87D4}" type="pres">
      <dgm:prSet presAssocID="{8F115526-F000-4278-B351-D83DF4CB43E6}" presName="thickLine" presStyleLbl="alignNode1" presStyleIdx="4" presStyleCnt="6"/>
      <dgm:spPr/>
    </dgm:pt>
    <dgm:pt modelId="{6AC45D57-136E-47ED-9E6D-D05021E660F3}" type="pres">
      <dgm:prSet presAssocID="{8F115526-F000-4278-B351-D83DF4CB43E6}" presName="horz1" presStyleCnt="0"/>
      <dgm:spPr/>
    </dgm:pt>
    <dgm:pt modelId="{40C3D25F-9879-4ABF-8A4F-2649A09B9824}" type="pres">
      <dgm:prSet presAssocID="{8F115526-F000-4278-B351-D83DF4CB43E6}" presName="tx1" presStyleLbl="revTx" presStyleIdx="4" presStyleCnt="6"/>
      <dgm:spPr/>
      <dgm:t>
        <a:bodyPr/>
        <a:lstStyle/>
        <a:p>
          <a:endParaRPr lang="ru-RU"/>
        </a:p>
      </dgm:t>
    </dgm:pt>
    <dgm:pt modelId="{6566EF90-D891-45B7-B1DF-23C1AE33F2FD}" type="pres">
      <dgm:prSet presAssocID="{8F115526-F000-4278-B351-D83DF4CB43E6}" presName="vert1" presStyleCnt="0"/>
      <dgm:spPr/>
    </dgm:pt>
    <dgm:pt modelId="{1100B9BF-03F1-4EA5-8F4F-CE72F7BD56D0}" type="pres">
      <dgm:prSet presAssocID="{5F2A9860-4DCF-4AB4-9232-9FF072505BB2}" presName="thickLine" presStyleLbl="alignNode1" presStyleIdx="5" presStyleCnt="6"/>
      <dgm:spPr/>
    </dgm:pt>
    <dgm:pt modelId="{E25BEB60-6CC2-41BC-ACAD-E313E4D0F766}" type="pres">
      <dgm:prSet presAssocID="{5F2A9860-4DCF-4AB4-9232-9FF072505BB2}" presName="horz1" presStyleCnt="0"/>
      <dgm:spPr/>
    </dgm:pt>
    <dgm:pt modelId="{4ECD1A82-1AE2-4881-A5A6-1DBA7ECA05F3}" type="pres">
      <dgm:prSet presAssocID="{5F2A9860-4DCF-4AB4-9232-9FF072505BB2}" presName="tx1" presStyleLbl="revTx" presStyleIdx="5" presStyleCnt="6"/>
      <dgm:spPr/>
      <dgm:t>
        <a:bodyPr/>
        <a:lstStyle/>
        <a:p>
          <a:endParaRPr lang="ru-RU"/>
        </a:p>
      </dgm:t>
    </dgm:pt>
    <dgm:pt modelId="{B8F202C4-70B3-439F-852D-9E7CFC837513}" type="pres">
      <dgm:prSet presAssocID="{5F2A9860-4DCF-4AB4-9232-9FF072505BB2}" presName="vert1" presStyleCnt="0"/>
      <dgm:spPr/>
    </dgm:pt>
  </dgm:ptLst>
  <dgm:cxnLst>
    <dgm:cxn modelId="{71B8127C-A3F3-4A6D-86A2-F1EBAA00ADB7}" srcId="{FC4795AB-829E-42E5-8AE6-F88619C95E61}" destId="{BE698828-03BF-4072-9292-18ECFA4A68D8}" srcOrd="1" destOrd="0" parTransId="{83088B4A-8468-4E30-A116-85FB92FE4DC4}" sibTransId="{1C4B8CE1-E673-4E5A-B1E3-48BC5DC38842}"/>
    <dgm:cxn modelId="{9D499B25-5EF6-4915-AA63-29198ACD87D8}" type="presOf" srcId="{8DF8617A-F9DE-47B9-853C-19E27B4758E6}" destId="{BDD55FE9-7F42-45C3-9058-ADDE069DD933}" srcOrd="0" destOrd="0" presId="urn:microsoft.com/office/officeart/2008/layout/LinedList"/>
    <dgm:cxn modelId="{9287DD87-F8C9-4BAE-B716-D248DEFF581B}" srcId="{FC4795AB-829E-42E5-8AE6-F88619C95E61}" destId="{8F115526-F000-4278-B351-D83DF4CB43E6}" srcOrd="4" destOrd="0" parTransId="{71C9F851-224D-4ECA-A0DF-FDD187CCD7DB}" sibTransId="{1C391734-6E00-4A4B-8633-C0E5F7EAC474}"/>
    <dgm:cxn modelId="{052607D8-DFCC-43B0-8EFE-DE1EEC628729}" type="presOf" srcId="{8F115526-F000-4278-B351-D83DF4CB43E6}" destId="{40C3D25F-9879-4ABF-8A4F-2649A09B9824}" srcOrd="0" destOrd="0" presId="urn:microsoft.com/office/officeart/2008/layout/LinedList"/>
    <dgm:cxn modelId="{E65AAC75-5D6F-4A53-BA60-42CAA6C3E036}" srcId="{FC4795AB-829E-42E5-8AE6-F88619C95E61}" destId="{5F2A9860-4DCF-4AB4-9232-9FF072505BB2}" srcOrd="5" destOrd="0" parTransId="{EE20E304-261A-4D6D-BD96-F7FD15A9ACD2}" sibTransId="{22656A0F-7004-4A16-86F4-8B689AF87AE9}"/>
    <dgm:cxn modelId="{3755240E-BE97-48C9-8885-26FE018BB38D}" type="presOf" srcId="{FC4795AB-829E-42E5-8AE6-F88619C95E61}" destId="{FF6DA945-F14D-43B0-A612-B71FC1A72BFD}" srcOrd="0" destOrd="0" presId="urn:microsoft.com/office/officeart/2008/layout/LinedList"/>
    <dgm:cxn modelId="{1E800E73-1D6F-4F27-9245-9A09356BDE64}" type="presOf" srcId="{96CBEA3A-24A9-476B-85D5-9DEA06CA26AC}" destId="{43F6AF0E-364D-4CE3-984E-5169CA50B3FC}" srcOrd="0" destOrd="0" presId="urn:microsoft.com/office/officeart/2008/layout/LinedList"/>
    <dgm:cxn modelId="{6DB00B79-D6B9-4D27-971B-76C5A918EB88}" srcId="{FC4795AB-829E-42E5-8AE6-F88619C95E61}" destId="{D8F8C783-CE4B-4DA7-8647-457E1222BAF4}" srcOrd="0" destOrd="0" parTransId="{F1C509F1-1733-4697-9AA8-6379F0C2F23D}" sibTransId="{E47F97D9-90F7-4750-8743-B590D68CC26F}"/>
    <dgm:cxn modelId="{C31BFAFC-BD8D-4F1C-BEE3-2E32B253D947}" type="presOf" srcId="{BE698828-03BF-4072-9292-18ECFA4A68D8}" destId="{0DEF5F98-832A-479F-8017-58890F79D6EE}" srcOrd="0" destOrd="0" presId="urn:microsoft.com/office/officeart/2008/layout/LinedList"/>
    <dgm:cxn modelId="{0CEB1882-B66B-4834-93DF-4C7C666B5301}" type="presOf" srcId="{D8F8C783-CE4B-4DA7-8647-457E1222BAF4}" destId="{2C219758-3CDC-4CF6-8B2B-F66910FB8482}" srcOrd="0" destOrd="0" presId="urn:microsoft.com/office/officeart/2008/layout/LinedList"/>
    <dgm:cxn modelId="{E6C658DE-BD75-46DA-9075-018615659F18}" type="presOf" srcId="{5F2A9860-4DCF-4AB4-9232-9FF072505BB2}" destId="{4ECD1A82-1AE2-4881-A5A6-1DBA7ECA05F3}" srcOrd="0" destOrd="0" presId="urn:microsoft.com/office/officeart/2008/layout/LinedList"/>
    <dgm:cxn modelId="{830BAB09-24A8-42E9-B54C-0CC98547B82E}" srcId="{FC4795AB-829E-42E5-8AE6-F88619C95E61}" destId="{96CBEA3A-24A9-476B-85D5-9DEA06CA26AC}" srcOrd="2" destOrd="0" parTransId="{1655B53E-9621-4CC8-B01B-02B2A84F2996}" sibTransId="{BC9BA1FA-AB5F-4C6E-822D-6F6850A1D02F}"/>
    <dgm:cxn modelId="{E8E3BF25-E933-4486-8FA4-9AC74B46C9F0}" srcId="{FC4795AB-829E-42E5-8AE6-F88619C95E61}" destId="{8DF8617A-F9DE-47B9-853C-19E27B4758E6}" srcOrd="3" destOrd="0" parTransId="{A37FFEA2-2F8E-4EB5-85D9-9F1D5219F6E2}" sibTransId="{9C422175-73B7-4955-BE98-8890949A05AE}"/>
    <dgm:cxn modelId="{63E34DE4-1EFD-494C-8CD2-2C3458F1258C}" type="presParOf" srcId="{FF6DA945-F14D-43B0-A612-B71FC1A72BFD}" destId="{4BF790D7-662D-4387-B427-95FC158F07D8}" srcOrd="0" destOrd="0" presId="urn:microsoft.com/office/officeart/2008/layout/LinedList"/>
    <dgm:cxn modelId="{85B3206F-BE53-4339-819B-077B3DB20B82}" type="presParOf" srcId="{FF6DA945-F14D-43B0-A612-B71FC1A72BFD}" destId="{184F2033-1D9B-4FE2-9D4E-7487AE42C8E9}" srcOrd="1" destOrd="0" presId="urn:microsoft.com/office/officeart/2008/layout/LinedList"/>
    <dgm:cxn modelId="{CA50E58E-AB62-425E-9160-F279B8141F32}" type="presParOf" srcId="{184F2033-1D9B-4FE2-9D4E-7487AE42C8E9}" destId="{2C219758-3CDC-4CF6-8B2B-F66910FB8482}" srcOrd="0" destOrd="0" presId="urn:microsoft.com/office/officeart/2008/layout/LinedList"/>
    <dgm:cxn modelId="{EBDA2A42-C22C-4FD0-80B8-69C4EE65A190}" type="presParOf" srcId="{184F2033-1D9B-4FE2-9D4E-7487AE42C8E9}" destId="{16CC6025-0757-4EAA-9E3B-30A8F44CFA07}" srcOrd="1" destOrd="0" presId="urn:microsoft.com/office/officeart/2008/layout/LinedList"/>
    <dgm:cxn modelId="{26EAF72B-C7E3-4FD7-BF48-BF069588CDE5}" type="presParOf" srcId="{FF6DA945-F14D-43B0-A612-B71FC1A72BFD}" destId="{E57B9D81-16CC-4C06-B830-537BAAED9E3D}" srcOrd="2" destOrd="0" presId="urn:microsoft.com/office/officeart/2008/layout/LinedList"/>
    <dgm:cxn modelId="{46CD3865-2166-42B1-9EE0-55F033B1FD59}" type="presParOf" srcId="{FF6DA945-F14D-43B0-A612-B71FC1A72BFD}" destId="{A4473664-1AE2-4F7C-AA9F-93A4FE8DC4B9}" srcOrd="3" destOrd="0" presId="urn:microsoft.com/office/officeart/2008/layout/LinedList"/>
    <dgm:cxn modelId="{DCCB1F3A-7995-4605-AC49-836DCDEA83AD}" type="presParOf" srcId="{A4473664-1AE2-4F7C-AA9F-93A4FE8DC4B9}" destId="{0DEF5F98-832A-479F-8017-58890F79D6EE}" srcOrd="0" destOrd="0" presId="urn:microsoft.com/office/officeart/2008/layout/LinedList"/>
    <dgm:cxn modelId="{E5EB6FD0-4435-457A-A138-271F2038E59E}" type="presParOf" srcId="{A4473664-1AE2-4F7C-AA9F-93A4FE8DC4B9}" destId="{DFA8B2B4-C73B-43BC-8AB1-285D607B3E82}" srcOrd="1" destOrd="0" presId="urn:microsoft.com/office/officeart/2008/layout/LinedList"/>
    <dgm:cxn modelId="{D5A9FBE1-99D0-4829-A4B5-BB448378D32E}" type="presParOf" srcId="{FF6DA945-F14D-43B0-A612-B71FC1A72BFD}" destId="{06350CFB-CDE8-4C4D-B547-54611D65B481}" srcOrd="4" destOrd="0" presId="urn:microsoft.com/office/officeart/2008/layout/LinedList"/>
    <dgm:cxn modelId="{003CE2C3-17C6-4EFC-8A00-07EC4A8B3AC0}" type="presParOf" srcId="{FF6DA945-F14D-43B0-A612-B71FC1A72BFD}" destId="{CD1B0418-9DF1-4ECD-AF18-98BBB99F1132}" srcOrd="5" destOrd="0" presId="urn:microsoft.com/office/officeart/2008/layout/LinedList"/>
    <dgm:cxn modelId="{5291AD7F-88F6-4837-9431-33F802E95B17}" type="presParOf" srcId="{CD1B0418-9DF1-4ECD-AF18-98BBB99F1132}" destId="{43F6AF0E-364D-4CE3-984E-5169CA50B3FC}" srcOrd="0" destOrd="0" presId="urn:microsoft.com/office/officeart/2008/layout/LinedList"/>
    <dgm:cxn modelId="{D87EE703-2E78-4F8A-9B98-C1F8B139B801}" type="presParOf" srcId="{CD1B0418-9DF1-4ECD-AF18-98BBB99F1132}" destId="{105A2137-5201-454B-9E5D-1D615974CC81}" srcOrd="1" destOrd="0" presId="urn:microsoft.com/office/officeart/2008/layout/LinedList"/>
    <dgm:cxn modelId="{2104A012-217D-4EAB-99D4-FD5DF5084CEB}" type="presParOf" srcId="{FF6DA945-F14D-43B0-A612-B71FC1A72BFD}" destId="{2E701A18-2F31-456B-8975-D9DA0E1A216D}" srcOrd="6" destOrd="0" presId="urn:microsoft.com/office/officeart/2008/layout/LinedList"/>
    <dgm:cxn modelId="{199D707E-C047-40AF-AF17-5197F7864DE3}" type="presParOf" srcId="{FF6DA945-F14D-43B0-A612-B71FC1A72BFD}" destId="{ADEF9911-20D3-4137-BA63-68E599A94350}" srcOrd="7" destOrd="0" presId="urn:microsoft.com/office/officeart/2008/layout/LinedList"/>
    <dgm:cxn modelId="{C4899B83-0176-4FA2-90B1-73A73B4B0FC5}" type="presParOf" srcId="{ADEF9911-20D3-4137-BA63-68E599A94350}" destId="{BDD55FE9-7F42-45C3-9058-ADDE069DD933}" srcOrd="0" destOrd="0" presId="urn:microsoft.com/office/officeart/2008/layout/LinedList"/>
    <dgm:cxn modelId="{32FF7724-B082-4F48-A511-9E5629FFB0F8}" type="presParOf" srcId="{ADEF9911-20D3-4137-BA63-68E599A94350}" destId="{35660035-BB84-4F35-B4E0-6DB2D61C61A1}" srcOrd="1" destOrd="0" presId="urn:microsoft.com/office/officeart/2008/layout/LinedList"/>
    <dgm:cxn modelId="{B8BA3B82-4AD1-4256-B55A-057FB60BC50C}" type="presParOf" srcId="{FF6DA945-F14D-43B0-A612-B71FC1A72BFD}" destId="{4F81BC95-FFCE-4D25-AE0B-5EB563DA87D4}" srcOrd="8" destOrd="0" presId="urn:microsoft.com/office/officeart/2008/layout/LinedList"/>
    <dgm:cxn modelId="{A581DEC1-9733-4747-8727-B403C1F7AE56}" type="presParOf" srcId="{FF6DA945-F14D-43B0-A612-B71FC1A72BFD}" destId="{6AC45D57-136E-47ED-9E6D-D05021E660F3}" srcOrd="9" destOrd="0" presId="urn:microsoft.com/office/officeart/2008/layout/LinedList"/>
    <dgm:cxn modelId="{A94FD2A7-1F11-4806-800B-4F56D81485BE}" type="presParOf" srcId="{6AC45D57-136E-47ED-9E6D-D05021E660F3}" destId="{40C3D25F-9879-4ABF-8A4F-2649A09B9824}" srcOrd="0" destOrd="0" presId="urn:microsoft.com/office/officeart/2008/layout/LinedList"/>
    <dgm:cxn modelId="{D6235F8D-C090-4701-BA16-D2F67C09263B}" type="presParOf" srcId="{6AC45D57-136E-47ED-9E6D-D05021E660F3}" destId="{6566EF90-D891-45B7-B1DF-23C1AE33F2FD}" srcOrd="1" destOrd="0" presId="urn:microsoft.com/office/officeart/2008/layout/LinedList"/>
    <dgm:cxn modelId="{8F0CA003-A2A1-4AA3-A783-9FEA24DDE5D0}" type="presParOf" srcId="{FF6DA945-F14D-43B0-A612-B71FC1A72BFD}" destId="{1100B9BF-03F1-4EA5-8F4F-CE72F7BD56D0}" srcOrd="10" destOrd="0" presId="urn:microsoft.com/office/officeart/2008/layout/LinedList"/>
    <dgm:cxn modelId="{71531D36-01D7-4671-810B-FD01BA21A823}" type="presParOf" srcId="{FF6DA945-F14D-43B0-A612-B71FC1A72BFD}" destId="{E25BEB60-6CC2-41BC-ACAD-E313E4D0F766}" srcOrd="11" destOrd="0" presId="urn:microsoft.com/office/officeart/2008/layout/LinedList"/>
    <dgm:cxn modelId="{C581B815-3297-4BD4-90E3-55AD75E5AF59}" type="presParOf" srcId="{E25BEB60-6CC2-41BC-ACAD-E313E4D0F766}" destId="{4ECD1A82-1AE2-4881-A5A6-1DBA7ECA05F3}" srcOrd="0" destOrd="0" presId="urn:microsoft.com/office/officeart/2008/layout/LinedList"/>
    <dgm:cxn modelId="{A67151FC-2CEB-45E2-B028-AF24E515BF7D}" type="presParOf" srcId="{E25BEB60-6CC2-41BC-ACAD-E313E4D0F766}" destId="{B8F202C4-70B3-439F-852D-9E7CFC8375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BD5260-F829-479C-8A0E-1C9150BB45B0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116495-17AF-4FE6-A677-E8B37A7D1881}">
      <dgm:prSet/>
      <dgm:spPr/>
      <dgm:t>
        <a:bodyPr/>
        <a:lstStyle/>
        <a:p>
          <a:pPr rtl="0"/>
          <a:r>
            <a:rPr lang="ru-RU" dirty="0" smtClean="0"/>
            <a:t>Уязвимость клиента и неосязаемость социальных услуг;</a:t>
          </a:r>
          <a:endParaRPr lang="ru-RU" dirty="0"/>
        </a:p>
      </dgm:t>
    </dgm:pt>
    <dgm:pt modelId="{7F2DF9EA-BCB7-444B-8F44-9485C973F4E7}" type="parTrans" cxnId="{FAEB4BF1-4D27-4328-9EFB-9F15BA8E27C1}">
      <dgm:prSet/>
      <dgm:spPr/>
      <dgm:t>
        <a:bodyPr/>
        <a:lstStyle/>
        <a:p>
          <a:endParaRPr lang="ru-RU"/>
        </a:p>
      </dgm:t>
    </dgm:pt>
    <dgm:pt modelId="{79984601-68BE-4C3F-A9C9-2B1E59A6B0E4}" type="sibTrans" cxnId="{FAEB4BF1-4D27-4328-9EFB-9F15BA8E27C1}">
      <dgm:prSet/>
      <dgm:spPr/>
      <dgm:t>
        <a:bodyPr/>
        <a:lstStyle/>
        <a:p>
          <a:endParaRPr lang="ru-RU"/>
        </a:p>
      </dgm:t>
    </dgm:pt>
    <dgm:pt modelId="{BAED1476-6D47-4589-A034-1DF5CA4CE1F0}">
      <dgm:prSet/>
      <dgm:spPr/>
      <dgm:t>
        <a:bodyPr/>
        <a:lstStyle/>
        <a:p>
          <a:pPr rtl="0"/>
          <a:r>
            <a:rPr lang="ru-RU" dirty="0" smtClean="0"/>
            <a:t>Одновременность процессов производства и потребления услуг;</a:t>
          </a:r>
          <a:endParaRPr lang="ru-RU" dirty="0"/>
        </a:p>
      </dgm:t>
    </dgm:pt>
    <dgm:pt modelId="{B0B1AF00-A657-4E09-95BA-BAACA341A620}" type="parTrans" cxnId="{CE649C27-FC41-439A-A224-1F43BAAE0414}">
      <dgm:prSet/>
      <dgm:spPr/>
      <dgm:t>
        <a:bodyPr/>
        <a:lstStyle/>
        <a:p>
          <a:endParaRPr lang="ru-RU"/>
        </a:p>
      </dgm:t>
    </dgm:pt>
    <dgm:pt modelId="{A3C9516B-92D2-4797-804D-95FF520B2663}" type="sibTrans" cxnId="{CE649C27-FC41-439A-A224-1F43BAAE0414}">
      <dgm:prSet/>
      <dgm:spPr/>
      <dgm:t>
        <a:bodyPr/>
        <a:lstStyle/>
        <a:p>
          <a:endParaRPr lang="ru-RU"/>
        </a:p>
      </dgm:t>
    </dgm:pt>
    <dgm:pt modelId="{24993195-9F2C-4376-AA31-1D540519E2D8}">
      <dgm:prSet/>
      <dgm:spPr/>
      <dgm:t>
        <a:bodyPr/>
        <a:lstStyle/>
        <a:p>
          <a:pPr rtl="0"/>
          <a:r>
            <a:rPr lang="ru-RU" dirty="0" smtClean="0"/>
            <a:t>Невозможность для клиента оценить и сравнить «конкурирующие предложения»;</a:t>
          </a:r>
          <a:endParaRPr lang="ru-RU" dirty="0"/>
        </a:p>
      </dgm:t>
    </dgm:pt>
    <dgm:pt modelId="{5B457753-3E6C-444F-8790-A567F1D761A8}" type="parTrans" cxnId="{F4F71AEE-46E3-4695-AA4A-C05C35BCEB88}">
      <dgm:prSet/>
      <dgm:spPr/>
      <dgm:t>
        <a:bodyPr/>
        <a:lstStyle/>
        <a:p>
          <a:endParaRPr lang="ru-RU"/>
        </a:p>
      </dgm:t>
    </dgm:pt>
    <dgm:pt modelId="{9A5A565E-73DB-41CC-A8D9-538B3F776FA0}" type="sibTrans" cxnId="{F4F71AEE-46E3-4695-AA4A-C05C35BCEB88}">
      <dgm:prSet/>
      <dgm:spPr/>
      <dgm:t>
        <a:bodyPr/>
        <a:lstStyle/>
        <a:p>
          <a:endParaRPr lang="ru-RU"/>
        </a:p>
      </dgm:t>
    </dgm:pt>
    <dgm:pt modelId="{CFA991F5-BCA1-42BB-ABA6-134F173A2DA4}">
      <dgm:prSet/>
      <dgm:spPr/>
      <dgm:t>
        <a:bodyPr/>
        <a:lstStyle/>
        <a:p>
          <a:pPr rtl="0"/>
          <a:r>
            <a:rPr lang="ru-RU" dirty="0" smtClean="0"/>
            <a:t>Обманутые надежды клиента из-за невозможности оценить услугу до момента ее получения;</a:t>
          </a:r>
          <a:endParaRPr lang="ru-RU" dirty="0"/>
        </a:p>
      </dgm:t>
    </dgm:pt>
    <dgm:pt modelId="{D05211E1-EBDD-4D0B-8E83-18B39840214B}" type="parTrans" cxnId="{DEC553AF-01ED-4013-9B34-785DC853D5F0}">
      <dgm:prSet/>
      <dgm:spPr/>
      <dgm:t>
        <a:bodyPr/>
        <a:lstStyle/>
        <a:p>
          <a:endParaRPr lang="ru-RU"/>
        </a:p>
      </dgm:t>
    </dgm:pt>
    <dgm:pt modelId="{8AC20A1B-3684-46CD-92B6-DB58522AF894}" type="sibTrans" cxnId="{DEC553AF-01ED-4013-9B34-785DC853D5F0}">
      <dgm:prSet/>
      <dgm:spPr/>
      <dgm:t>
        <a:bodyPr/>
        <a:lstStyle/>
        <a:p>
          <a:endParaRPr lang="ru-RU"/>
        </a:p>
      </dgm:t>
    </dgm:pt>
    <dgm:pt modelId="{FC81577F-3D80-4C0C-B365-78B5930FBBB5}">
      <dgm:prSet/>
      <dgm:spPr/>
      <dgm:t>
        <a:bodyPr/>
        <a:lstStyle/>
        <a:p>
          <a:pPr rtl="0"/>
          <a:r>
            <a:rPr lang="ru-RU" dirty="0" smtClean="0"/>
            <a:t>Парадокс: наличие гарантий на услуги является более предпочтительным чем </a:t>
          </a:r>
          <a:r>
            <a:rPr lang="ru-RU" dirty="0" err="1" smtClean="0"/>
            <a:t>качество;Подозрительность</a:t>
          </a:r>
          <a:r>
            <a:rPr lang="ru-RU" dirty="0" smtClean="0"/>
            <a:t> клиента априори.</a:t>
          </a:r>
          <a:endParaRPr lang="ru-RU" dirty="0"/>
        </a:p>
      </dgm:t>
    </dgm:pt>
    <dgm:pt modelId="{187CB85D-95E7-47B6-8408-755E532333E7}" type="parTrans" cxnId="{954089ED-E6EE-4DF9-A5B7-914CCAA60167}">
      <dgm:prSet/>
      <dgm:spPr/>
      <dgm:t>
        <a:bodyPr/>
        <a:lstStyle/>
        <a:p>
          <a:endParaRPr lang="ru-RU"/>
        </a:p>
      </dgm:t>
    </dgm:pt>
    <dgm:pt modelId="{7B8BAACA-04C5-415D-8EA9-05ADE0C8755E}" type="sibTrans" cxnId="{954089ED-E6EE-4DF9-A5B7-914CCAA60167}">
      <dgm:prSet/>
      <dgm:spPr/>
      <dgm:t>
        <a:bodyPr/>
        <a:lstStyle/>
        <a:p>
          <a:endParaRPr lang="ru-RU"/>
        </a:p>
      </dgm:t>
    </dgm:pt>
    <dgm:pt modelId="{AA267920-98CC-4488-B005-27487A0BB92F}">
      <dgm:prSet/>
      <dgm:spPr/>
      <dgm:t>
        <a:bodyPr/>
        <a:lstStyle/>
        <a:p>
          <a:endParaRPr lang="ru-RU"/>
        </a:p>
      </dgm:t>
    </dgm:pt>
    <dgm:pt modelId="{2A93D092-D946-489E-B277-D62ED00B34FA}" type="parTrans" cxnId="{7DD4AEB6-73C2-4632-8355-6721F11C9FA9}">
      <dgm:prSet/>
      <dgm:spPr/>
      <dgm:t>
        <a:bodyPr/>
        <a:lstStyle/>
        <a:p>
          <a:endParaRPr lang="ru-RU"/>
        </a:p>
      </dgm:t>
    </dgm:pt>
    <dgm:pt modelId="{B6A46890-8F3A-47B5-81FC-C209DF63712C}" type="sibTrans" cxnId="{7DD4AEB6-73C2-4632-8355-6721F11C9FA9}">
      <dgm:prSet/>
      <dgm:spPr/>
      <dgm:t>
        <a:bodyPr/>
        <a:lstStyle/>
        <a:p>
          <a:endParaRPr lang="ru-RU"/>
        </a:p>
      </dgm:t>
    </dgm:pt>
    <dgm:pt modelId="{3C384AED-EC2D-4B56-BFE0-92C3879A1ED1}" type="pres">
      <dgm:prSet presAssocID="{BFBD5260-F829-479C-8A0E-1C9150BB45B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50FA1B-60FA-4F30-B5B1-E983D727F638}" type="pres">
      <dgm:prSet presAssocID="{BFBD5260-F829-479C-8A0E-1C9150BB45B0}" presName="dummyMaxCanvas" presStyleCnt="0">
        <dgm:presLayoutVars/>
      </dgm:prSet>
      <dgm:spPr/>
    </dgm:pt>
    <dgm:pt modelId="{1B8EEF22-E21A-44D7-947F-E683E94C7804}" type="pres">
      <dgm:prSet presAssocID="{BFBD5260-F829-479C-8A0E-1C9150BB45B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B178-838C-4C33-87B5-BFD280CF54C2}" type="pres">
      <dgm:prSet presAssocID="{BFBD5260-F829-479C-8A0E-1C9150BB45B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03FAE-766A-43DE-BC38-2A7288552FF2}" type="pres">
      <dgm:prSet presAssocID="{BFBD5260-F829-479C-8A0E-1C9150BB45B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AF8C4-9CCA-4242-8536-A77FFFD49ACB}" type="pres">
      <dgm:prSet presAssocID="{BFBD5260-F829-479C-8A0E-1C9150BB45B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E5423-9584-4C71-8387-4A8FACA1B0AE}" type="pres">
      <dgm:prSet presAssocID="{BFBD5260-F829-479C-8A0E-1C9150BB45B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9EE75-7E5B-477B-82FD-7A9031B931C9}" type="pres">
      <dgm:prSet presAssocID="{BFBD5260-F829-479C-8A0E-1C9150BB45B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E135C-6EFA-495D-BAFF-A941B0A02DBA}" type="pres">
      <dgm:prSet presAssocID="{BFBD5260-F829-479C-8A0E-1C9150BB45B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0A816-A92B-4B36-95A3-1C1A7787F91D}" type="pres">
      <dgm:prSet presAssocID="{BFBD5260-F829-479C-8A0E-1C9150BB45B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62531-7ACD-45CD-B077-B833175BF842}" type="pres">
      <dgm:prSet presAssocID="{BFBD5260-F829-479C-8A0E-1C9150BB45B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AC823-D6D1-4D8A-8BB3-B611C99CCAB0}" type="pres">
      <dgm:prSet presAssocID="{BFBD5260-F829-479C-8A0E-1C9150BB45B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73920-127E-4680-AD86-9FF2D809A99B}" type="pres">
      <dgm:prSet presAssocID="{BFBD5260-F829-479C-8A0E-1C9150BB45B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BC9EF-B626-42D0-91BD-C7251B1E7475}" type="pres">
      <dgm:prSet presAssocID="{BFBD5260-F829-479C-8A0E-1C9150BB45B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FE60A-2CA3-40AB-A623-BF55F518B856}" type="pres">
      <dgm:prSet presAssocID="{BFBD5260-F829-479C-8A0E-1C9150BB45B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E43E3-56C1-495D-A100-27287D628DFF}" type="pres">
      <dgm:prSet presAssocID="{BFBD5260-F829-479C-8A0E-1C9150BB45B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F29DC1-ABEC-4A46-8841-C84648E32CD6}" type="presOf" srcId="{BAED1476-6D47-4589-A034-1DF5CA4CE1F0}" destId="{47A5B178-838C-4C33-87B5-BFD280CF54C2}" srcOrd="0" destOrd="0" presId="urn:microsoft.com/office/officeart/2005/8/layout/vProcess5"/>
    <dgm:cxn modelId="{30D89F7E-70C3-4FBC-A474-B7C3AA477AED}" type="presOf" srcId="{FC81577F-3D80-4C0C-B365-78B5930FBBB5}" destId="{2C9E43E3-56C1-495D-A100-27287D628DFF}" srcOrd="1" destOrd="0" presId="urn:microsoft.com/office/officeart/2005/8/layout/vProcess5"/>
    <dgm:cxn modelId="{FAEB4BF1-4D27-4328-9EFB-9F15BA8E27C1}" srcId="{BFBD5260-F829-479C-8A0E-1C9150BB45B0}" destId="{D1116495-17AF-4FE6-A677-E8B37A7D1881}" srcOrd="0" destOrd="0" parTransId="{7F2DF9EA-BCB7-444B-8F44-9485C973F4E7}" sibTransId="{79984601-68BE-4C3F-A9C9-2B1E59A6B0E4}"/>
    <dgm:cxn modelId="{0696A943-E8B8-4A9A-BF23-D6ED5539AD01}" type="presOf" srcId="{CFA991F5-BCA1-42BB-ABA6-134F173A2DA4}" destId="{69CAF8C4-9CCA-4242-8536-A77FFFD49ACB}" srcOrd="0" destOrd="0" presId="urn:microsoft.com/office/officeart/2005/8/layout/vProcess5"/>
    <dgm:cxn modelId="{F9ADA5D2-DA7F-4B62-8E9F-80868740BB79}" type="presOf" srcId="{D1116495-17AF-4FE6-A677-E8B37A7D1881}" destId="{1B8EEF22-E21A-44D7-947F-E683E94C7804}" srcOrd="0" destOrd="0" presId="urn:microsoft.com/office/officeart/2005/8/layout/vProcess5"/>
    <dgm:cxn modelId="{F4F71AEE-46E3-4695-AA4A-C05C35BCEB88}" srcId="{BFBD5260-F829-479C-8A0E-1C9150BB45B0}" destId="{24993195-9F2C-4376-AA31-1D540519E2D8}" srcOrd="2" destOrd="0" parTransId="{5B457753-3E6C-444F-8790-A567F1D761A8}" sibTransId="{9A5A565E-73DB-41CC-A8D9-538B3F776FA0}"/>
    <dgm:cxn modelId="{7DD4AEB6-73C2-4632-8355-6721F11C9FA9}" srcId="{BFBD5260-F829-479C-8A0E-1C9150BB45B0}" destId="{AA267920-98CC-4488-B005-27487A0BB92F}" srcOrd="5" destOrd="0" parTransId="{2A93D092-D946-489E-B277-D62ED00B34FA}" sibTransId="{B6A46890-8F3A-47B5-81FC-C209DF63712C}"/>
    <dgm:cxn modelId="{03AAD7BA-A11B-4E41-A8E4-323A80156D38}" type="presOf" srcId="{BAED1476-6D47-4589-A034-1DF5CA4CE1F0}" destId="{A7B73920-127E-4680-AD86-9FF2D809A99B}" srcOrd="1" destOrd="0" presId="urn:microsoft.com/office/officeart/2005/8/layout/vProcess5"/>
    <dgm:cxn modelId="{954089ED-E6EE-4DF9-A5B7-914CCAA60167}" srcId="{BFBD5260-F829-479C-8A0E-1C9150BB45B0}" destId="{FC81577F-3D80-4C0C-B365-78B5930FBBB5}" srcOrd="4" destOrd="0" parTransId="{187CB85D-95E7-47B6-8408-755E532333E7}" sibTransId="{7B8BAACA-04C5-415D-8EA9-05ADE0C8755E}"/>
    <dgm:cxn modelId="{33EAB71C-E353-4B84-8C8B-658441019DC4}" type="presOf" srcId="{A3C9516B-92D2-4797-804D-95FF520B2663}" destId="{1D9E135C-6EFA-495D-BAFF-A941B0A02DBA}" srcOrd="0" destOrd="0" presId="urn:microsoft.com/office/officeart/2005/8/layout/vProcess5"/>
    <dgm:cxn modelId="{CE649C27-FC41-439A-A224-1F43BAAE0414}" srcId="{BFBD5260-F829-479C-8A0E-1C9150BB45B0}" destId="{BAED1476-6D47-4589-A034-1DF5CA4CE1F0}" srcOrd="1" destOrd="0" parTransId="{B0B1AF00-A657-4E09-95BA-BAACA341A620}" sibTransId="{A3C9516B-92D2-4797-804D-95FF520B2663}"/>
    <dgm:cxn modelId="{A01A7EA2-6865-4E8C-B6D2-786EF0BADCE0}" type="presOf" srcId="{8AC20A1B-3684-46CD-92B6-DB58522AF894}" destId="{94D62531-7ACD-45CD-B077-B833175BF842}" srcOrd="0" destOrd="0" presId="urn:microsoft.com/office/officeart/2005/8/layout/vProcess5"/>
    <dgm:cxn modelId="{EC943629-C449-476A-9FFC-BB122A8F46A8}" type="presOf" srcId="{FC81577F-3D80-4C0C-B365-78B5930FBBB5}" destId="{E56E5423-9584-4C71-8387-4A8FACA1B0AE}" srcOrd="0" destOrd="0" presId="urn:microsoft.com/office/officeart/2005/8/layout/vProcess5"/>
    <dgm:cxn modelId="{A48F6CAE-41CC-4FF3-8E84-65799F8FE7E1}" type="presOf" srcId="{24993195-9F2C-4376-AA31-1D540519E2D8}" destId="{74DBC9EF-B626-42D0-91BD-C7251B1E7475}" srcOrd="1" destOrd="0" presId="urn:microsoft.com/office/officeart/2005/8/layout/vProcess5"/>
    <dgm:cxn modelId="{DEC553AF-01ED-4013-9B34-785DC853D5F0}" srcId="{BFBD5260-F829-479C-8A0E-1C9150BB45B0}" destId="{CFA991F5-BCA1-42BB-ABA6-134F173A2DA4}" srcOrd="3" destOrd="0" parTransId="{D05211E1-EBDD-4D0B-8E83-18B39840214B}" sibTransId="{8AC20A1B-3684-46CD-92B6-DB58522AF894}"/>
    <dgm:cxn modelId="{82145F18-B335-4E5D-9937-DC81B7E2A7AC}" type="presOf" srcId="{79984601-68BE-4C3F-A9C9-2B1E59A6B0E4}" destId="{9539EE75-7E5B-477B-82FD-7A9031B931C9}" srcOrd="0" destOrd="0" presId="urn:microsoft.com/office/officeart/2005/8/layout/vProcess5"/>
    <dgm:cxn modelId="{CC3910B3-1B2C-45EC-BDDB-F7F72857E2A7}" type="presOf" srcId="{24993195-9F2C-4376-AA31-1D540519E2D8}" destId="{34003FAE-766A-43DE-BC38-2A7288552FF2}" srcOrd="0" destOrd="0" presId="urn:microsoft.com/office/officeart/2005/8/layout/vProcess5"/>
    <dgm:cxn modelId="{B6595096-8A96-4952-B521-773125152B5F}" type="presOf" srcId="{D1116495-17AF-4FE6-A677-E8B37A7D1881}" destId="{6C6AC823-D6D1-4D8A-8BB3-B611C99CCAB0}" srcOrd="1" destOrd="0" presId="urn:microsoft.com/office/officeart/2005/8/layout/vProcess5"/>
    <dgm:cxn modelId="{051D08C5-F940-45F6-8163-401E04DFA115}" type="presOf" srcId="{BFBD5260-F829-479C-8A0E-1C9150BB45B0}" destId="{3C384AED-EC2D-4B56-BFE0-92C3879A1ED1}" srcOrd="0" destOrd="0" presId="urn:microsoft.com/office/officeart/2005/8/layout/vProcess5"/>
    <dgm:cxn modelId="{760460DC-DB7B-43FE-BEDE-2CEC64760AB9}" type="presOf" srcId="{CFA991F5-BCA1-42BB-ABA6-134F173A2DA4}" destId="{A76FE60A-2CA3-40AB-A623-BF55F518B856}" srcOrd="1" destOrd="0" presId="urn:microsoft.com/office/officeart/2005/8/layout/vProcess5"/>
    <dgm:cxn modelId="{E446B9B6-CB13-45B7-83A3-8751A6541B26}" type="presOf" srcId="{9A5A565E-73DB-41CC-A8D9-538B3F776FA0}" destId="{D2C0A816-A92B-4B36-95A3-1C1A7787F91D}" srcOrd="0" destOrd="0" presId="urn:microsoft.com/office/officeart/2005/8/layout/vProcess5"/>
    <dgm:cxn modelId="{D5229953-14D7-4241-9F36-6522E0767027}" type="presParOf" srcId="{3C384AED-EC2D-4B56-BFE0-92C3879A1ED1}" destId="{2450FA1B-60FA-4F30-B5B1-E983D727F638}" srcOrd="0" destOrd="0" presId="urn:microsoft.com/office/officeart/2005/8/layout/vProcess5"/>
    <dgm:cxn modelId="{88B3DBF8-FE12-486C-953A-4ADD58F763A7}" type="presParOf" srcId="{3C384AED-EC2D-4B56-BFE0-92C3879A1ED1}" destId="{1B8EEF22-E21A-44D7-947F-E683E94C7804}" srcOrd="1" destOrd="0" presId="urn:microsoft.com/office/officeart/2005/8/layout/vProcess5"/>
    <dgm:cxn modelId="{3E10FBC7-F2E0-4B98-96D2-6720CBE3A9D3}" type="presParOf" srcId="{3C384AED-EC2D-4B56-BFE0-92C3879A1ED1}" destId="{47A5B178-838C-4C33-87B5-BFD280CF54C2}" srcOrd="2" destOrd="0" presId="urn:microsoft.com/office/officeart/2005/8/layout/vProcess5"/>
    <dgm:cxn modelId="{5154A52E-ABD8-4B7F-BDAE-85AFD82ADECA}" type="presParOf" srcId="{3C384AED-EC2D-4B56-BFE0-92C3879A1ED1}" destId="{34003FAE-766A-43DE-BC38-2A7288552FF2}" srcOrd="3" destOrd="0" presId="urn:microsoft.com/office/officeart/2005/8/layout/vProcess5"/>
    <dgm:cxn modelId="{806ED0CC-D05A-4296-84AF-9D79677B2B63}" type="presParOf" srcId="{3C384AED-EC2D-4B56-BFE0-92C3879A1ED1}" destId="{69CAF8C4-9CCA-4242-8536-A77FFFD49ACB}" srcOrd="4" destOrd="0" presId="urn:microsoft.com/office/officeart/2005/8/layout/vProcess5"/>
    <dgm:cxn modelId="{20B5DEDC-C9AA-44AE-BD82-AD91418C6CF5}" type="presParOf" srcId="{3C384AED-EC2D-4B56-BFE0-92C3879A1ED1}" destId="{E56E5423-9584-4C71-8387-4A8FACA1B0AE}" srcOrd="5" destOrd="0" presId="urn:microsoft.com/office/officeart/2005/8/layout/vProcess5"/>
    <dgm:cxn modelId="{C01ADE6F-9692-443B-8ED3-04FBE7C65661}" type="presParOf" srcId="{3C384AED-EC2D-4B56-BFE0-92C3879A1ED1}" destId="{9539EE75-7E5B-477B-82FD-7A9031B931C9}" srcOrd="6" destOrd="0" presId="urn:microsoft.com/office/officeart/2005/8/layout/vProcess5"/>
    <dgm:cxn modelId="{5C80EE6C-1C7E-40CD-85F4-5A3527715A6D}" type="presParOf" srcId="{3C384AED-EC2D-4B56-BFE0-92C3879A1ED1}" destId="{1D9E135C-6EFA-495D-BAFF-A941B0A02DBA}" srcOrd="7" destOrd="0" presId="urn:microsoft.com/office/officeart/2005/8/layout/vProcess5"/>
    <dgm:cxn modelId="{68D824CE-2037-435F-A8D7-093C21C09628}" type="presParOf" srcId="{3C384AED-EC2D-4B56-BFE0-92C3879A1ED1}" destId="{D2C0A816-A92B-4B36-95A3-1C1A7787F91D}" srcOrd="8" destOrd="0" presId="urn:microsoft.com/office/officeart/2005/8/layout/vProcess5"/>
    <dgm:cxn modelId="{88254B0B-4780-440F-888F-81CB65158B7F}" type="presParOf" srcId="{3C384AED-EC2D-4B56-BFE0-92C3879A1ED1}" destId="{94D62531-7ACD-45CD-B077-B833175BF842}" srcOrd="9" destOrd="0" presId="urn:microsoft.com/office/officeart/2005/8/layout/vProcess5"/>
    <dgm:cxn modelId="{F5583448-0762-4500-B9A8-ED5C87BDBC9F}" type="presParOf" srcId="{3C384AED-EC2D-4B56-BFE0-92C3879A1ED1}" destId="{6C6AC823-D6D1-4D8A-8BB3-B611C99CCAB0}" srcOrd="10" destOrd="0" presId="urn:microsoft.com/office/officeart/2005/8/layout/vProcess5"/>
    <dgm:cxn modelId="{13F9330B-ECDB-4E21-BE07-88BAAE793225}" type="presParOf" srcId="{3C384AED-EC2D-4B56-BFE0-92C3879A1ED1}" destId="{A7B73920-127E-4680-AD86-9FF2D809A99B}" srcOrd="11" destOrd="0" presId="urn:microsoft.com/office/officeart/2005/8/layout/vProcess5"/>
    <dgm:cxn modelId="{C42176F7-9287-433A-B678-CEC40C4AF343}" type="presParOf" srcId="{3C384AED-EC2D-4B56-BFE0-92C3879A1ED1}" destId="{74DBC9EF-B626-42D0-91BD-C7251B1E7475}" srcOrd="12" destOrd="0" presId="urn:microsoft.com/office/officeart/2005/8/layout/vProcess5"/>
    <dgm:cxn modelId="{59B6FA4A-FDB6-41DE-8766-E327F40AA140}" type="presParOf" srcId="{3C384AED-EC2D-4B56-BFE0-92C3879A1ED1}" destId="{A76FE60A-2CA3-40AB-A623-BF55F518B856}" srcOrd="13" destOrd="0" presId="urn:microsoft.com/office/officeart/2005/8/layout/vProcess5"/>
    <dgm:cxn modelId="{2330ADAB-B5F0-4660-9A73-8A8D942B5F0A}" type="presParOf" srcId="{3C384AED-EC2D-4B56-BFE0-92C3879A1ED1}" destId="{2C9E43E3-56C1-495D-A100-27287D628DF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223ADA-A86C-4E98-9158-F24986E968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3B22EE-8142-46F9-8BA4-BEDF6BF71485}">
      <dgm:prSet phldrT="[Текст]" custT="1"/>
      <dgm:spPr/>
      <dgm:t>
        <a:bodyPr/>
        <a:lstStyle/>
        <a:p>
          <a:r>
            <a:rPr lang="ru-RU" sz="1800" dirty="0" smtClean="0"/>
            <a:t>социальное обслуживание граждан (далее - социальное обслуживание) - деятельность по предоставлению социальных услуг гражданам</a:t>
          </a:r>
          <a:endParaRPr lang="ru-RU" sz="1800" dirty="0"/>
        </a:p>
      </dgm:t>
    </dgm:pt>
    <dgm:pt modelId="{A8E1D631-9C97-477C-AA2B-68DA5FDEFCE1}" type="parTrans" cxnId="{86E7F27C-9AA7-49F2-AD46-6E849BCEFFFD}">
      <dgm:prSet/>
      <dgm:spPr/>
      <dgm:t>
        <a:bodyPr/>
        <a:lstStyle/>
        <a:p>
          <a:endParaRPr lang="ru-RU"/>
        </a:p>
      </dgm:t>
    </dgm:pt>
    <dgm:pt modelId="{2051BE36-6F9E-4272-95DE-875F33BD6D22}" type="sibTrans" cxnId="{86E7F27C-9AA7-49F2-AD46-6E849BCEFFFD}">
      <dgm:prSet/>
      <dgm:spPr/>
      <dgm:t>
        <a:bodyPr/>
        <a:lstStyle/>
        <a:p>
          <a:endParaRPr lang="ru-RU"/>
        </a:p>
      </dgm:t>
    </dgm:pt>
    <dgm:pt modelId="{A057AF2F-F8A7-403B-BA24-E64E97C4C089}">
      <dgm:prSet/>
      <dgm:spPr/>
      <dgm:t>
        <a:bodyPr/>
        <a:lstStyle/>
        <a:p>
          <a:r>
            <a:rPr lang="ru-RU" dirty="0" smtClean="0"/>
            <a:t>социальная услуга - действие или действия в сфере социального обслуживания по оказанию постоянной, периодической, разовой помощи, в том числе срочной помощи, гражданину в целях улучшения условий его жизнедеятельности и (или) расширения его возможностей самостоятельно обеспечивать свои основные жизненные потребности</a:t>
          </a:r>
          <a:endParaRPr lang="ru-RU" dirty="0"/>
        </a:p>
      </dgm:t>
    </dgm:pt>
    <dgm:pt modelId="{F6068A41-C39A-499C-B881-0CB86E118F7E}" type="parTrans" cxnId="{1E7209D0-0A89-4691-B88D-992FAEC8B6EB}">
      <dgm:prSet/>
      <dgm:spPr/>
      <dgm:t>
        <a:bodyPr/>
        <a:lstStyle/>
        <a:p>
          <a:endParaRPr lang="ru-RU"/>
        </a:p>
      </dgm:t>
    </dgm:pt>
    <dgm:pt modelId="{34F0D6A2-F871-432F-B567-6215CD3B2E8C}" type="sibTrans" cxnId="{1E7209D0-0A89-4691-B88D-992FAEC8B6EB}">
      <dgm:prSet/>
      <dgm:spPr/>
      <dgm:t>
        <a:bodyPr/>
        <a:lstStyle/>
        <a:p>
          <a:endParaRPr lang="ru-RU"/>
        </a:p>
      </dgm:t>
    </dgm:pt>
    <dgm:pt modelId="{3F383CC5-659A-4A2D-AA70-5C978595A82B}">
      <dgm:prSet custT="1"/>
      <dgm:spPr/>
      <dgm:t>
        <a:bodyPr/>
        <a:lstStyle/>
        <a:p>
          <a:r>
            <a:rPr lang="ru-RU" sz="1600" dirty="0" smtClean="0"/>
            <a:t>получатель социальных услуг - гражданин, который признан нуждающимся в социальном обслуживании и которому предоставляются социальная услуга или социальные услуги</a:t>
          </a:r>
          <a:endParaRPr lang="ru-RU" sz="1600" dirty="0"/>
        </a:p>
      </dgm:t>
    </dgm:pt>
    <dgm:pt modelId="{BB542D37-B105-4B26-986E-5C39DC232BE5}" type="parTrans" cxnId="{8F8CA014-005F-4C92-B307-02929ED8E99B}">
      <dgm:prSet/>
      <dgm:spPr/>
      <dgm:t>
        <a:bodyPr/>
        <a:lstStyle/>
        <a:p>
          <a:endParaRPr lang="ru-RU"/>
        </a:p>
      </dgm:t>
    </dgm:pt>
    <dgm:pt modelId="{A7A09210-867A-4B2A-97CA-3B66DBAC0304}" type="sibTrans" cxnId="{8F8CA014-005F-4C92-B307-02929ED8E99B}">
      <dgm:prSet/>
      <dgm:spPr/>
      <dgm:t>
        <a:bodyPr/>
        <a:lstStyle/>
        <a:p>
          <a:endParaRPr lang="ru-RU"/>
        </a:p>
      </dgm:t>
    </dgm:pt>
    <dgm:pt modelId="{617EB399-35A3-4013-8021-01FF670C3FE8}">
      <dgm:prSet/>
      <dgm:spPr/>
      <dgm:t>
        <a:bodyPr/>
        <a:lstStyle/>
        <a:p>
          <a:r>
            <a:rPr lang="ru-RU" dirty="0" smtClean="0"/>
            <a:t>стандарт социальной услуги - основные требования к объему, периодичности и качеству предоставления социальной услуги получателю социальной услуги, установленные по видам социальных услуг</a:t>
          </a:r>
          <a:endParaRPr lang="ru-RU" dirty="0"/>
        </a:p>
      </dgm:t>
    </dgm:pt>
    <dgm:pt modelId="{D6F0A521-A58C-45CA-80D6-D2D8E75EBCEC}" type="parTrans" cxnId="{52DE438F-4F76-45D4-A019-72B6CCDDE770}">
      <dgm:prSet/>
      <dgm:spPr/>
      <dgm:t>
        <a:bodyPr/>
        <a:lstStyle/>
        <a:p>
          <a:endParaRPr lang="ru-RU"/>
        </a:p>
      </dgm:t>
    </dgm:pt>
    <dgm:pt modelId="{6CFB8D49-FB24-4981-8DC2-10AF327CB274}" type="sibTrans" cxnId="{52DE438F-4F76-45D4-A019-72B6CCDDE770}">
      <dgm:prSet/>
      <dgm:spPr/>
      <dgm:t>
        <a:bodyPr/>
        <a:lstStyle/>
        <a:p>
          <a:endParaRPr lang="ru-RU"/>
        </a:p>
      </dgm:t>
    </dgm:pt>
    <dgm:pt modelId="{A5496E05-6507-4F0D-971B-76C9C0982119}" type="pres">
      <dgm:prSet presAssocID="{25223ADA-A86C-4E98-9158-F24986E968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05BC5A-DF11-4849-9148-C90FB5D558CB}" type="pres">
      <dgm:prSet presAssocID="{CA3B22EE-8142-46F9-8BA4-BEDF6BF71485}" presName="parentText" presStyleLbl="node1" presStyleIdx="0" presStyleCnt="2" custScaleY="76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B8E10-030A-4C27-9A79-27A78C3E8163}" type="pres">
      <dgm:prSet presAssocID="{CA3B22EE-8142-46F9-8BA4-BEDF6BF7148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EA590-37F9-45D8-A3D7-02F20A245219}" type="pres">
      <dgm:prSet presAssocID="{3F383CC5-659A-4A2D-AA70-5C978595A8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8FBDF-9523-4428-968E-37862A3E73AD}" type="pres">
      <dgm:prSet presAssocID="{3F383CC5-659A-4A2D-AA70-5C978595A82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794DD-489A-4FE0-AF27-D9149921E58B}" type="presOf" srcId="{25223ADA-A86C-4E98-9158-F24986E9687A}" destId="{A5496E05-6507-4F0D-971B-76C9C0982119}" srcOrd="0" destOrd="0" presId="urn:microsoft.com/office/officeart/2005/8/layout/vList2"/>
    <dgm:cxn modelId="{B45DD0DD-0A6E-4E8A-83F7-AFCF9B734BF4}" type="presOf" srcId="{617EB399-35A3-4013-8021-01FF670C3FE8}" destId="{3158FBDF-9523-4428-968E-37862A3E73AD}" srcOrd="0" destOrd="0" presId="urn:microsoft.com/office/officeart/2005/8/layout/vList2"/>
    <dgm:cxn modelId="{86E7F27C-9AA7-49F2-AD46-6E849BCEFFFD}" srcId="{25223ADA-A86C-4E98-9158-F24986E9687A}" destId="{CA3B22EE-8142-46F9-8BA4-BEDF6BF71485}" srcOrd="0" destOrd="0" parTransId="{A8E1D631-9C97-477C-AA2B-68DA5FDEFCE1}" sibTransId="{2051BE36-6F9E-4272-95DE-875F33BD6D22}"/>
    <dgm:cxn modelId="{931DBA1C-44C4-41CB-BF38-85F4C2DBBA82}" type="presOf" srcId="{CA3B22EE-8142-46F9-8BA4-BEDF6BF71485}" destId="{0505BC5A-DF11-4849-9148-C90FB5D558CB}" srcOrd="0" destOrd="0" presId="urn:microsoft.com/office/officeart/2005/8/layout/vList2"/>
    <dgm:cxn modelId="{52DE438F-4F76-45D4-A019-72B6CCDDE770}" srcId="{3F383CC5-659A-4A2D-AA70-5C978595A82B}" destId="{617EB399-35A3-4013-8021-01FF670C3FE8}" srcOrd="0" destOrd="0" parTransId="{D6F0A521-A58C-45CA-80D6-D2D8E75EBCEC}" sibTransId="{6CFB8D49-FB24-4981-8DC2-10AF327CB274}"/>
    <dgm:cxn modelId="{D91E70B3-BCA0-411D-B978-D3F24EF4AB04}" type="presOf" srcId="{A057AF2F-F8A7-403B-BA24-E64E97C4C089}" destId="{76FB8E10-030A-4C27-9A79-27A78C3E8163}" srcOrd="0" destOrd="0" presId="urn:microsoft.com/office/officeart/2005/8/layout/vList2"/>
    <dgm:cxn modelId="{8F8CA014-005F-4C92-B307-02929ED8E99B}" srcId="{25223ADA-A86C-4E98-9158-F24986E9687A}" destId="{3F383CC5-659A-4A2D-AA70-5C978595A82B}" srcOrd="1" destOrd="0" parTransId="{BB542D37-B105-4B26-986E-5C39DC232BE5}" sibTransId="{A7A09210-867A-4B2A-97CA-3B66DBAC0304}"/>
    <dgm:cxn modelId="{9DD59028-63B9-42A3-94C0-76E4E504F233}" type="presOf" srcId="{3F383CC5-659A-4A2D-AA70-5C978595A82B}" destId="{EEAEA590-37F9-45D8-A3D7-02F20A245219}" srcOrd="0" destOrd="0" presId="urn:microsoft.com/office/officeart/2005/8/layout/vList2"/>
    <dgm:cxn modelId="{1E7209D0-0A89-4691-B88D-992FAEC8B6EB}" srcId="{CA3B22EE-8142-46F9-8BA4-BEDF6BF71485}" destId="{A057AF2F-F8A7-403B-BA24-E64E97C4C089}" srcOrd="0" destOrd="0" parTransId="{F6068A41-C39A-499C-B881-0CB86E118F7E}" sibTransId="{34F0D6A2-F871-432F-B567-6215CD3B2E8C}"/>
    <dgm:cxn modelId="{B9A5959E-1432-4F01-BB50-A1364A35B590}" type="presParOf" srcId="{A5496E05-6507-4F0D-971B-76C9C0982119}" destId="{0505BC5A-DF11-4849-9148-C90FB5D558CB}" srcOrd="0" destOrd="0" presId="urn:microsoft.com/office/officeart/2005/8/layout/vList2"/>
    <dgm:cxn modelId="{77B3E6BF-D3C4-4DB4-AB6C-86188255C246}" type="presParOf" srcId="{A5496E05-6507-4F0D-971B-76C9C0982119}" destId="{76FB8E10-030A-4C27-9A79-27A78C3E8163}" srcOrd="1" destOrd="0" presId="urn:microsoft.com/office/officeart/2005/8/layout/vList2"/>
    <dgm:cxn modelId="{735E21CC-2425-4B38-8B8E-61902ACD4FBD}" type="presParOf" srcId="{A5496E05-6507-4F0D-971B-76C9C0982119}" destId="{EEAEA590-37F9-45D8-A3D7-02F20A245219}" srcOrd="2" destOrd="0" presId="urn:microsoft.com/office/officeart/2005/8/layout/vList2"/>
    <dgm:cxn modelId="{F01D0D67-FB99-42C3-BC2A-54E0CD03F9A1}" type="presParOf" srcId="{A5496E05-6507-4F0D-971B-76C9C0982119}" destId="{3158FBDF-9523-4428-968E-37862A3E73A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E3270B-7AC6-4F97-AAFE-F88DD233EB91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0DF808-A65B-4604-898D-A157DA42AF3D}">
      <dgm:prSet phldrT="[Текст]"/>
      <dgm:spPr/>
      <dgm:t>
        <a:bodyPr/>
        <a:lstStyle/>
        <a:p>
          <a:r>
            <a:rPr lang="ru-RU" dirty="0" smtClean="0"/>
            <a:t>Подходит ли механизм компенсации затрат на предоставление услуг поставщиками, вошедшими в реестр?</a:t>
          </a:r>
          <a:endParaRPr lang="ru-RU" dirty="0"/>
        </a:p>
      </dgm:t>
    </dgm:pt>
    <dgm:pt modelId="{8737E1C1-2C58-41A6-970C-A667249E7430}" type="parTrans" cxnId="{49AEA7C4-A099-4657-B58C-542C811759B1}">
      <dgm:prSet/>
      <dgm:spPr/>
      <dgm:t>
        <a:bodyPr/>
        <a:lstStyle/>
        <a:p>
          <a:endParaRPr lang="ru-RU"/>
        </a:p>
      </dgm:t>
    </dgm:pt>
    <dgm:pt modelId="{7CAED748-40A9-436A-8853-32888FDAC61A}" type="sibTrans" cxnId="{49AEA7C4-A099-4657-B58C-542C811759B1}">
      <dgm:prSet/>
      <dgm:spPr/>
      <dgm:t>
        <a:bodyPr/>
        <a:lstStyle/>
        <a:p>
          <a:endParaRPr lang="ru-RU"/>
        </a:p>
      </dgm:t>
    </dgm:pt>
    <dgm:pt modelId="{77DB7F6F-66D2-4959-A076-BA2396374422}">
      <dgm:prSet phldrT="[Текст]"/>
      <dgm:spPr/>
      <dgm:t>
        <a:bodyPr/>
        <a:lstStyle/>
        <a:p>
          <a:r>
            <a:rPr lang="ru-RU" dirty="0" smtClean="0"/>
            <a:t>Относятся ли ваша ЦГ к категории нуждающихся в социальном обслуживании</a:t>
          </a:r>
          <a:endParaRPr lang="ru-RU" dirty="0"/>
        </a:p>
      </dgm:t>
    </dgm:pt>
    <dgm:pt modelId="{2776650E-A278-4FA3-9FA3-A435DB5706AD}" type="parTrans" cxnId="{0A4778DA-1BE0-4E3F-BCBC-FCA269E6EDAC}">
      <dgm:prSet/>
      <dgm:spPr/>
      <dgm:t>
        <a:bodyPr/>
        <a:lstStyle/>
        <a:p>
          <a:endParaRPr lang="ru-RU"/>
        </a:p>
      </dgm:t>
    </dgm:pt>
    <dgm:pt modelId="{7A8B71EA-9A5B-40BA-8796-ED9E877D26AF}" type="sibTrans" cxnId="{0A4778DA-1BE0-4E3F-BCBC-FCA269E6EDAC}">
      <dgm:prSet/>
      <dgm:spPr/>
      <dgm:t>
        <a:bodyPr/>
        <a:lstStyle/>
        <a:p>
          <a:endParaRPr lang="ru-RU"/>
        </a:p>
      </dgm:t>
    </dgm:pt>
    <dgm:pt modelId="{FC8BDBA9-734C-4F1B-B87E-52BD827CE920}">
      <dgm:prSet phldrT="[Текст]"/>
      <dgm:spPr/>
      <dgm:t>
        <a:bodyPr/>
        <a:lstStyle/>
        <a:p>
          <a:r>
            <a:rPr lang="ru-RU" dirty="0" smtClean="0"/>
            <a:t>Возможно ли предоставление услуг ЦГ с заключением договора</a:t>
          </a:r>
          <a:endParaRPr lang="ru-RU" dirty="0"/>
        </a:p>
      </dgm:t>
    </dgm:pt>
    <dgm:pt modelId="{33B899EE-168F-48F8-8F5F-73D8057523C8}" type="parTrans" cxnId="{E4273140-D924-4733-B3E5-BCD1A3E9CEB8}">
      <dgm:prSet/>
      <dgm:spPr/>
      <dgm:t>
        <a:bodyPr/>
        <a:lstStyle/>
        <a:p>
          <a:endParaRPr lang="ru-RU"/>
        </a:p>
      </dgm:t>
    </dgm:pt>
    <dgm:pt modelId="{9DCD9DC1-7B37-47DC-A99A-D707A6712BBB}" type="sibTrans" cxnId="{E4273140-D924-4733-B3E5-BCD1A3E9CEB8}">
      <dgm:prSet/>
      <dgm:spPr/>
      <dgm:t>
        <a:bodyPr/>
        <a:lstStyle/>
        <a:p>
          <a:endParaRPr lang="ru-RU"/>
        </a:p>
      </dgm:t>
    </dgm:pt>
    <dgm:pt modelId="{6DF66A9A-8C5A-4D44-9483-C352DB02FC44}">
      <dgm:prSet phldrT="[Текст]"/>
      <dgm:spPr/>
      <dgm:t>
        <a:bodyPr/>
        <a:lstStyle/>
        <a:p>
          <a:r>
            <a:rPr lang="ru-RU" dirty="0" smtClean="0"/>
            <a:t>Может ли организация выполнять требования стандартов к социальным услугам</a:t>
          </a:r>
          <a:endParaRPr lang="ru-RU" dirty="0"/>
        </a:p>
      </dgm:t>
    </dgm:pt>
    <dgm:pt modelId="{B5DEE775-BE2F-4EB0-A4D1-CE023EA5B796}" type="parTrans" cxnId="{3CA98F0F-D2CC-40B7-9B9C-AE8046475B7F}">
      <dgm:prSet/>
      <dgm:spPr/>
      <dgm:t>
        <a:bodyPr/>
        <a:lstStyle/>
        <a:p>
          <a:endParaRPr lang="ru-RU"/>
        </a:p>
      </dgm:t>
    </dgm:pt>
    <dgm:pt modelId="{4CFA2E00-A9ED-47CB-8221-02406CB830A5}" type="sibTrans" cxnId="{3CA98F0F-D2CC-40B7-9B9C-AE8046475B7F}">
      <dgm:prSet/>
      <dgm:spPr/>
      <dgm:t>
        <a:bodyPr/>
        <a:lstStyle/>
        <a:p>
          <a:endParaRPr lang="ru-RU"/>
        </a:p>
      </dgm:t>
    </dgm:pt>
    <dgm:pt modelId="{77C499FF-5F66-434B-9026-6B22B91AD4C1}">
      <dgm:prSet phldrT="[Текст]"/>
      <dgm:spPr/>
      <dgm:t>
        <a:bodyPr/>
        <a:lstStyle/>
        <a:p>
          <a:r>
            <a:rPr lang="ru-RU" dirty="0" smtClean="0"/>
            <a:t>Входит ли услуга организации в региональный перечень социальных услуг</a:t>
          </a:r>
          <a:endParaRPr lang="ru-RU" dirty="0"/>
        </a:p>
      </dgm:t>
    </dgm:pt>
    <dgm:pt modelId="{3B6ACEE9-3766-439C-9206-8014E16E2795}" type="parTrans" cxnId="{BE1A7876-3859-4B59-8A71-1DE44595D58E}">
      <dgm:prSet/>
      <dgm:spPr/>
      <dgm:t>
        <a:bodyPr/>
        <a:lstStyle/>
        <a:p>
          <a:endParaRPr lang="ru-RU"/>
        </a:p>
      </dgm:t>
    </dgm:pt>
    <dgm:pt modelId="{26C997D9-5CD1-4CF9-9629-8291B567E324}" type="sibTrans" cxnId="{BE1A7876-3859-4B59-8A71-1DE44595D58E}">
      <dgm:prSet/>
      <dgm:spPr/>
      <dgm:t>
        <a:bodyPr/>
        <a:lstStyle/>
        <a:p>
          <a:endParaRPr lang="ru-RU"/>
        </a:p>
      </dgm:t>
    </dgm:pt>
    <dgm:pt modelId="{D91CCC83-FB45-4163-AAD7-16BEE5B47560}">
      <dgm:prSet phldrT="[Текст]"/>
      <dgm:spPr/>
      <dgm:t>
        <a:bodyPr/>
        <a:lstStyle/>
        <a:p>
          <a:r>
            <a:rPr lang="ru-RU" dirty="0" smtClean="0"/>
            <a:t>Какие механизмы финансирования применяются для услуги организация</a:t>
          </a:r>
          <a:endParaRPr lang="ru-RU" dirty="0"/>
        </a:p>
      </dgm:t>
    </dgm:pt>
    <dgm:pt modelId="{75280845-E079-4A27-BC04-13205A6641BF}" type="parTrans" cxnId="{9BFAE039-AA3E-4B94-8042-417859618C8B}">
      <dgm:prSet/>
      <dgm:spPr/>
      <dgm:t>
        <a:bodyPr/>
        <a:lstStyle/>
        <a:p>
          <a:endParaRPr lang="ru-RU"/>
        </a:p>
      </dgm:t>
    </dgm:pt>
    <dgm:pt modelId="{AA9B2047-74BC-4CC8-B24E-C4F4FC2E9010}" type="sibTrans" cxnId="{9BFAE039-AA3E-4B94-8042-417859618C8B}">
      <dgm:prSet/>
      <dgm:spPr/>
      <dgm:t>
        <a:bodyPr/>
        <a:lstStyle/>
        <a:p>
          <a:endParaRPr lang="ru-RU"/>
        </a:p>
      </dgm:t>
    </dgm:pt>
    <dgm:pt modelId="{95557C67-E546-4CED-A3E5-344EF57234B8}">
      <dgm:prSet phldrT="[Текст]"/>
      <dgm:spPr/>
      <dgm:t>
        <a:bodyPr/>
        <a:lstStyle/>
        <a:p>
          <a:r>
            <a:rPr lang="ru-RU" dirty="0" smtClean="0"/>
            <a:t>Покрывает ли компенсация издержки на предоставление услуг</a:t>
          </a:r>
          <a:endParaRPr lang="ru-RU" dirty="0"/>
        </a:p>
      </dgm:t>
    </dgm:pt>
    <dgm:pt modelId="{E342DEB3-651A-4E52-8BFE-58C3FB2E3B63}" type="parTrans" cxnId="{35DC15B8-3BC5-42C9-9031-77838EFAEADA}">
      <dgm:prSet/>
      <dgm:spPr/>
      <dgm:t>
        <a:bodyPr/>
        <a:lstStyle/>
        <a:p>
          <a:endParaRPr lang="ru-RU"/>
        </a:p>
      </dgm:t>
    </dgm:pt>
    <dgm:pt modelId="{7F2FDA4F-7307-4BA2-9DE7-A23E522F259C}" type="sibTrans" cxnId="{35DC15B8-3BC5-42C9-9031-77838EFAEADA}">
      <dgm:prSet/>
      <dgm:spPr/>
      <dgm:t>
        <a:bodyPr/>
        <a:lstStyle/>
        <a:p>
          <a:endParaRPr lang="ru-RU"/>
        </a:p>
      </dgm:t>
    </dgm:pt>
    <dgm:pt modelId="{3B312ACF-66F0-47BA-B7A3-DFD3E7F6F158}" type="pres">
      <dgm:prSet presAssocID="{82E3270B-7AC6-4F97-AAFE-F88DD233EB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248255-ECDB-41EA-875A-2DBCCBD8CA07}" type="pres">
      <dgm:prSet presAssocID="{1D0DF808-A65B-4604-898D-A157DA42AF3D}" presName="composite" presStyleCnt="0"/>
      <dgm:spPr/>
      <dgm:t>
        <a:bodyPr/>
        <a:lstStyle/>
        <a:p>
          <a:endParaRPr lang="ru-RU"/>
        </a:p>
      </dgm:t>
    </dgm:pt>
    <dgm:pt modelId="{C6C2B1C2-870E-4698-BA0B-F8A9AE42D1F1}" type="pres">
      <dgm:prSet presAssocID="{1D0DF808-A65B-4604-898D-A157DA42AF3D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BA204-FAFC-40AF-A4ED-A5D157FF6199}" type="pres">
      <dgm:prSet presAssocID="{1D0DF808-A65B-4604-898D-A157DA42AF3D}" presName="parSh" presStyleLbl="node1" presStyleIdx="0" presStyleCnt="1"/>
      <dgm:spPr/>
      <dgm:t>
        <a:bodyPr/>
        <a:lstStyle/>
        <a:p>
          <a:endParaRPr lang="ru-RU"/>
        </a:p>
      </dgm:t>
    </dgm:pt>
    <dgm:pt modelId="{4EAEB0AF-F4BD-4595-87C5-C21E4AAD0884}" type="pres">
      <dgm:prSet presAssocID="{1D0DF808-A65B-4604-898D-A157DA42AF3D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33DEB8-1C4E-44C6-A76E-EE772168E3DB}" type="presOf" srcId="{1D0DF808-A65B-4604-898D-A157DA42AF3D}" destId="{C6C2B1C2-870E-4698-BA0B-F8A9AE42D1F1}" srcOrd="0" destOrd="0" presId="urn:microsoft.com/office/officeart/2005/8/layout/process3"/>
    <dgm:cxn modelId="{ACE25CE9-4F7B-4C87-8843-5662F269D8D6}" type="presOf" srcId="{77C499FF-5F66-434B-9026-6B22B91AD4C1}" destId="{4EAEB0AF-F4BD-4595-87C5-C21E4AAD0884}" srcOrd="0" destOrd="3" presId="urn:microsoft.com/office/officeart/2005/8/layout/process3"/>
    <dgm:cxn modelId="{63C758B4-E67C-4AA7-B87D-4574CF2C359F}" type="presOf" srcId="{FC8BDBA9-734C-4F1B-B87E-52BD827CE920}" destId="{4EAEB0AF-F4BD-4595-87C5-C21E4AAD0884}" srcOrd="0" destOrd="1" presId="urn:microsoft.com/office/officeart/2005/8/layout/process3"/>
    <dgm:cxn modelId="{A3AF1E47-CCA6-467C-8851-994B1ACF2184}" type="presOf" srcId="{95557C67-E546-4CED-A3E5-344EF57234B8}" destId="{4EAEB0AF-F4BD-4595-87C5-C21E4AAD0884}" srcOrd="0" destOrd="5" presId="urn:microsoft.com/office/officeart/2005/8/layout/process3"/>
    <dgm:cxn modelId="{BE1A7876-3859-4B59-8A71-1DE44595D58E}" srcId="{1D0DF808-A65B-4604-898D-A157DA42AF3D}" destId="{77C499FF-5F66-434B-9026-6B22B91AD4C1}" srcOrd="3" destOrd="0" parTransId="{3B6ACEE9-3766-439C-9206-8014E16E2795}" sibTransId="{26C997D9-5CD1-4CF9-9629-8291B567E324}"/>
    <dgm:cxn modelId="{0A4778DA-1BE0-4E3F-BCBC-FCA269E6EDAC}" srcId="{1D0DF808-A65B-4604-898D-A157DA42AF3D}" destId="{77DB7F6F-66D2-4959-A076-BA2396374422}" srcOrd="0" destOrd="0" parTransId="{2776650E-A278-4FA3-9FA3-A435DB5706AD}" sibTransId="{7A8B71EA-9A5B-40BA-8796-ED9E877D26AF}"/>
    <dgm:cxn modelId="{3CA98F0F-D2CC-40B7-9B9C-AE8046475B7F}" srcId="{1D0DF808-A65B-4604-898D-A157DA42AF3D}" destId="{6DF66A9A-8C5A-4D44-9483-C352DB02FC44}" srcOrd="2" destOrd="0" parTransId="{B5DEE775-BE2F-4EB0-A4D1-CE023EA5B796}" sibTransId="{4CFA2E00-A9ED-47CB-8221-02406CB830A5}"/>
    <dgm:cxn modelId="{9BFAE039-AA3E-4B94-8042-417859618C8B}" srcId="{1D0DF808-A65B-4604-898D-A157DA42AF3D}" destId="{D91CCC83-FB45-4163-AAD7-16BEE5B47560}" srcOrd="4" destOrd="0" parTransId="{75280845-E079-4A27-BC04-13205A6641BF}" sibTransId="{AA9B2047-74BC-4CC8-B24E-C4F4FC2E9010}"/>
    <dgm:cxn modelId="{892DC880-2C0E-4A07-B009-8085A8296353}" type="presOf" srcId="{6DF66A9A-8C5A-4D44-9483-C352DB02FC44}" destId="{4EAEB0AF-F4BD-4595-87C5-C21E4AAD0884}" srcOrd="0" destOrd="2" presId="urn:microsoft.com/office/officeart/2005/8/layout/process3"/>
    <dgm:cxn modelId="{49AEA7C4-A099-4657-B58C-542C811759B1}" srcId="{82E3270B-7AC6-4F97-AAFE-F88DD233EB91}" destId="{1D0DF808-A65B-4604-898D-A157DA42AF3D}" srcOrd="0" destOrd="0" parTransId="{8737E1C1-2C58-41A6-970C-A667249E7430}" sibTransId="{7CAED748-40A9-436A-8853-32888FDAC61A}"/>
    <dgm:cxn modelId="{E4273140-D924-4733-B3E5-BCD1A3E9CEB8}" srcId="{1D0DF808-A65B-4604-898D-A157DA42AF3D}" destId="{FC8BDBA9-734C-4F1B-B87E-52BD827CE920}" srcOrd="1" destOrd="0" parTransId="{33B899EE-168F-48F8-8F5F-73D8057523C8}" sibTransId="{9DCD9DC1-7B37-47DC-A99A-D707A6712BBB}"/>
    <dgm:cxn modelId="{477ABC31-C8D1-4B69-82F8-7D858BC8A08D}" type="presOf" srcId="{77DB7F6F-66D2-4959-A076-BA2396374422}" destId="{4EAEB0AF-F4BD-4595-87C5-C21E4AAD0884}" srcOrd="0" destOrd="0" presId="urn:microsoft.com/office/officeart/2005/8/layout/process3"/>
    <dgm:cxn modelId="{6B090A03-A358-4EC6-8616-4CC72DCEEB1A}" type="presOf" srcId="{82E3270B-7AC6-4F97-AAFE-F88DD233EB91}" destId="{3B312ACF-66F0-47BA-B7A3-DFD3E7F6F158}" srcOrd="0" destOrd="0" presId="urn:microsoft.com/office/officeart/2005/8/layout/process3"/>
    <dgm:cxn modelId="{873BE44E-54F1-4045-8E20-79BF4F5CB3B2}" type="presOf" srcId="{D91CCC83-FB45-4163-AAD7-16BEE5B47560}" destId="{4EAEB0AF-F4BD-4595-87C5-C21E4AAD0884}" srcOrd="0" destOrd="4" presId="urn:microsoft.com/office/officeart/2005/8/layout/process3"/>
    <dgm:cxn modelId="{BABD7D6C-0C0A-4B07-9361-D0D6EB92AEB9}" type="presOf" srcId="{1D0DF808-A65B-4604-898D-A157DA42AF3D}" destId="{FFBBA204-FAFC-40AF-A4ED-A5D157FF6199}" srcOrd="1" destOrd="0" presId="urn:microsoft.com/office/officeart/2005/8/layout/process3"/>
    <dgm:cxn modelId="{35DC15B8-3BC5-42C9-9031-77838EFAEADA}" srcId="{1D0DF808-A65B-4604-898D-A157DA42AF3D}" destId="{95557C67-E546-4CED-A3E5-344EF57234B8}" srcOrd="5" destOrd="0" parTransId="{E342DEB3-651A-4E52-8BFE-58C3FB2E3B63}" sibTransId="{7F2FDA4F-7307-4BA2-9DE7-A23E522F259C}"/>
    <dgm:cxn modelId="{86C78CA1-C443-4EEA-A286-2ECEA6F340EC}" type="presParOf" srcId="{3B312ACF-66F0-47BA-B7A3-DFD3E7F6F158}" destId="{AF248255-ECDB-41EA-875A-2DBCCBD8CA07}" srcOrd="0" destOrd="0" presId="urn:microsoft.com/office/officeart/2005/8/layout/process3"/>
    <dgm:cxn modelId="{DA207F6F-C447-498C-8CDA-AB81D24F3BDD}" type="presParOf" srcId="{AF248255-ECDB-41EA-875A-2DBCCBD8CA07}" destId="{C6C2B1C2-870E-4698-BA0B-F8A9AE42D1F1}" srcOrd="0" destOrd="0" presId="urn:microsoft.com/office/officeart/2005/8/layout/process3"/>
    <dgm:cxn modelId="{25773089-5103-4307-B348-0CEA3C6EF5FF}" type="presParOf" srcId="{AF248255-ECDB-41EA-875A-2DBCCBD8CA07}" destId="{FFBBA204-FAFC-40AF-A4ED-A5D157FF6199}" srcOrd="1" destOrd="0" presId="urn:microsoft.com/office/officeart/2005/8/layout/process3"/>
    <dgm:cxn modelId="{3FB5CCC2-9CCB-4DFA-B281-5FF33D73E7CC}" type="presParOf" srcId="{AF248255-ECDB-41EA-875A-2DBCCBD8CA07}" destId="{4EAEB0AF-F4BD-4595-87C5-C21E4AAD088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E3270B-7AC6-4F97-AAFE-F88DD233EB91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0DF808-A65B-4604-898D-A157DA42AF3D}">
      <dgm:prSet phldrT="[Текст]"/>
      <dgm:spPr/>
      <dgm:t>
        <a:bodyPr/>
        <a:lstStyle/>
        <a:p>
          <a:r>
            <a:rPr lang="ru-RU" dirty="0" smtClean="0"/>
            <a:t>Условия доступа к предоставлению услуг с использованием механизма компенсации</a:t>
          </a:r>
          <a:endParaRPr lang="ru-RU" dirty="0"/>
        </a:p>
      </dgm:t>
    </dgm:pt>
    <dgm:pt modelId="{8737E1C1-2C58-41A6-970C-A667249E7430}" type="parTrans" cxnId="{49AEA7C4-A099-4657-B58C-542C811759B1}">
      <dgm:prSet/>
      <dgm:spPr/>
      <dgm:t>
        <a:bodyPr/>
        <a:lstStyle/>
        <a:p>
          <a:endParaRPr lang="ru-RU"/>
        </a:p>
      </dgm:t>
    </dgm:pt>
    <dgm:pt modelId="{7CAED748-40A9-436A-8853-32888FDAC61A}" type="sibTrans" cxnId="{49AEA7C4-A099-4657-B58C-542C811759B1}">
      <dgm:prSet/>
      <dgm:spPr/>
      <dgm:t>
        <a:bodyPr/>
        <a:lstStyle/>
        <a:p>
          <a:endParaRPr lang="ru-RU"/>
        </a:p>
      </dgm:t>
    </dgm:pt>
    <dgm:pt modelId="{77DB7F6F-66D2-4959-A076-BA2396374422}">
      <dgm:prSet phldrT="[Текст]"/>
      <dgm:spPr/>
      <dgm:t>
        <a:bodyPr/>
        <a:lstStyle/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Могут ли отказать во включении в реестр</a:t>
          </a:r>
          <a:endParaRPr lang="ru-RU" dirty="0"/>
        </a:p>
      </dgm:t>
    </dgm:pt>
    <dgm:pt modelId="{2776650E-A278-4FA3-9FA3-A435DB5706AD}" type="parTrans" cxnId="{0A4778DA-1BE0-4E3F-BCBC-FCA269E6EDAC}">
      <dgm:prSet/>
      <dgm:spPr/>
      <dgm:t>
        <a:bodyPr/>
        <a:lstStyle/>
        <a:p>
          <a:endParaRPr lang="ru-RU"/>
        </a:p>
      </dgm:t>
    </dgm:pt>
    <dgm:pt modelId="{7A8B71EA-9A5B-40BA-8796-ED9E877D26AF}" type="sibTrans" cxnId="{0A4778DA-1BE0-4E3F-BCBC-FCA269E6EDAC}">
      <dgm:prSet/>
      <dgm:spPr/>
      <dgm:t>
        <a:bodyPr/>
        <a:lstStyle/>
        <a:p>
          <a:endParaRPr lang="ru-RU"/>
        </a:p>
      </dgm:t>
    </dgm:pt>
    <dgm:pt modelId="{61F84B6B-4E86-46AE-803C-C15ACF6A92EB}">
      <dgm:prSet phldrT="[Текст]"/>
      <dgm:spPr/>
      <dgm:t>
        <a:bodyPr/>
        <a:lstStyle/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Будут ли включать НО в число рекомендованных поставщиков в ИП</a:t>
          </a:r>
          <a:endParaRPr lang="ru-RU" dirty="0"/>
        </a:p>
      </dgm:t>
    </dgm:pt>
    <dgm:pt modelId="{F0B60F42-F7C1-422C-A769-9A84201B8D1B}" type="parTrans" cxnId="{E6086297-9765-4DD0-A741-C6F19049FA9E}">
      <dgm:prSet/>
      <dgm:spPr/>
      <dgm:t>
        <a:bodyPr/>
        <a:lstStyle/>
        <a:p>
          <a:endParaRPr lang="ru-RU"/>
        </a:p>
      </dgm:t>
    </dgm:pt>
    <dgm:pt modelId="{65E1BDF0-C902-4303-A9AA-E6DB02563AEF}" type="sibTrans" cxnId="{E6086297-9765-4DD0-A741-C6F19049FA9E}">
      <dgm:prSet/>
      <dgm:spPr/>
      <dgm:t>
        <a:bodyPr/>
        <a:lstStyle/>
        <a:p>
          <a:endParaRPr lang="ru-RU"/>
        </a:p>
      </dgm:t>
    </dgm:pt>
    <dgm:pt modelId="{B4FDFCDC-6D9F-4615-B013-13762D3EE494}">
      <dgm:prSet phldrT="[Текст]"/>
      <dgm:spPr/>
      <dgm:t>
        <a:bodyPr/>
        <a:lstStyle/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Сможет ли организация оказывать услугу в составе комплекса услуг для получателя</a:t>
          </a:r>
          <a:endParaRPr lang="ru-RU" dirty="0"/>
        </a:p>
      </dgm:t>
    </dgm:pt>
    <dgm:pt modelId="{91CD8532-89DA-4362-A376-D5EC17E226D0}" type="parTrans" cxnId="{998C2D64-929B-4B17-B153-56ABDCE4789F}">
      <dgm:prSet/>
      <dgm:spPr/>
      <dgm:t>
        <a:bodyPr/>
        <a:lstStyle/>
        <a:p>
          <a:endParaRPr lang="ru-RU"/>
        </a:p>
      </dgm:t>
    </dgm:pt>
    <dgm:pt modelId="{D70B3CA7-E5B8-4AD0-B6E9-AE7578AB4C5D}" type="sibTrans" cxnId="{998C2D64-929B-4B17-B153-56ABDCE4789F}">
      <dgm:prSet/>
      <dgm:spPr/>
      <dgm:t>
        <a:bodyPr/>
        <a:lstStyle/>
        <a:p>
          <a:endParaRPr lang="ru-RU"/>
        </a:p>
      </dgm:t>
    </dgm:pt>
    <dgm:pt modelId="{FF1DEFC5-D2DC-463A-BD0A-FCA2007336C6}">
      <dgm:prSet phldrT="[Текст]"/>
      <dgm:spPr/>
      <dgm:t>
        <a:bodyPr/>
        <a:lstStyle/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Какова процедура направления отчетов </a:t>
          </a:r>
          <a:endParaRPr lang="ru-RU" dirty="0"/>
        </a:p>
      </dgm:t>
    </dgm:pt>
    <dgm:pt modelId="{63A658BA-83D5-404E-94DA-D5B76EF8E096}" type="parTrans" cxnId="{B351C290-0355-4308-8759-B71E6ACFDEFD}">
      <dgm:prSet/>
      <dgm:spPr/>
      <dgm:t>
        <a:bodyPr/>
        <a:lstStyle/>
        <a:p>
          <a:endParaRPr lang="ru-RU"/>
        </a:p>
      </dgm:t>
    </dgm:pt>
    <dgm:pt modelId="{DD69E8BA-33FC-47FC-BCBB-6789535B4CB6}" type="sibTrans" cxnId="{B351C290-0355-4308-8759-B71E6ACFDEFD}">
      <dgm:prSet/>
      <dgm:spPr/>
      <dgm:t>
        <a:bodyPr/>
        <a:lstStyle/>
        <a:p>
          <a:endParaRPr lang="ru-RU"/>
        </a:p>
      </dgm:t>
    </dgm:pt>
    <dgm:pt modelId="{F7642507-EC05-413C-A5E4-C8C4615F9CDF}">
      <dgm:prSet phldrT="[Текст]"/>
      <dgm:spPr/>
      <dgm:t>
        <a:bodyPr/>
        <a:lstStyle/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Как получатели могут узнать о поставщиках услуг</a:t>
          </a:r>
          <a:endParaRPr lang="ru-RU" dirty="0"/>
        </a:p>
      </dgm:t>
    </dgm:pt>
    <dgm:pt modelId="{D28F08E4-4AC7-4297-A365-D3D23D76C7C6}" type="parTrans" cxnId="{6FE0B4F2-BCA5-4B92-A9E7-0665F602CFE5}">
      <dgm:prSet/>
      <dgm:spPr/>
      <dgm:t>
        <a:bodyPr/>
        <a:lstStyle/>
        <a:p>
          <a:endParaRPr lang="ru-RU"/>
        </a:p>
      </dgm:t>
    </dgm:pt>
    <dgm:pt modelId="{F18A2B22-1493-407C-9728-7975C8611911}" type="sibTrans" cxnId="{6FE0B4F2-BCA5-4B92-A9E7-0665F602CFE5}">
      <dgm:prSet/>
      <dgm:spPr/>
      <dgm:t>
        <a:bodyPr/>
        <a:lstStyle/>
        <a:p>
          <a:endParaRPr lang="ru-RU"/>
        </a:p>
      </dgm:t>
    </dgm:pt>
    <dgm:pt modelId="{84BA4B75-EE0A-4170-923A-D94E1B3F2D8E}">
      <dgm:prSet phldrT="[Текст]"/>
      <dgm:spPr/>
      <dgm:t>
        <a:bodyPr/>
        <a:lstStyle/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Каковы сроки выплаты компенсации</a:t>
          </a:r>
          <a:endParaRPr lang="ru-RU" dirty="0"/>
        </a:p>
      </dgm:t>
    </dgm:pt>
    <dgm:pt modelId="{9FB35236-C48E-405A-9567-5044E86C0E64}" type="parTrans" cxnId="{0AAFA754-5DFA-46D6-AA95-3AFBE8CF29AA}">
      <dgm:prSet/>
      <dgm:spPr/>
      <dgm:t>
        <a:bodyPr/>
        <a:lstStyle/>
        <a:p>
          <a:endParaRPr lang="ru-RU"/>
        </a:p>
      </dgm:t>
    </dgm:pt>
    <dgm:pt modelId="{29905FE3-D060-42F0-8D4C-F3E1F5A47C0B}" type="sibTrans" cxnId="{0AAFA754-5DFA-46D6-AA95-3AFBE8CF29AA}">
      <dgm:prSet/>
      <dgm:spPr/>
      <dgm:t>
        <a:bodyPr/>
        <a:lstStyle/>
        <a:p>
          <a:endParaRPr lang="ru-RU"/>
        </a:p>
      </dgm:t>
    </dgm:pt>
    <dgm:pt modelId="{A94CB5DC-4554-479C-977D-1421ED4C21EB}">
      <dgm:prSet phldrT="[Текст]"/>
      <dgm:spPr/>
      <dgm:t>
        <a:bodyPr/>
        <a:lstStyle/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Каковы требования к составу документов для получения компенсации</a:t>
          </a:r>
          <a:endParaRPr lang="ru-RU" dirty="0"/>
        </a:p>
      </dgm:t>
    </dgm:pt>
    <dgm:pt modelId="{8606BCA5-B628-428A-B43D-C946568F7DF9}" type="parTrans" cxnId="{5DF267E0-6E78-43B8-B23B-8D1E6F9176C7}">
      <dgm:prSet/>
      <dgm:spPr/>
      <dgm:t>
        <a:bodyPr/>
        <a:lstStyle/>
        <a:p>
          <a:endParaRPr lang="ru-RU"/>
        </a:p>
      </dgm:t>
    </dgm:pt>
    <dgm:pt modelId="{EEFAD739-A06E-410A-A35A-D839BDA41ACB}" type="sibTrans" cxnId="{5DF267E0-6E78-43B8-B23B-8D1E6F9176C7}">
      <dgm:prSet/>
      <dgm:spPr/>
      <dgm:t>
        <a:bodyPr/>
        <a:lstStyle/>
        <a:p>
          <a:endParaRPr lang="ru-RU"/>
        </a:p>
      </dgm:t>
    </dgm:pt>
    <dgm:pt modelId="{3B312ACF-66F0-47BA-B7A3-DFD3E7F6F158}" type="pres">
      <dgm:prSet presAssocID="{82E3270B-7AC6-4F97-AAFE-F88DD233EB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248255-ECDB-41EA-875A-2DBCCBD8CA07}" type="pres">
      <dgm:prSet presAssocID="{1D0DF808-A65B-4604-898D-A157DA42AF3D}" presName="composite" presStyleCnt="0"/>
      <dgm:spPr/>
      <dgm:t>
        <a:bodyPr/>
        <a:lstStyle/>
        <a:p>
          <a:endParaRPr lang="ru-RU"/>
        </a:p>
      </dgm:t>
    </dgm:pt>
    <dgm:pt modelId="{C6C2B1C2-870E-4698-BA0B-F8A9AE42D1F1}" type="pres">
      <dgm:prSet presAssocID="{1D0DF808-A65B-4604-898D-A157DA42AF3D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BA204-FAFC-40AF-A4ED-A5D157FF6199}" type="pres">
      <dgm:prSet presAssocID="{1D0DF808-A65B-4604-898D-A157DA42AF3D}" presName="parSh" presStyleLbl="node1" presStyleIdx="0" presStyleCnt="1"/>
      <dgm:spPr/>
      <dgm:t>
        <a:bodyPr/>
        <a:lstStyle/>
        <a:p>
          <a:endParaRPr lang="ru-RU"/>
        </a:p>
      </dgm:t>
    </dgm:pt>
    <dgm:pt modelId="{4EAEB0AF-F4BD-4595-87C5-C21E4AAD0884}" type="pres">
      <dgm:prSet presAssocID="{1D0DF808-A65B-4604-898D-A157DA42AF3D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76E900-8C2F-4652-928E-1A0D3662F36B}" type="presOf" srcId="{F7642507-EC05-413C-A5E4-C8C4615F9CDF}" destId="{4EAEB0AF-F4BD-4595-87C5-C21E4AAD0884}" srcOrd="0" destOrd="2" presId="urn:microsoft.com/office/officeart/2005/8/layout/process3"/>
    <dgm:cxn modelId="{0A4778DA-1BE0-4E3F-BCBC-FCA269E6EDAC}" srcId="{1D0DF808-A65B-4604-898D-A157DA42AF3D}" destId="{77DB7F6F-66D2-4959-A076-BA2396374422}" srcOrd="0" destOrd="0" parTransId="{2776650E-A278-4FA3-9FA3-A435DB5706AD}" sibTransId="{7A8B71EA-9A5B-40BA-8796-ED9E877D26AF}"/>
    <dgm:cxn modelId="{91CE2EB7-0F04-4BEB-9B91-2CA218D67730}" type="presOf" srcId="{77DB7F6F-66D2-4959-A076-BA2396374422}" destId="{4EAEB0AF-F4BD-4595-87C5-C21E4AAD0884}" srcOrd="0" destOrd="0" presId="urn:microsoft.com/office/officeart/2005/8/layout/process3"/>
    <dgm:cxn modelId="{49AEA7C4-A099-4657-B58C-542C811759B1}" srcId="{82E3270B-7AC6-4F97-AAFE-F88DD233EB91}" destId="{1D0DF808-A65B-4604-898D-A157DA42AF3D}" srcOrd="0" destOrd="0" parTransId="{8737E1C1-2C58-41A6-970C-A667249E7430}" sibTransId="{7CAED748-40A9-436A-8853-32888FDAC61A}"/>
    <dgm:cxn modelId="{6FE0B4F2-BCA5-4B92-A9E7-0665F602CFE5}" srcId="{1D0DF808-A65B-4604-898D-A157DA42AF3D}" destId="{F7642507-EC05-413C-A5E4-C8C4615F9CDF}" srcOrd="2" destOrd="0" parTransId="{D28F08E4-4AC7-4297-A365-D3D23D76C7C6}" sibTransId="{F18A2B22-1493-407C-9728-7975C8611911}"/>
    <dgm:cxn modelId="{B351C290-0355-4308-8759-B71E6ACFDEFD}" srcId="{1D0DF808-A65B-4604-898D-A157DA42AF3D}" destId="{FF1DEFC5-D2DC-463A-BD0A-FCA2007336C6}" srcOrd="5" destOrd="0" parTransId="{63A658BA-83D5-404E-94DA-D5B76EF8E096}" sibTransId="{DD69E8BA-33FC-47FC-BCBB-6789535B4CB6}"/>
    <dgm:cxn modelId="{809EE5E6-8FB9-43CD-A534-643601CEC71D}" type="presOf" srcId="{FF1DEFC5-D2DC-463A-BD0A-FCA2007336C6}" destId="{4EAEB0AF-F4BD-4595-87C5-C21E4AAD0884}" srcOrd="0" destOrd="5" presId="urn:microsoft.com/office/officeart/2005/8/layout/process3"/>
    <dgm:cxn modelId="{0AAFA754-5DFA-46D6-AA95-3AFBE8CF29AA}" srcId="{1D0DF808-A65B-4604-898D-A157DA42AF3D}" destId="{84BA4B75-EE0A-4170-923A-D94E1B3F2D8E}" srcOrd="6" destOrd="0" parTransId="{9FB35236-C48E-405A-9567-5044E86C0E64}" sibTransId="{29905FE3-D060-42F0-8D4C-F3E1F5A47C0B}"/>
    <dgm:cxn modelId="{5DF267E0-6E78-43B8-B23B-8D1E6F9176C7}" srcId="{1D0DF808-A65B-4604-898D-A157DA42AF3D}" destId="{A94CB5DC-4554-479C-977D-1421ED4C21EB}" srcOrd="4" destOrd="0" parTransId="{8606BCA5-B628-428A-B43D-C946568F7DF9}" sibTransId="{EEFAD739-A06E-410A-A35A-D839BDA41ACB}"/>
    <dgm:cxn modelId="{6265591B-27FE-4137-92CF-8449F637FD93}" type="presOf" srcId="{B4FDFCDC-6D9F-4615-B013-13762D3EE494}" destId="{4EAEB0AF-F4BD-4595-87C5-C21E4AAD0884}" srcOrd="0" destOrd="3" presId="urn:microsoft.com/office/officeart/2005/8/layout/process3"/>
    <dgm:cxn modelId="{D973B29D-4FE7-466B-9576-ACDEC081994A}" type="presOf" srcId="{84BA4B75-EE0A-4170-923A-D94E1B3F2D8E}" destId="{4EAEB0AF-F4BD-4595-87C5-C21E4AAD0884}" srcOrd="0" destOrd="6" presId="urn:microsoft.com/office/officeart/2005/8/layout/process3"/>
    <dgm:cxn modelId="{878C91C4-BCD4-4C4D-B0CB-E2D77A5D7CEA}" type="presOf" srcId="{82E3270B-7AC6-4F97-AAFE-F88DD233EB91}" destId="{3B312ACF-66F0-47BA-B7A3-DFD3E7F6F158}" srcOrd="0" destOrd="0" presId="urn:microsoft.com/office/officeart/2005/8/layout/process3"/>
    <dgm:cxn modelId="{60E9124D-EECE-4152-9B33-B8F9DAC2DE6C}" type="presOf" srcId="{1D0DF808-A65B-4604-898D-A157DA42AF3D}" destId="{C6C2B1C2-870E-4698-BA0B-F8A9AE42D1F1}" srcOrd="0" destOrd="0" presId="urn:microsoft.com/office/officeart/2005/8/layout/process3"/>
    <dgm:cxn modelId="{998C2D64-929B-4B17-B153-56ABDCE4789F}" srcId="{1D0DF808-A65B-4604-898D-A157DA42AF3D}" destId="{B4FDFCDC-6D9F-4615-B013-13762D3EE494}" srcOrd="3" destOrd="0" parTransId="{91CD8532-89DA-4362-A376-D5EC17E226D0}" sibTransId="{D70B3CA7-E5B8-4AD0-B6E9-AE7578AB4C5D}"/>
    <dgm:cxn modelId="{239B1D65-899A-4509-8969-8D8F7AB0A7B4}" type="presOf" srcId="{1D0DF808-A65B-4604-898D-A157DA42AF3D}" destId="{FFBBA204-FAFC-40AF-A4ED-A5D157FF6199}" srcOrd="1" destOrd="0" presId="urn:microsoft.com/office/officeart/2005/8/layout/process3"/>
    <dgm:cxn modelId="{E6086297-9765-4DD0-A741-C6F19049FA9E}" srcId="{1D0DF808-A65B-4604-898D-A157DA42AF3D}" destId="{61F84B6B-4E86-46AE-803C-C15ACF6A92EB}" srcOrd="1" destOrd="0" parTransId="{F0B60F42-F7C1-422C-A769-9A84201B8D1B}" sibTransId="{65E1BDF0-C902-4303-A9AA-E6DB02563AEF}"/>
    <dgm:cxn modelId="{DA6F6B08-5894-4424-B99F-AD4D14BE4423}" type="presOf" srcId="{61F84B6B-4E86-46AE-803C-C15ACF6A92EB}" destId="{4EAEB0AF-F4BD-4595-87C5-C21E4AAD0884}" srcOrd="0" destOrd="1" presId="urn:microsoft.com/office/officeart/2005/8/layout/process3"/>
    <dgm:cxn modelId="{4A520C73-C0C8-43BF-80D9-2EC0273931EF}" type="presOf" srcId="{A94CB5DC-4554-479C-977D-1421ED4C21EB}" destId="{4EAEB0AF-F4BD-4595-87C5-C21E4AAD0884}" srcOrd="0" destOrd="4" presId="urn:microsoft.com/office/officeart/2005/8/layout/process3"/>
    <dgm:cxn modelId="{E60637E2-2753-4F4E-AD0A-D1148E9B20D1}" type="presParOf" srcId="{3B312ACF-66F0-47BA-B7A3-DFD3E7F6F158}" destId="{AF248255-ECDB-41EA-875A-2DBCCBD8CA07}" srcOrd="0" destOrd="0" presId="urn:microsoft.com/office/officeart/2005/8/layout/process3"/>
    <dgm:cxn modelId="{1F7ED9E9-3BC3-4CA2-A3AA-1B335681015F}" type="presParOf" srcId="{AF248255-ECDB-41EA-875A-2DBCCBD8CA07}" destId="{C6C2B1C2-870E-4698-BA0B-F8A9AE42D1F1}" srcOrd="0" destOrd="0" presId="urn:microsoft.com/office/officeart/2005/8/layout/process3"/>
    <dgm:cxn modelId="{61AEB4B9-3987-440D-BD31-A7A5D269AE81}" type="presParOf" srcId="{AF248255-ECDB-41EA-875A-2DBCCBD8CA07}" destId="{FFBBA204-FAFC-40AF-A4ED-A5D157FF6199}" srcOrd="1" destOrd="0" presId="urn:microsoft.com/office/officeart/2005/8/layout/process3"/>
    <dgm:cxn modelId="{4BA7DB28-F82B-430E-8124-9CF55723ACA0}" type="presParOf" srcId="{AF248255-ECDB-41EA-875A-2DBCCBD8CA07}" destId="{4EAEB0AF-F4BD-4595-87C5-C21E4AAD088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795A26-DC6D-4109-8F74-632F74E9A160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</dgm:pt>
    <dgm:pt modelId="{1EB78EAB-D1AD-4BBB-B235-9FF425B12144}">
      <dgm:prSet phldrT="[Text]" custT="1"/>
      <dgm:spPr>
        <a:solidFill>
          <a:schemeClr val="accent1"/>
        </a:solidFill>
        <a:ln w="19050">
          <a:solidFill>
            <a:srgbClr val="FFFFFF"/>
          </a:solidFill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/>
      </dgm:spPr>
      <dgm:t>
        <a:bodyPr/>
        <a:lstStyle/>
        <a:p>
          <a:r>
            <a:rPr lang="ru-RU" sz="1800" b="1" noProof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Бухгалтерская отчетность</a:t>
          </a:r>
          <a:endParaRPr lang="en-US" sz="1800" b="1" noProof="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E83BEDE-0D97-4A58-9519-956928FDF1CB}" type="sibTrans" cxnId="{637D6005-8614-498E-8A89-A6FF519856B1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FD08B016-FEE6-4116-A596-82F0E738CB53}" type="parTrans" cxnId="{637D6005-8614-498E-8A89-A6FF519856B1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B639B73F-7D94-49A0-8AC4-39F8BD31B22D}">
      <dgm:prSet phldrT="[Text]" custT="1"/>
      <dgm:spPr>
        <a:solidFill>
          <a:schemeClr val="accent1">
            <a:lumMod val="60000"/>
            <a:lumOff val="40000"/>
          </a:schemeClr>
        </a:solidFill>
        <a:ln w="19050">
          <a:solidFill>
            <a:srgbClr val="FFFFFF"/>
          </a:solidFill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/>
      </dgm:spPr>
      <dgm:t>
        <a:bodyPr/>
        <a:lstStyle/>
        <a:p>
          <a:r>
            <a:rPr lang="ru-RU" sz="1800" b="1" noProof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Статистическая отчетность</a:t>
          </a:r>
          <a:endParaRPr lang="en-US" sz="1800" b="1" noProof="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3442994-0597-4F6A-8F0F-B8E9CF09BD77}" type="parTrans" cxnId="{CB7234CD-665B-4EB4-94B3-40F7B6DC18F2}">
      <dgm:prSet/>
      <dgm:spPr/>
      <dgm:t>
        <a:bodyPr/>
        <a:lstStyle/>
        <a:p>
          <a:endParaRPr lang="de-DE"/>
        </a:p>
      </dgm:t>
    </dgm:pt>
    <dgm:pt modelId="{33DC1C4A-ADFE-4ACE-8CA1-3853CCF8D186}" type="sibTrans" cxnId="{CB7234CD-665B-4EB4-94B3-40F7B6DC18F2}">
      <dgm:prSet/>
      <dgm:spPr/>
      <dgm:t>
        <a:bodyPr/>
        <a:lstStyle/>
        <a:p>
          <a:endParaRPr lang="de-DE"/>
        </a:p>
      </dgm:t>
    </dgm:pt>
    <dgm:pt modelId="{BB83CDF1-EE70-4818-B361-6C5535167095}">
      <dgm:prSet custT="1"/>
      <dgm:spPr>
        <a:gradFill rotWithShape="0">
          <a:gsLst>
            <a:gs pos="0">
              <a:srgbClr val="D7D7D7"/>
            </a:gs>
            <a:gs pos="100000">
              <a:srgbClr val="FFFFFF"/>
            </a:gs>
          </a:gsLst>
          <a:lin ang="16200000" scaled="1"/>
        </a:gradFill>
        <a:ln w="19050"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</dgm:spPr>
      <dgm:t>
        <a:bodyPr lIns="252000" tIns="0" rIns="144000" bIns="0"/>
        <a:lstStyle/>
        <a:p>
          <a:r>
            <a:rPr lang="ru-RU" sz="1400" dirty="0" smtClean="0">
              <a:solidFill>
                <a:srgbClr val="000000"/>
              </a:solidFill>
            </a:rPr>
            <a:t>ежемесячные отчеты по труду, а также ряд годовых – по основным средствам, видам деятельности и т. д.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endParaRPr lang="de-DE" sz="1400" b="1" dirty="0">
            <a:solidFill>
              <a:srgbClr val="000000"/>
            </a:solidFill>
          </a:endParaRPr>
        </a:p>
      </dgm:t>
    </dgm:pt>
    <dgm:pt modelId="{F18A9229-CDF7-4FA5-AD53-8D81E151BB54}" type="parTrans" cxnId="{6E58C4CC-E046-4EDF-98BD-F1EF1DA5C4F0}">
      <dgm:prSet/>
      <dgm:spPr/>
      <dgm:t>
        <a:bodyPr/>
        <a:lstStyle/>
        <a:p>
          <a:endParaRPr lang="de-DE"/>
        </a:p>
      </dgm:t>
    </dgm:pt>
    <dgm:pt modelId="{7AE4C7BD-C7C6-4AC4-B483-D56D6625EB0E}" type="sibTrans" cxnId="{6E58C4CC-E046-4EDF-98BD-F1EF1DA5C4F0}">
      <dgm:prSet/>
      <dgm:spPr/>
      <dgm:t>
        <a:bodyPr/>
        <a:lstStyle/>
        <a:p>
          <a:endParaRPr lang="de-DE"/>
        </a:p>
      </dgm:t>
    </dgm:pt>
    <dgm:pt modelId="{EC49DC32-7ACA-41BA-BD76-E904110140E8}">
      <dgm:prSet phldrT="[Text]" custT="1"/>
      <dgm:spPr>
        <a:solidFill>
          <a:srgbClr val="BFBFBF"/>
        </a:solidFill>
        <a:ln w="19050">
          <a:solidFill>
            <a:srgbClr val="FFFFFF"/>
          </a:solidFill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/>
      </dgm:spPr>
      <dgm:t>
        <a:bodyPr/>
        <a:lstStyle/>
        <a:p>
          <a:r>
            <a:rPr lang="ru-RU" sz="1800" b="1" noProof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Отчетность перед высшим органом управления</a:t>
          </a:r>
          <a:endParaRPr lang="en-US" sz="1800" b="1" noProof="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EC433A0-CDB0-451E-BFBF-BBAE3C4861FC}" type="parTrans" cxnId="{A3AEAAE7-0D60-4A40-8DC6-736B7E002A29}">
      <dgm:prSet/>
      <dgm:spPr/>
      <dgm:t>
        <a:bodyPr/>
        <a:lstStyle/>
        <a:p>
          <a:endParaRPr lang="de-DE"/>
        </a:p>
      </dgm:t>
    </dgm:pt>
    <dgm:pt modelId="{2C0ABD3C-B740-4925-88C4-8990B237C28E}" type="sibTrans" cxnId="{A3AEAAE7-0D60-4A40-8DC6-736B7E002A29}">
      <dgm:prSet/>
      <dgm:spPr/>
      <dgm:t>
        <a:bodyPr/>
        <a:lstStyle/>
        <a:p>
          <a:endParaRPr lang="de-DE"/>
        </a:p>
      </dgm:t>
    </dgm:pt>
    <dgm:pt modelId="{0AFAB581-B58B-416E-92E5-1F59B6D6809F}">
      <dgm:prSet custT="1"/>
      <dgm:spPr>
        <a:gradFill rotWithShape="0">
          <a:gsLst>
            <a:gs pos="0">
              <a:srgbClr val="D7D7D7"/>
            </a:gs>
            <a:gs pos="100000">
              <a:srgbClr val="FFFFFF"/>
            </a:gs>
          </a:gsLst>
          <a:lin ang="16200000" scaled="1"/>
        </a:gradFill>
        <a:ln w="19050"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</dgm:spPr>
      <dgm:t>
        <a:bodyPr lIns="252000" tIns="0" bIns="0"/>
        <a:lstStyle/>
        <a:p>
          <a:r>
            <a:rPr lang="ru-RU" sz="1400" dirty="0" smtClean="0">
              <a:solidFill>
                <a:srgbClr val="000000"/>
              </a:solidFill>
            </a:rPr>
            <a:t>по уставу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endParaRPr lang="de-DE" sz="1400" b="1" dirty="0">
            <a:solidFill>
              <a:srgbClr val="000000"/>
            </a:solidFill>
          </a:endParaRPr>
        </a:p>
      </dgm:t>
    </dgm:pt>
    <dgm:pt modelId="{0AB2A09A-4FB8-4289-9C6B-5708F5C69E86}" type="parTrans" cxnId="{9E384B5C-65D7-4EBC-BEDE-7D669E779997}">
      <dgm:prSet/>
      <dgm:spPr/>
      <dgm:t>
        <a:bodyPr/>
        <a:lstStyle/>
        <a:p>
          <a:endParaRPr lang="de-DE"/>
        </a:p>
      </dgm:t>
    </dgm:pt>
    <dgm:pt modelId="{5BB35A4A-0775-4A50-856C-ABB7989A19C3}" type="sibTrans" cxnId="{9E384B5C-65D7-4EBC-BEDE-7D669E779997}">
      <dgm:prSet/>
      <dgm:spPr/>
      <dgm:t>
        <a:bodyPr/>
        <a:lstStyle/>
        <a:p>
          <a:endParaRPr lang="de-DE"/>
        </a:p>
      </dgm:t>
    </dgm:pt>
    <dgm:pt modelId="{C61C3742-9386-4A38-A2DD-6C6C9E7EE371}">
      <dgm:prSet phldrT="[Text]" custT="1"/>
      <dgm:spPr>
        <a:solidFill>
          <a:srgbClr val="BFBFBF"/>
        </a:solidFill>
        <a:ln w="19050">
          <a:solidFill>
            <a:srgbClr val="FFFFFF"/>
          </a:solidFill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/>
      </dgm:spPr>
      <dgm:t>
        <a:bodyPr/>
        <a:lstStyle/>
        <a:p>
          <a:r>
            <a:rPr lang="ru-RU" sz="1800" b="1" noProof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Отчетность перед донорами</a:t>
          </a:r>
          <a:endParaRPr lang="en-US" sz="1800" b="1" noProof="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896A8DE-D35B-421F-B3B4-74416FB051E4}" type="parTrans" cxnId="{9EBB78A4-70A3-4B3F-9314-7848A07DEDE4}">
      <dgm:prSet/>
      <dgm:spPr/>
      <dgm:t>
        <a:bodyPr/>
        <a:lstStyle/>
        <a:p>
          <a:endParaRPr lang="de-DE"/>
        </a:p>
      </dgm:t>
    </dgm:pt>
    <dgm:pt modelId="{A7C616B5-B39A-469E-92C4-D90DA3A839DF}" type="sibTrans" cxnId="{9EBB78A4-70A3-4B3F-9314-7848A07DEDE4}">
      <dgm:prSet/>
      <dgm:spPr/>
      <dgm:t>
        <a:bodyPr/>
        <a:lstStyle/>
        <a:p>
          <a:endParaRPr lang="de-DE"/>
        </a:p>
      </dgm:t>
    </dgm:pt>
    <dgm:pt modelId="{65FB9D7E-27C2-4CE0-81F3-631D74069089}">
      <dgm:prSet custT="1"/>
      <dgm:spPr>
        <a:gradFill rotWithShape="0">
          <a:gsLst>
            <a:gs pos="0">
              <a:srgbClr val="D7D7D7"/>
            </a:gs>
            <a:gs pos="100000">
              <a:srgbClr val="FFFFFF"/>
            </a:gs>
          </a:gsLst>
          <a:lin ang="16200000" scaled="1"/>
        </a:gradFill>
        <a:ln w="19050"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</dgm:spPr>
      <dgm:t>
        <a:bodyPr lIns="252000" tIns="0" bIns="0"/>
        <a:lstStyle/>
        <a:p>
          <a:r>
            <a:rPr lang="ru-RU" sz="1400" dirty="0" smtClean="0">
              <a:solidFill>
                <a:srgbClr val="000000"/>
              </a:solidFill>
            </a:rPr>
            <a:t>если предусмотрено договорными обязательствами</a:t>
          </a:r>
          <a:endParaRPr lang="de-DE" sz="1400" b="1" dirty="0">
            <a:solidFill>
              <a:srgbClr val="000000"/>
            </a:solidFill>
          </a:endParaRPr>
        </a:p>
      </dgm:t>
    </dgm:pt>
    <dgm:pt modelId="{D0B1B330-011C-43AD-8D43-F8ACE08A934B}" type="parTrans" cxnId="{81A6BBA8-440A-40A7-A262-463582F01394}">
      <dgm:prSet/>
      <dgm:spPr/>
      <dgm:t>
        <a:bodyPr/>
        <a:lstStyle/>
        <a:p>
          <a:endParaRPr lang="de-DE"/>
        </a:p>
      </dgm:t>
    </dgm:pt>
    <dgm:pt modelId="{3B14BE7E-32DC-499E-8D76-7C432ED07E3E}" type="sibTrans" cxnId="{81A6BBA8-440A-40A7-A262-463582F01394}">
      <dgm:prSet/>
      <dgm:spPr/>
      <dgm:t>
        <a:bodyPr/>
        <a:lstStyle/>
        <a:p>
          <a:endParaRPr lang="de-DE"/>
        </a:p>
      </dgm:t>
    </dgm:pt>
    <dgm:pt modelId="{3E21C88B-9739-43C2-88F4-F52818E31FA6}">
      <dgm:prSet custT="1"/>
      <dgm:spPr>
        <a:gradFill rotWithShape="0">
          <a:gsLst>
            <a:gs pos="0">
              <a:srgbClr val="D7D7D7"/>
            </a:gs>
            <a:gs pos="100000">
              <a:srgbClr val="FFFFFF"/>
            </a:gs>
          </a:gsLst>
          <a:lin ang="16200000" scaled="1"/>
        </a:gradFill>
        <a:ln w="19050"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</dgm:spPr>
      <dgm:t>
        <a:bodyPr lIns="252000" tIns="0" bIns="0"/>
        <a:lstStyle/>
        <a:p>
          <a:r>
            <a:rPr lang="ru-RU" sz="1400" dirty="0" smtClean="0">
              <a:solidFill>
                <a:srgbClr val="000000"/>
              </a:solidFill>
            </a:rPr>
            <a:t>сдают все в зависимости от объектов налогообложения</a:t>
          </a:r>
          <a:endParaRPr lang="de-DE" sz="1400" dirty="0">
            <a:solidFill>
              <a:srgbClr val="000000"/>
            </a:solidFill>
          </a:endParaRPr>
        </a:p>
      </dgm:t>
    </dgm:pt>
    <dgm:pt modelId="{52CFF5BE-BFC5-4EAE-93E4-96D56E63488B}">
      <dgm:prSet phldrT="[Text]" custT="1"/>
      <dgm:spPr>
        <a:solidFill>
          <a:schemeClr val="accent1"/>
        </a:solidFill>
        <a:ln w="19050">
          <a:solidFill>
            <a:srgbClr val="FFFFFF"/>
          </a:solidFill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/>
      </dgm:spPr>
      <dgm:t>
        <a:bodyPr/>
        <a:lstStyle/>
        <a:p>
          <a:r>
            <a:rPr lang="ru-RU" sz="1800" b="1" noProof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Налоговая отчетность</a:t>
          </a:r>
          <a:endParaRPr lang="en-US" sz="1800" b="1" noProof="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FA97AB5-C8C0-43E9-B015-D454D1971F83}" type="sibTrans" cxnId="{F0720D92-6C7C-42DF-90A6-4C7FECCF3D00}">
      <dgm:prSet/>
      <dgm:spPr/>
      <dgm:t>
        <a:bodyPr/>
        <a:lstStyle/>
        <a:p>
          <a:endParaRPr lang="de-DE"/>
        </a:p>
      </dgm:t>
    </dgm:pt>
    <dgm:pt modelId="{314D0C15-3ABA-47DD-9CE0-93CDF54A8C8C}" type="parTrans" cxnId="{F0720D92-6C7C-42DF-90A6-4C7FECCF3D00}">
      <dgm:prSet/>
      <dgm:spPr/>
      <dgm:t>
        <a:bodyPr/>
        <a:lstStyle/>
        <a:p>
          <a:endParaRPr lang="de-DE"/>
        </a:p>
      </dgm:t>
    </dgm:pt>
    <dgm:pt modelId="{691951E1-2F0A-4BD0-811A-10BCD4FA2CCC}" type="sibTrans" cxnId="{737AB31A-30E1-468D-8392-2B123FAF5828}">
      <dgm:prSet/>
      <dgm:spPr/>
      <dgm:t>
        <a:bodyPr/>
        <a:lstStyle/>
        <a:p>
          <a:endParaRPr lang="de-DE"/>
        </a:p>
      </dgm:t>
    </dgm:pt>
    <dgm:pt modelId="{FE8E7C60-AF3C-426C-954B-348650B4F362}" type="parTrans" cxnId="{737AB31A-30E1-468D-8392-2B123FAF5828}">
      <dgm:prSet/>
      <dgm:spPr/>
      <dgm:t>
        <a:bodyPr/>
        <a:lstStyle/>
        <a:p>
          <a:endParaRPr lang="de-DE"/>
        </a:p>
      </dgm:t>
    </dgm:pt>
    <dgm:pt modelId="{E241746F-1EA8-49E6-B1F1-CB3309F9E9C7}">
      <dgm:prSet custT="1"/>
      <dgm:spPr>
        <a:gradFill rotWithShape="0">
          <a:gsLst>
            <a:gs pos="0">
              <a:srgbClr val="D7D7D7"/>
            </a:gs>
            <a:gs pos="100000">
              <a:srgbClr val="FFFFFF"/>
            </a:gs>
          </a:gsLst>
          <a:lin ang="16200000" scaled="1"/>
        </a:gradFill>
        <a:ln w="19050"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</dgm:spPr>
      <dgm:t>
        <a:bodyPr lIns="252000" tIns="0" bIns="0"/>
        <a:lstStyle/>
        <a:p>
          <a:r>
            <a:rPr lang="ru-RU" sz="1400" dirty="0" smtClean="0">
              <a:solidFill>
                <a:srgbClr val="000000"/>
              </a:solidFill>
            </a:rPr>
            <a:t>ежегодный отчет о деятельности, сдают все до 15 апреля</a:t>
          </a:r>
          <a:endParaRPr lang="de-DE" sz="1400" dirty="0">
            <a:solidFill>
              <a:srgbClr val="000000"/>
            </a:solidFill>
          </a:endParaRPr>
        </a:p>
      </dgm:t>
    </dgm:pt>
    <dgm:pt modelId="{9DE8AD21-5D49-4DC6-9E2D-4EB609659461}">
      <dgm:prSet phldrT="[Text]" custT="1"/>
      <dgm:spPr>
        <a:solidFill>
          <a:schemeClr val="accent1">
            <a:lumMod val="60000"/>
            <a:lumOff val="40000"/>
          </a:schemeClr>
        </a:solidFill>
        <a:ln w="19050">
          <a:solidFill>
            <a:srgbClr val="FFFFFF"/>
          </a:solidFill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/>
      </dgm:spPr>
      <dgm:t>
        <a:bodyPr/>
        <a:lstStyle/>
        <a:p>
          <a:r>
            <a:rPr lang="ru-RU" sz="1800" b="1" noProof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Отчет в Минюст</a:t>
          </a:r>
          <a:endParaRPr lang="en-US" sz="1800" b="1" noProof="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EACFEE0-8276-44BA-9B01-37B5BA305531}" type="sibTrans" cxnId="{E1FD144A-1160-4D88-8485-02CB71DEE430}">
      <dgm:prSet/>
      <dgm:spPr/>
      <dgm:t>
        <a:bodyPr/>
        <a:lstStyle/>
        <a:p>
          <a:endParaRPr lang="de-DE"/>
        </a:p>
      </dgm:t>
    </dgm:pt>
    <dgm:pt modelId="{06578749-9E23-4640-BCDA-82CB4910F6A1}" type="parTrans" cxnId="{E1FD144A-1160-4D88-8485-02CB71DEE430}">
      <dgm:prSet/>
      <dgm:spPr/>
      <dgm:t>
        <a:bodyPr/>
        <a:lstStyle/>
        <a:p>
          <a:endParaRPr lang="de-DE"/>
        </a:p>
      </dgm:t>
    </dgm:pt>
    <dgm:pt modelId="{80ABB9F3-EF1A-494F-8D38-FCC52AD9DF0B}" type="sibTrans" cxnId="{DF705438-04B5-4781-9D96-F3501F0510E3}">
      <dgm:prSet/>
      <dgm:spPr/>
      <dgm:t>
        <a:bodyPr/>
        <a:lstStyle/>
        <a:p>
          <a:endParaRPr lang="de-DE"/>
        </a:p>
      </dgm:t>
    </dgm:pt>
    <dgm:pt modelId="{A6DD6CC0-D197-42A6-A7B6-92C995216F97}" type="parTrans" cxnId="{DF705438-04B5-4781-9D96-F3501F0510E3}">
      <dgm:prSet/>
      <dgm:spPr/>
      <dgm:t>
        <a:bodyPr/>
        <a:lstStyle/>
        <a:p>
          <a:endParaRPr lang="de-DE"/>
        </a:p>
      </dgm:t>
    </dgm:pt>
    <dgm:pt modelId="{8A1A6305-7254-404D-A595-78423ED90DBA}">
      <dgm:prSet custT="1"/>
      <dgm:spPr>
        <a:gradFill rotWithShape="0">
          <a:gsLst>
            <a:gs pos="0">
              <a:srgbClr val="D7D7D7"/>
            </a:gs>
            <a:gs pos="100000">
              <a:srgbClr val="FFFFFF"/>
            </a:gs>
          </a:gsLst>
          <a:lin ang="16200000" scaled="1"/>
        </a:gradFill>
        <a:ln w="19050"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</dgm:spPr>
      <dgm:t>
        <a:bodyPr lIns="252000" tIns="0" bIns="0"/>
        <a:lstStyle/>
        <a:p>
          <a:r>
            <a:rPr lang="ru-RU" sz="1400" dirty="0" smtClean="0">
              <a:solidFill>
                <a:srgbClr val="000000"/>
              </a:solidFill>
            </a:rPr>
            <a:t>составляют все, сдают в налоговую</a:t>
          </a:r>
          <a:endParaRPr lang="de-DE" sz="1400" dirty="0">
            <a:solidFill>
              <a:srgbClr val="000000"/>
            </a:solidFill>
          </a:endParaRPr>
        </a:p>
      </dgm:t>
    </dgm:pt>
    <dgm:pt modelId="{74AC04AA-E4FE-419C-ABAA-2DDE08E0E590}" type="sibTrans" cxnId="{625E6C86-2DF9-432D-A1E5-0E6A3B453E86}">
      <dgm:prSet/>
      <dgm:spPr/>
      <dgm:t>
        <a:bodyPr/>
        <a:lstStyle/>
        <a:p>
          <a:endParaRPr lang="de-DE"/>
        </a:p>
      </dgm:t>
    </dgm:pt>
    <dgm:pt modelId="{5B6C917D-5EDE-4AE0-A568-A0D3889E7AA4}" type="parTrans" cxnId="{625E6C86-2DF9-432D-A1E5-0E6A3B453E86}">
      <dgm:prSet/>
      <dgm:spPr/>
      <dgm:t>
        <a:bodyPr/>
        <a:lstStyle/>
        <a:p>
          <a:endParaRPr lang="de-DE"/>
        </a:p>
      </dgm:t>
    </dgm:pt>
    <dgm:pt modelId="{5B2A6CA4-235E-43FC-8B20-AC7AB4B67202}" type="pres">
      <dgm:prSet presAssocID="{8B795A26-DC6D-4109-8F74-632F74E9A160}" presName="Name0" presStyleCnt="0">
        <dgm:presLayoutVars>
          <dgm:dir/>
          <dgm:animLvl val="lvl"/>
          <dgm:resizeHandles val="exact"/>
        </dgm:presLayoutVars>
      </dgm:prSet>
      <dgm:spPr/>
    </dgm:pt>
    <dgm:pt modelId="{1C0FE328-1255-40DA-8C02-01E129D9A28B}" type="pres">
      <dgm:prSet presAssocID="{1EB78EAB-D1AD-4BBB-B235-9FF425B12144}" presName="linNode" presStyleCnt="0"/>
      <dgm:spPr/>
    </dgm:pt>
    <dgm:pt modelId="{BE3136D3-A8C5-430B-B858-06A9EC95E87B}" type="pres">
      <dgm:prSet presAssocID="{1EB78EAB-D1AD-4BBB-B235-9FF425B12144}" presName="parentText" presStyleLbl="node1" presStyleIdx="0" presStyleCnt="6" custScaleY="44212" custLinFactNeighborX="-191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5451EC8B-6604-4E0D-B118-7565AC5CCB1E}" type="pres">
      <dgm:prSet presAssocID="{1EB78EAB-D1AD-4BBB-B235-9FF425B12144}" presName="descendantText" presStyleLbl="alignAccFollowNode1" presStyleIdx="0" presStyleCnt="6" custScaleX="96147" custScaleY="55191" custLinFactNeighborX="3425" custLinFactNeighborY="-1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9AA3D018-FD1C-46CF-98FD-E67A90A4C58C}" type="pres">
      <dgm:prSet presAssocID="{8E83BEDE-0D97-4A58-9519-956928FDF1CB}" presName="sp" presStyleCnt="0"/>
      <dgm:spPr/>
    </dgm:pt>
    <dgm:pt modelId="{5A9EDA8C-67DB-495F-ABAF-0DB11010BD65}" type="pres">
      <dgm:prSet presAssocID="{52CFF5BE-BFC5-4EAE-93E4-96D56E63488B}" presName="linNode" presStyleCnt="0"/>
      <dgm:spPr/>
    </dgm:pt>
    <dgm:pt modelId="{8C998A8D-52B6-4F74-B33A-60970F4FB4F6}" type="pres">
      <dgm:prSet presAssocID="{52CFF5BE-BFC5-4EAE-93E4-96D56E63488B}" presName="parentText" presStyleLbl="node1" presStyleIdx="1" presStyleCnt="6" custScaleY="44212" custLinFactNeighborX="-191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C42ECD77-3C2C-47BD-8D30-2046969426B1}" type="pres">
      <dgm:prSet presAssocID="{52CFF5BE-BFC5-4EAE-93E4-96D56E63488B}" presName="descendantText" presStyleLbl="alignAccFollowNode1" presStyleIdx="1" presStyleCnt="6" custScaleX="96147" custScaleY="55191" custLinFactNeighborX="3425" custLinFactNeighborY="-1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C782D511-1766-4C81-9790-D87852D54DAD}" type="pres">
      <dgm:prSet presAssocID="{BFA97AB5-C8C0-43E9-B015-D454D1971F83}" presName="sp" presStyleCnt="0"/>
      <dgm:spPr/>
    </dgm:pt>
    <dgm:pt modelId="{07C74091-2701-43E9-9782-FD47077959C1}" type="pres">
      <dgm:prSet presAssocID="{9DE8AD21-5D49-4DC6-9E2D-4EB609659461}" presName="linNode" presStyleCnt="0"/>
      <dgm:spPr/>
    </dgm:pt>
    <dgm:pt modelId="{6C961F85-6E5B-450E-898C-41857FD470F3}" type="pres">
      <dgm:prSet presAssocID="{9DE8AD21-5D49-4DC6-9E2D-4EB609659461}" presName="parentText" presStyleLbl="node1" presStyleIdx="2" presStyleCnt="6" custScaleY="44212" custLinFactNeighborX="-191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54BB1A95-1832-475C-89C9-FF246ADDB7F1}" type="pres">
      <dgm:prSet presAssocID="{9DE8AD21-5D49-4DC6-9E2D-4EB609659461}" presName="descendantText" presStyleLbl="alignAccFollowNode1" presStyleIdx="2" presStyleCnt="6" custScaleX="96147" custScaleY="55191" custLinFactNeighborX="3425" custLinFactNeighborY="-1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B63E57DF-1B10-4B5D-A5EF-D1CFBFFA0B30}" type="pres">
      <dgm:prSet presAssocID="{5EACFEE0-8276-44BA-9B01-37B5BA305531}" presName="sp" presStyleCnt="0"/>
      <dgm:spPr/>
    </dgm:pt>
    <dgm:pt modelId="{82CEC23C-2E68-4208-8E47-F442A17F6655}" type="pres">
      <dgm:prSet presAssocID="{B639B73F-7D94-49A0-8AC4-39F8BD31B22D}" presName="linNode" presStyleCnt="0"/>
      <dgm:spPr/>
    </dgm:pt>
    <dgm:pt modelId="{DA1EDCC0-483A-4FD4-8AF7-E8A880F4DF17}" type="pres">
      <dgm:prSet presAssocID="{B639B73F-7D94-49A0-8AC4-39F8BD31B22D}" presName="parentText" presStyleLbl="node1" presStyleIdx="3" presStyleCnt="6" custScaleY="44212" custLinFactNeighborX="-191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F389FBBB-ECB9-462E-B632-455D29181905}" type="pres">
      <dgm:prSet presAssocID="{B639B73F-7D94-49A0-8AC4-39F8BD31B22D}" presName="descendantText" presStyleLbl="alignAccFollowNode1" presStyleIdx="3" presStyleCnt="6" custScaleX="96147" custScaleY="55191" custLinFactNeighborX="3425" custLinFactNeighborY="-1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61449AD7-E6BE-4895-B8E9-5AA6CEB50182}" type="pres">
      <dgm:prSet presAssocID="{33DC1C4A-ADFE-4ACE-8CA1-3853CCF8D186}" presName="sp" presStyleCnt="0"/>
      <dgm:spPr/>
    </dgm:pt>
    <dgm:pt modelId="{8CA04C1F-D96D-48E9-A9D0-BE0552D24A44}" type="pres">
      <dgm:prSet presAssocID="{EC49DC32-7ACA-41BA-BD76-E904110140E8}" presName="linNode" presStyleCnt="0"/>
      <dgm:spPr/>
    </dgm:pt>
    <dgm:pt modelId="{3EBDAA54-1D63-4A86-ABC7-75D5EA072661}" type="pres">
      <dgm:prSet presAssocID="{EC49DC32-7ACA-41BA-BD76-E904110140E8}" presName="parentText" presStyleLbl="node1" presStyleIdx="4" presStyleCnt="6" custScaleY="44212" custLinFactNeighborX="-191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22DC33C9-8CF7-4766-B9B9-A336292E6B88}" type="pres">
      <dgm:prSet presAssocID="{EC49DC32-7ACA-41BA-BD76-E904110140E8}" presName="descendantText" presStyleLbl="alignAccFollowNode1" presStyleIdx="4" presStyleCnt="6" custScaleX="96147" custScaleY="55191" custLinFactNeighborX="3425" custLinFactNeighborY="-1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FF311E34-BCE5-42B0-912E-E90697FE6841}" type="pres">
      <dgm:prSet presAssocID="{2C0ABD3C-B740-4925-88C4-8990B237C28E}" presName="sp" presStyleCnt="0"/>
      <dgm:spPr/>
    </dgm:pt>
    <dgm:pt modelId="{25E714BB-4DB7-492A-A387-AA5CA3FFC3D8}" type="pres">
      <dgm:prSet presAssocID="{C61C3742-9386-4A38-A2DD-6C6C9E7EE371}" presName="linNode" presStyleCnt="0"/>
      <dgm:spPr/>
    </dgm:pt>
    <dgm:pt modelId="{B1731577-2569-4ECF-AEEF-409BAAEC5261}" type="pres">
      <dgm:prSet presAssocID="{C61C3742-9386-4A38-A2DD-6C6C9E7EE371}" presName="parentText" presStyleLbl="node1" presStyleIdx="5" presStyleCnt="6" custScaleY="44212" custLinFactNeighborX="-191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92A1A165-BD53-4E55-80F7-53EB372813FC}" type="pres">
      <dgm:prSet presAssocID="{C61C3742-9386-4A38-A2DD-6C6C9E7EE371}" presName="descendantText" presStyleLbl="alignAccFollowNode1" presStyleIdx="5" presStyleCnt="6" custScaleX="96147" custScaleY="55191" custLinFactNeighborX="3425" custLinFactNeighborY="-1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</dgm:ptLst>
  <dgm:cxnLst>
    <dgm:cxn modelId="{81A6BBA8-440A-40A7-A262-463582F01394}" srcId="{C61C3742-9386-4A38-A2DD-6C6C9E7EE371}" destId="{65FB9D7E-27C2-4CE0-81F3-631D74069089}" srcOrd="0" destOrd="0" parTransId="{D0B1B330-011C-43AD-8D43-F8ACE08A934B}" sibTransId="{3B14BE7E-32DC-499E-8D76-7C432ED07E3E}"/>
    <dgm:cxn modelId="{CB7234CD-665B-4EB4-94B3-40F7B6DC18F2}" srcId="{8B795A26-DC6D-4109-8F74-632F74E9A160}" destId="{B639B73F-7D94-49A0-8AC4-39F8BD31B22D}" srcOrd="3" destOrd="0" parTransId="{73442994-0597-4F6A-8F0F-B8E9CF09BD77}" sibTransId="{33DC1C4A-ADFE-4ACE-8CA1-3853CCF8D186}"/>
    <dgm:cxn modelId="{C7531E3C-5A21-4D6C-89D6-43C72AF38388}" type="presOf" srcId="{3E21C88B-9739-43C2-88F4-F52818E31FA6}" destId="{C42ECD77-3C2C-47BD-8D30-2046969426B1}" srcOrd="0" destOrd="0" presId="urn:microsoft.com/office/officeart/2005/8/layout/vList5"/>
    <dgm:cxn modelId="{6E58C4CC-E046-4EDF-98BD-F1EF1DA5C4F0}" srcId="{B639B73F-7D94-49A0-8AC4-39F8BD31B22D}" destId="{BB83CDF1-EE70-4818-B361-6C5535167095}" srcOrd="0" destOrd="0" parTransId="{F18A9229-CDF7-4FA5-AD53-8D81E151BB54}" sibTransId="{7AE4C7BD-C7C6-4AC4-B483-D56D6625EB0E}"/>
    <dgm:cxn modelId="{9E384B5C-65D7-4EBC-BEDE-7D669E779997}" srcId="{EC49DC32-7ACA-41BA-BD76-E904110140E8}" destId="{0AFAB581-B58B-416E-92E5-1F59B6D6809F}" srcOrd="0" destOrd="0" parTransId="{0AB2A09A-4FB8-4289-9C6B-5708F5C69E86}" sibTransId="{5BB35A4A-0775-4A50-856C-ABB7989A19C3}"/>
    <dgm:cxn modelId="{CED3A005-DCA4-44CB-87C1-004878002040}" type="presOf" srcId="{EC49DC32-7ACA-41BA-BD76-E904110140E8}" destId="{3EBDAA54-1D63-4A86-ABC7-75D5EA072661}" srcOrd="0" destOrd="0" presId="urn:microsoft.com/office/officeart/2005/8/layout/vList5"/>
    <dgm:cxn modelId="{625E6C86-2DF9-432D-A1E5-0E6A3B453E86}" srcId="{1EB78EAB-D1AD-4BBB-B235-9FF425B12144}" destId="{8A1A6305-7254-404D-A595-78423ED90DBA}" srcOrd="0" destOrd="0" parTransId="{5B6C917D-5EDE-4AE0-A568-A0D3889E7AA4}" sibTransId="{74AC04AA-E4FE-419C-ABAA-2DDE08E0E590}"/>
    <dgm:cxn modelId="{637D6005-8614-498E-8A89-A6FF519856B1}" srcId="{8B795A26-DC6D-4109-8F74-632F74E9A160}" destId="{1EB78EAB-D1AD-4BBB-B235-9FF425B12144}" srcOrd="0" destOrd="0" parTransId="{FD08B016-FEE6-4116-A596-82F0E738CB53}" sibTransId="{8E83BEDE-0D97-4A58-9519-956928FDF1CB}"/>
    <dgm:cxn modelId="{9841E583-9FF3-42C8-9874-30C7C2C78E46}" type="presOf" srcId="{C61C3742-9386-4A38-A2DD-6C6C9E7EE371}" destId="{B1731577-2569-4ECF-AEEF-409BAAEC5261}" srcOrd="0" destOrd="0" presId="urn:microsoft.com/office/officeart/2005/8/layout/vList5"/>
    <dgm:cxn modelId="{B64E9A9D-DEAB-475A-844F-EFA78F20D639}" type="presOf" srcId="{8A1A6305-7254-404D-A595-78423ED90DBA}" destId="{5451EC8B-6604-4E0D-B118-7565AC5CCB1E}" srcOrd="0" destOrd="0" presId="urn:microsoft.com/office/officeart/2005/8/layout/vList5"/>
    <dgm:cxn modelId="{7F29525D-AAC3-4587-9E4E-B00FEC21602A}" type="presOf" srcId="{52CFF5BE-BFC5-4EAE-93E4-96D56E63488B}" destId="{8C998A8D-52B6-4F74-B33A-60970F4FB4F6}" srcOrd="0" destOrd="0" presId="urn:microsoft.com/office/officeart/2005/8/layout/vList5"/>
    <dgm:cxn modelId="{1F32365E-D017-47CB-AC2D-47FC47E6A4C0}" type="presOf" srcId="{0AFAB581-B58B-416E-92E5-1F59B6D6809F}" destId="{22DC33C9-8CF7-4766-B9B9-A336292E6B88}" srcOrd="0" destOrd="0" presId="urn:microsoft.com/office/officeart/2005/8/layout/vList5"/>
    <dgm:cxn modelId="{336AD6C7-E8C6-43FF-A6AB-A584E91571DC}" type="presOf" srcId="{BB83CDF1-EE70-4818-B361-6C5535167095}" destId="{F389FBBB-ECB9-462E-B632-455D29181905}" srcOrd="0" destOrd="0" presId="urn:microsoft.com/office/officeart/2005/8/layout/vList5"/>
    <dgm:cxn modelId="{DF705438-04B5-4781-9D96-F3501F0510E3}" srcId="{9DE8AD21-5D49-4DC6-9E2D-4EB609659461}" destId="{E241746F-1EA8-49E6-B1F1-CB3309F9E9C7}" srcOrd="0" destOrd="0" parTransId="{A6DD6CC0-D197-42A6-A7B6-92C995216F97}" sibTransId="{80ABB9F3-EF1A-494F-8D38-FCC52AD9DF0B}"/>
    <dgm:cxn modelId="{BB836A4F-4C3E-4B11-A09B-3BD080E99647}" type="presOf" srcId="{B639B73F-7D94-49A0-8AC4-39F8BD31B22D}" destId="{DA1EDCC0-483A-4FD4-8AF7-E8A880F4DF17}" srcOrd="0" destOrd="0" presId="urn:microsoft.com/office/officeart/2005/8/layout/vList5"/>
    <dgm:cxn modelId="{E1FD144A-1160-4D88-8485-02CB71DEE430}" srcId="{8B795A26-DC6D-4109-8F74-632F74E9A160}" destId="{9DE8AD21-5D49-4DC6-9E2D-4EB609659461}" srcOrd="2" destOrd="0" parTransId="{06578749-9E23-4640-BCDA-82CB4910F6A1}" sibTransId="{5EACFEE0-8276-44BA-9B01-37B5BA305531}"/>
    <dgm:cxn modelId="{A3AEAAE7-0D60-4A40-8DC6-736B7E002A29}" srcId="{8B795A26-DC6D-4109-8F74-632F74E9A160}" destId="{EC49DC32-7ACA-41BA-BD76-E904110140E8}" srcOrd="4" destOrd="0" parTransId="{DEC433A0-CDB0-451E-BFBF-BBAE3C4861FC}" sibTransId="{2C0ABD3C-B740-4925-88C4-8990B237C28E}"/>
    <dgm:cxn modelId="{39747756-1EF5-4B47-BEFA-9514877B54AE}" type="presOf" srcId="{65FB9D7E-27C2-4CE0-81F3-631D74069089}" destId="{92A1A165-BD53-4E55-80F7-53EB372813FC}" srcOrd="0" destOrd="0" presId="urn:microsoft.com/office/officeart/2005/8/layout/vList5"/>
    <dgm:cxn modelId="{209734C4-4738-49B9-A0E5-8AE4F7A24567}" type="presOf" srcId="{E241746F-1EA8-49E6-B1F1-CB3309F9E9C7}" destId="{54BB1A95-1832-475C-89C9-FF246ADDB7F1}" srcOrd="0" destOrd="0" presId="urn:microsoft.com/office/officeart/2005/8/layout/vList5"/>
    <dgm:cxn modelId="{E4ABB9E8-89AE-45DF-A658-93BEA1A4BC2A}" type="presOf" srcId="{9DE8AD21-5D49-4DC6-9E2D-4EB609659461}" destId="{6C961F85-6E5B-450E-898C-41857FD470F3}" srcOrd="0" destOrd="0" presId="urn:microsoft.com/office/officeart/2005/8/layout/vList5"/>
    <dgm:cxn modelId="{F0720D92-6C7C-42DF-90A6-4C7FECCF3D00}" srcId="{8B795A26-DC6D-4109-8F74-632F74E9A160}" destId="{52CFF5BE-BFC5-4EAE-93E4-96D56E63488B}" srcOrd="1" destOrd="0" parTransId="{314D0C15-3ABA-47DD-9CE0-93CDF54A8C8C}" sibTransId="{BFA97AB5-C8C0-43E9-B015-D454D1971F83}"/>
    <dgm:cxn modelId="{5D48154E-CA6D-488A-A5FF-65E47C080950}" type="presOf" srcId="{1EB78EAB-D1AD-4BBB-B235-9FF425B12144}" destId="{BE3136D3-A8C5-430B-B858-06A9EC95E87B}" srcOrd="0" destOrd="0" presId="urn:microsoft.com/office/officeart/2005/8/layout/vList5"/>
    <dgm:cxn modelId="{737AB31A-30E1-468D-8392-2B123FAF5828}" srcId="{52CFF5BE-BFC5-4EAE-93E4-96D56E63488B}" destId="{3E21C88B-9739-43C2-88F4-F52818E31FA6}" srcOrd="0" destOrd="0" parTransId="{FE8E7C60-AF3C-426C-954B-348650B4F362}" sibTransId="{691951E1-2F0A-4BD0-811A-10BCD4FA2CCC}"/>
    <dgm:cxn modelId="{66522DCE-E654-4E64-BCE9-85377A3B4941}" type="presOf" srcId="{8B795A26-DC6D-4109-8F74-632F74E9A160}" destId="{5B2A6CA4-235E-43FC-8B20-AC7AB4B67202}" srcOrd="0" destOrd="0" presId="urn:microsoft.com/office/officeart/2005/8/layout/vList5"/>
    <dgm:cxn modelId="{9EBB78A4-70A3-4B3F-9314-7848A07DEDE4}" srcId="{8B795A26-DC6D-4109-8F74-632F74E9A160}" destId="{C61C3742-9386-4A38-A2DD-6C6C9E7EE371}" srcOrd="5" destOrd="0" parTransId="{8896A8DE-D35B-421F-B3B4-74416FB051E4}" sibTransId="{A7C616B5-B39A-469E-92C4-D90DA3A839DF}"/>
    <dgm:cxn modelId="{7D1360D5-137E-48AF-809E-EB69B1FB31D5}" type="presParOf" srcId="{5B2A6CA4-235E-43FC-8B20-AC7AB4B67202}" destId="{1C0FE328-1255-40DA-8C02-01E129D9A28B}" srcOrd="0" destOrd="0" presId="urn:microsoft.com/office/officeart/2005/8/layout/vList5"/>
    <dgm:cxn modelId="{5B9E4E16-5ACC-4B0B-A820-134C18394A7D}" type="presParOf" srcId="{1C0FE328-1255-40DA-8C02-01E129D9A28B}" destId="{BE3136D3-A8C5-430B-B858-06A9EC95E87B}" srcOrd="0" destOrd="0" presId="urn:microsoft.com/office/officeart/2005/8/layout/vList5"/>
    <dgm:cxn modelId="{5A934183-CE8C-41F0-AF0A-A70A3D147C6D}" type="presParOf" srcId="{1C0FE328-1255-40DA-8C02-01E129D9A28B}" destId="{5451EC8B-6604-4E0D-B118-7565AC5CCB1E}" srcOrd="1" destOrd="0" presId="urn:microsoft.com/office/officeart/2005/8/layout/vList5"/>
    <dgm:cxn modelId="{8702E285-2BFD-45F0-B64A-C222BA661FE8}" type="presParOf" srcId="{5B2A6CA4-235E-43FC-8B20-AC7AB4B67202}" destId="{9AA3D018-FD1C-46CF-98FD-E67A90A4C58C}" srcOrd="1" destOrd="0" presId="urn:microsoft.com/office/officeart/2005/8/layout/vList5"/>
    <dgm:cxn modelId="{F514C7DD-F8EB-4086-9A81-D06AB24D5E7A}" type="presParOf" srcId="{5B2A6CA4-235E-43FC-8B20-AC7AB4B67202}" destId="{5A9EDA8C-67DB-495F-ABAF-0DB11010BD65}" srcOrd="2" destOrd="0" presId="urn:microsoft.com/office/officeart/2005/8/layout/vList5"/>
    <dgm:cxn modelId="{D8818EB7-9A01-40A0-8B8D-2A4D06D879FB}" type="presParOf" srcId="{5A9EDA8C-67DB-495F-ABAF-0DB11010BD65}" destId="{8C998A8D-52B6-4F74-B33A-60970F4FB4F6}" srcOrd="0" destOrd="0" presId="urn:microsoft.com/office/officeart/2005/8/layout/vList5"/>
    <dgm:cxn modelId="{6456320A-8B29-46D7-ACC9-661A744C9259}" type="presParOf" srcId="{5A9EDA8C-67DB-495F-ABAF-0DB11010BD65}" destId="{C42ECD77-3C2C-47BD-8D30-2046969426B1}" srcOrd="1" destOrd="0" presId="urn:microsoft.com/office/officeart/2005/8/layout/vList5"/>
    <dgm:cxn modelId="{FBAC0614-C76C-4166-9DF9-AD5CE0753C43}" type="presParOf" srcId="{5B2A6CA4-235E-43FC-8B20-AC7AB4B67202}" destId="{C782D511-1766-4C81-9790-D87852D54DAD}" srcOrd="3" destOrd="0" presId="urn:microsoft.com/office/officeart/2005/8/layout/vList5"/>
    <dgm:cxn modelId="{11ECE0AA-3ECA-48C6-AF8B-0E9CB01A1FC1}" type="presParOf" srcId="{5B2A6CA4-235E-43FC-8B20-AC7AB4B67202}" destId="{07C74091-2701-43E9-9782-FD47077959C1}" srcOrd="4" destOrd="0" presId="urn:microsoft.com/office/officeart/2005/8/layout/vList5"/>
    <dgm:cxn modelId="{9DD0BF64-A95D-4C15-9009-9D19168D8A44}" type="presParOf" srcId="{07C74091-2701-43E9-9782-FD47077959C1}" destId="{6C961F85-6E5B-450E-898C-41857FD470F3}" srcOrd="0" destOrd="0" presId="urn:microsoft.com/office/officeart/2005/8/layout/vList5"/>
    <dgm:cxn modelId="{74BD9DF7-7113-40D3-8333-A15683C7B3E0}" type="presParOf" srcId="{07C74091-2701-43E9-9782-FD47077959C1}" destId="{54BB1A95-1832-475C-89C9-FF246ADDB7F1}" srcOrd="1" destOrd="0" presId="urn:microsoft.com/office/officeart/2005/8/layout/vList5"/>
    <dgm:cxn modelId="{8AA0D6AC-8546-4DA7-8593-A43A7E658182}" type="presParOf" srcId="{5B2A6CA4-235E-43FC-8B20-AC7AB4B67202}" destId="{B63E57DF-1B10-4B5D-A5EF-D1CFBFFA0B30}" srcOrd="5" destOrd="0" presId="urn:microsoft.com/office/officeart/2005/8/layout/vList5"/>
    <dgm:cxn modelId="{650F0165-5900-462C-BA28-B5FF904DE927}" type="presParOf" srcId="{5B2A6CA4-235E-43FC-8B20-AC7AB4B67202}" destId="{82CEC23C-2E68-4208-8E47-F442A17F6655}" srcOrd="6" destOrd="0" presId="urn:microsoft.com/office/officeart/2005/8/layout/vList5"/>
    <dgm:cxn modelId="{B17C5174-5EC3-468A-BD7D-A51FEB44823E}" type="presParOf" srcId="{82CEC23C-2E68-4208-8E47-F442A17F6655}" destId="{DA1EDCC0-483A-4FD4-8AF7-E8A880F4DF17}" srcOrd="0" destOrd="0" presId="urn:microsoft.com/office/officeart/2005/8/layout/vList5"/>
    <dgm:cxn modelId="{D6814B62-9F1B-4D2D-8DEE-2A5BB54C083A}" type="presParOf" srcId="{82CEC23C-2E68-4208-8E47-F442A17F6655}" destId="{F389FBBB-ECB9-462E-B632-455D29181905}" srcOrd="1" destOrd="0" presId="urn:microsoft.com/office/officeart/2005/8/layout/vList5"/>
    <dgm:cxn modelId="{E2BDF265-5651-4EF5-97A1-BAC1B80525AD}" type="presParOf" srcId="{5B2A6CA4-235E-43FC-8B20-AC7AB4B67202}" destId="{61449AD7-E6BE-4895-B8E9-5AA6CEB50182}" srcOrd="7" destOrd="0" presId="urn:microsoft.com/office/officeart/2005/8/layout/vList5"/>
    <dgm:cxn modelId="{79EFD996-2F28-4294-AB61-8773AC43A8C4}" type="presParOf" srcId="{5B2A6CA4-235E-43FC-8B20-AC7AB4B67202}" destId="{8CA04C1F-D96D-48E9-A9D0-BE0552D24A44}" srcOrd="8" destOrd="0" presId="urn:microsoft.com/office/officeart/2005/8/layout/vList5"/>
    <dgm:cxn modelId="{B18CA76C-53D2-4525-97FA-0ACA7CF10512}" type="presParOf" srcId="{8CA04C1F-D96D-48E9-A9D0-BE0552D24A44}" destId="{3EBDAA54-1D63-4A86-ABC7-75D5EA072661}" srcOrd="0" destOrd="0" presId="urn:microsoft.com/office/officeart/2005/8/layout/vList5"/>
    <dgm:cxn modelId="{3D147FC9-EF2B-4E00-A09A-597C8470EDD9}" type="presParOf" srcId="{8CA04C1F-D96D-48E9-A9D0-BE0552D24A44}" destId="{22DC33C9-8CF7-4766-B9B9-A336292E6B88}" srcOrd="1" destOrd="0" presId="urn:microsoft.com/office/officeart/2005/8/layout/vList5"/>
    <dgm:cxn modelId="{3425B261-6029-4245-978A-39E3A0102258}" type="presParOf" srcId="{5B2A6CA4-235E-43FC-8B20-AC7AB4B67202}" destId="{FF311E34-BCE5-42B0-912E-E90697FE6841}" srcOrd="9" destOrd="0" presId="urn:microsoft.com/office/officeart/2005/8/layout/vList5"/>
    <dgm:cxn modelId="{DC8C33B4-0BDD-4097-9C70-708529F8DB28}" type="presParOf" srcId="{5B2A6CA4-235E-43FC-8B20-AC7AB4B67202}" destId="{25E714BB-4DB7-492A-A387-AA5CA3FFC3D8}" srcOrd="10" destOrd="0" presId="urn:microsoft.com/office/officeart/2005/8/layout/vList5"/>
    <dgm:cxn modelId="{EB8174DB-0625-45A6-85F5-62ADE4140C32}" type="presParOf" srcId="{25E714BB-4DB7-492A-A387-AA5CA3FFC3D8}" destId="{B1731577-2569-4ECF-AEEF-409BAAEC5261}" srcOrd="0" destOrd="0" presId="urn:microsoft.com/office/officeart/2005/8/layout/vList5"/>
    <dgm:cxn modelId="{8C55A58D-D016-4669-9200-673BB63EE66D}" type="presParOf" srcId="{25E714BB-4DB7-492A-A387-AA5CA3FFC3D8}" destId="{92A1A165-BD53-4E55-80F7-53EB372813FC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91969-0A87-45A0-8607-CAE8C7242B94}">
      <dsp:nvSpPr>
        <dsp:cNvPr id="0" name=""/>
        <dsp:cNvSpPr/>
      </dsp:nvSpPr>
      <dsp:spPr>
        <a:xfrm>
          <a:off x="0" y="734"/>
          <a:ext cx="8561715" cy="8413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Уравнивание статуса государственных и негосударственных поставщиков </a:t>
          </a:r>
          <a:endParaRPr lang="ru-RU" sz="2600" kern="1200" dirty="0"/>
        </a:p>
      </dsp:txBody>
      <dsp:txXfrm>
        <a:off x="41071" y="41805"/>
        <a:ext cx="8479573" cy="759206"/>
      </dsp:txXfrm>
    </dsp:sp>
    <dsp:sp modelId="{38C4B5A2-8FAF-4F72-9AFF-C77B0F32FD85}">
      <dsp:nvSpPr>
        <dsp:cNvPr id="0" name=""/>
        <dsp:cNvSpPr/>
      </dsp:nvSpPr>
      <dsp:spPr>
        <a:xfrm>
          <a:off x="0" y="854711"/>
          <a:ext cx="8561715" cy="8413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Добровольное включение в реестр поставщиков социальных услуг по заявительному принципу</a:t>
          </a:r>
          <a:endParaRPr lang="ru-RU" sz="2400" kern="1200" dirty="0"/>
        </a:p>
      </dsp:txBody>
      <dsp:txXfrm>
        <a:off x="41071" y="895782"/>
        <a:ext cx="8479573" cy="759206"/>
      </dsp:txXfrm>
    </dsp:sp>
    <dsp:sp modelId="{4C981D0A-F94E-4065-8648-3BE1906E2BDB}">
      <dsp:nvSpPr>
        <dsp:cNvPr id="0" name=""/>
        <dsp:cNvSpPr/>
      </dsp:nvSpPr>
      <dsp:spPr>
        <a:xfrm>
          <a:off x="0" y="1708688"/>
          <a:ext cx="8561715" cy="8413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Включение в индивидуальные программы  в число рекомендуемых поставщиков и информирование об этом </a:t>
          </a:r>
          <a:endParaRPr lang="ru-RU" sz="2400" b="0" kern="1200" dirty="0"/>
        </a:p>
      </dsp:txBody>
      <dsp:txXfrm>
        <a:off x="41071" y="1749759"/>
        <a:ext cx="8479573" cy="759206"/>
      </dsp:txXfrm>
    </dsp:sp>
    <dsp:sp modelId="{62BF3806-8653-4B60-9824-B04DB882DACD}">
      <dsp:nvSpPr>
        <dsp:cNvPr id="0" name=""/>
        <dsp:cNvSpPr/>
      </dsp:nvSpPr>
      <dsp:spPr>
        <a:xfrm>
          <a:off x="0" y="2552565"/>
          <a:ext cx="8561715" cy="8413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Налоговые льготы: право временно применять нулевую налоговую ставку на прибыль</a:t>
          </a:r>
          <a:endParaRPr lang="ru-RU" sz="2400" b="0" kern="1200" dirty="0"/>
        </a:p>
      </dsp:txBody>
      <dsp:txXfrm>
        <a:off x="41071" y="2593636"/>
        <a:ext cx="8479573" cy="759206"/>
      </dsp:txXfrm>
    </dsp:sp>
    <dsp:sp modelId="{88BDDA49-5E2C-4009-AE2E-F951FF433E54}">
      <dsp:nvSpPr>
        <dsp:cNvPr id="0" name=""/>
        <dsp:cNvSpPr/>
      </dsp:nvSpPr>
      <dsp:spPr>
        <a:xfrm>
          <a:off x="0" y="3416642"/>
          <a:ext cx="8561715" cy="8413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Право получать компенсацию за оказание социальных услуг </a:t>
          </a:r>
          <a:endParaRPr lang="ru-RU" sz="2400" b="0" kern="1200" dirty="0"/>
        </a:p>
      </dsp:txBody>
      <dsp:txXfrm>
        <a:off x="41071" y="3457713"/>
        <a:ext cx="8479573" cy="759206"/>
      </dsp:txXfrm>
    </dsp:sp>
    <dsp:sp modelId="{72F1C820-4A86-4364-BF38-B102D7AC80BB}">
      <dsp:nvSpPr>
        <dsp:cNvPr id="0" name=""/>
        <dsp:cNvSpPr/>
      </dsp:nvSpPr>
      <dsp:spPr>
        <a:xfrm>
          <a:off x="0" y="4270618"/>
          <a:ext cx="8561715" cy="8413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Возможность  предусматривать меры повышения квалификации и дополнительные социальные гарантии</a:t>
          </a:r>
          <a:endParaRPr lang="ru-RU" sz="2400" b="0" kern="1200" dirty="0"/>
        </a:p>
      </dsp:txBody>
      <dsp:txXfrm>
        <a:off x="41071" y="4311689"/>
        <a:ext cx="8479573" cy="759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9FB4D-5ECA-4551-87EA-F1D07561768F}">
      <dsp:nvSpPr>
        <dsp:cNvPr id="0" name=""/>
        <dsp:cNvSpPr/>
      </dsp:nvSpPr>
      <dsp:spPr>
        <a:xfrm>
          <a:off x="1120" y="3472"/>
          <a:ext cx="1628315" cy="1740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НКО </a:t>
          </a:r>
          <a:endParaRPr lang="ru-RU" sz="2000" kern="1200" dirty="0"/>
        </a:p>
      </dsp:txBody>
      <dsp:txXfrm>
        <a:off x="48812" y="51164"/>
        <a:ext cx="1532931" cy="1645430"/>
      </dsp:txXfrm>
    </dsp:sp>
    <dsp:sp modelId="{AECEAFEE-EDAE-4772-B8F2-4B75DE50DAB6}">
      <dsp:nvSpPr>
        <dsp:cNvPr id="0" name=""/>
        <dsp:cNvSpPr/>
      </dsp:nvSpPr>
      <dsp:spPr>
        <a:xfrm>
          <a:off x="1120" y="1901900"/>
          <a:ext cx="1628315" cy="1740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 НКО</a:t>
          </a:r>
          <a:endParaRPr lang="ru-RU" sz="2000" kern="1200" dirty="0"/>
        </a:p>
      </dsp:txBody>
      <dsp:txXfrm>
        <a:off x="48812" y="1949592"/>
        <a:ext cx="1532931" cy="1645430"/>
      </dsp:txXfrm>
    </dsp:sp>
    <dsp:sp modelId="{F0275B12-7747-4BE7-9FF5-CFC1B240A53D}">
      <dsp:nvSpPr>
        <dsp:cNvPr id="0" name=""/>
        <dsp:cNvSpPr/>
      </dsp:nvSpPr>
      <dsp:spPr>
        <a:xfrm>
          <a:off x="1120" y="3800329"/>
          <a:ext cx="1628315" cy="1740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СОНКО – исполнителей общественно полезных услуг</a:t>
          </a:r>
          <a:endParaRPr lang="ru-RU" sz="2000" kern="1200" dirty="0"/>
        </a:p>
      </dsp:txBody>
      <dsp:txXfrm>
        <a:off x="48812" y="3848021"/>
        <a:ext cx="1532931" cy="1645430"/>
      </dsp:txXfrm>
    </dsp:sp>
    <dsp:sp modelId="{27E951F2-A84C-4F02-93D7-9E3A954E5099}">
      <dsp:nvSpPr>
        <dsp:cNvPr id="0" name=""/>
        <dsp:cNvSpPr/>
      </dsp:nvSpPr>
      <dsp:spPr>
        <a:xfrm>
          <a:off x="1902992" y="3472"/>
          <a:ext cx="5158502" cy="1740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Поставщиков социальных услуг</a:t>
          </a:r>
          <a:endParaRPr lang="ru-RU" sz="2000" kern="1200" dirty="0"/>
        </a:p>
      </dsp:txBody>
      <dsp:txXfrm>
        <a:off x="1953979" y="54459"/>
        <a:ext cx="5056528" cy="1638840"/>
      </dsp:txXfrm>
    </dsp:sp>
    <dsp:sp modelId="{842B03E4-5F56-43AB-8D71-F4ACC93446BD}">
      <dsp:nvSpPr>
        <dsp:cNvPr id="0" name=""/>
        <dsp:cNvSpPr/>
      </dsp:nvSpPr>
      <dsp:spPr>
        <a:xfrm>
          <a:off x="1902992" y="1901900"/>
          <a:ext cx="1628315" cy="1740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сфере социального обслуживания</a:t>
          </a:r>
          <a:endParaRPr lang="ru-RU" sz="2000" kern="1200" dirty="0"/>
        </a:p>
      </dsp:txBody>
      <dsp:txXfrm>
        <a:off x="1950684" y="1949592"/>
        <a:ext cx="1532931" cy="1645430"/>
      </dsp:txXfrm>
    </dsp:sp>
    <dsp:sp modelId="{B99A4771-EF02-459B-A07E-C263C1D06704}">
      <dsp:nvSpPr>
        <dsp:cNvPr id="0" name=""/>
        <dsp:cNvSpPr/>
      </dsp:nvSpPr>
      <dsp:spPr>
        <a:xfrm>
          <a:off x="3668086" y="1901900"/>
          <a:ext cx="1628315" cy="1740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сфере здравоохранения</a:t>
          </a:r>
          <a:endParaRPr lang="ru-RU" sz="2000" kern="1200" dirty="0"/>
        </a:p>
      </dsp:txBody>
      <dsp:txXfrm>
        <a:off x="3715778" y="1949592"/>
        <a:ext cx="1532931" cy="1645430"/>
      </dsp:txXfrm>
    </dsp:sp>
    <dsp:sp modelId="{24ED28FD-9C37-4E55-ABE9-2EFB83C09585}">
      <dsp:nvSpPr>
        <dsp:cNvPr id="0" name=""/>
        <dsp:cNvSpPr/>
      </dsp:nvSpPr>
      <dsp:spPr>
        <a:xfrm>
          <a:off x="5433180" y="1901900"/>
          <a:ext cx="1628315" cy="1740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сфере образования, культуры, спорта</a:t>
          </a:r>
          <a:endParaRPr lang="ru-RU" sz="2000" kern="1200" dirty="0"/>
        </a:p>
      </dsp:txBody>
      <dsp:txXfrm>
        <a:off x="5480872" y="1949592"/>
        <a:ext cx="1532931" cy="1645430"/>
      </dsp:txXfrm>
    </dsp:sp>
    <dsp:sp modelId="{E6C8590A-95FD-4C83-B228-8338AD42CE99}">
      <dsp:nvSpPr>
        <dsp:cNvPr id="0" name=""/>
        <dsp:cNvSpPr/>
      </dsp:nvSpPr>
      <dsp:spPr>
        <a:xfrm>
          <a:off x="7335052" y="3472"/>
          <a:ext cx="1628315" cy="1740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Социальных предпринимателей</a:t>
          </a:r>
          <a:endParaRPr lang="ru-RU" sz="2000" kern="1200" dirty="0"/>
        </a:p>
      </dsp:txBody>
      <dsp:txXfrm>
        <a:off x="7382744" y="51164"/>
        <a:ext cx="1532931" cy="16454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5B7D6-3E52-46FB-88BC-3305A38EA9EF}">
      <dsp:nvSpPr>
        <dsp:cNvPr id="0" name=""/>
        <dsp:cNvSpPr/>
      </dsp:nvSpPr>
      <dsp:spPr>
        <a:xfrm>
          <a:off x="43" y="319061"/>
          <a:ext cx="4141999" cy="4896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Федеральный уровень</a:t>
          </a:r>
        </a:p>
      </dsp:txBody>
      <dsp:txXfrm>
        <a:off x="43" y="319061"/>
        <a:ext cx="4141999" cy="489600"/>
      </dsp:txXfrm>
    </dsp:sp>
    <dsp:sp modelId="{69576D25-B166-4157-A556-CAF917B536EF}">
      <dsp:nvSpPr>
        <dsp:cNvPr id="0" name=""/>
        <dsp:cNvSpPr/>
      </dsp:nvSpPr>
      <dsp:spPr>
        <a:xfrm>
          <a:off x="43" y="808661"/>
          <a:ext cx="4141999" cy="52089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Формы поддержки СО НКО (статья 31.1. Закона </a:t>
          </a:r>
          <a:r>
            <a:rPr lang="en-US" sz="1700" kern="1200" dirty="0"/>
            <a:t>N 7-</a:t>
          </a:r>
          <a:r>
            <a:rPr lang="ru-RU" sz="1700" kern="1200" dirty="0"/>
            <a:t>ФЗ "О некоммерческих организациях")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Финансовая поддержка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Имущественная поддержка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Информационная поддержка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Консультационная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Поддержка в области подготовки, доп.  профобразования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Налоговый кодекс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Льготы по уплате налогов и сборов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Законодательство о федеральной контрактной системе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Осуществление закупок для государственных и муниципальных нужд, преференции для СО НКО</a:t>
          </a:r>
        </a:p>
      </dsp:txBody>
      <dsp:txXfrm>
        <a:off x="43" y="808661"/>
        <a:ext cx="4141999" cy="5208980"/>
      </dsp:txXfrm>
    </dsp:sp>
    <dsp:sp modelId="{2234FAB8-AF2B-42DC-B2FA-EE1779F89EE0}">
      <dsp:nvSpPr>
        <dsp:cNvPr id="0" name=""/>
        <dsp:cNvSpPr/>
      </dsp:nvSpPr>
      <dsp:spPr>
        <a:xfrm>
          <a:off x="4721922" y="319061"/>
          <a:ext cx="4141999" cy="489600"/>
        </a:xfrm>
        <a:prstGeom prst="rect">
          <a:avLst/>
        </a:prstGeom>
        <a:solidFill>
          <a:schemeClr val="accent2">
            <a:shade val="80000"/>
            <a:hueOff val="-112504"/>
            <a:satOff val="1077"/>
            <a:lumOff val="23121"/>
            <a:alphaOff val="0"/>
          </a:schemeClr>
        </a:solidFill>
        <a:ln w="25400">
          <a:solidFill>
            <a:schemeClr val="accent2">
              <a:shade val="80000"/>
              <a:hueOff val="-112504"/>
              <a:satOff val="1077"/>
              <a:lumOff val="231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Региональный уровень</a:t>
          </a:r>
        </a:p>
      </dsp:txBody>
      <dsp:txXfrm>
        <a:off x="4721922" y="319061"/>
        <a:ext cx="4141999" cy="489600"/>
      </dsp:txXfrm>
    </dsp:sp>
    <dsp:sp modelId="{02BBB916-FB0D-4DC4-B1CF-7D5D4F79210D}">
      <dsp:nvSpPr>
        <dsp:cNvPr id="0" name=""/>
        <dsp:cNvSpPr/>
      </dsp:nvSpPr>
      <dsp:spPr>
        <a:xfrm>
          <a:off x="4721922" y="808661"/>
          <a:ext cx="4141999" cy="52089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Законы о государственной поддержке СО НКО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Государственные программы поддержки СО НКО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Правила формирования, ведения, обязательного опубликования перечня государственного имущества, которое может быть предоставлено СО НКО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О ресурсных центрах поддержки СО НКО/о порядке проведения конкурсов на предоставление субсидии на создание и функционирование общественного ресурсного центра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Об информационной поддержке СО НКО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О предоставлении субсидий местным бюджетам на реализацию муниципальных программ поддержки СО НКО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>
        <a:off x="4721922" y="808661"/>
        <a:ext cx="4141999" cy="52089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5F5FD-4A3A-4A07-ACDF-937D956F865D}">
      <dsp:nvSpPr>
        <dsp:cNvPr id="0" name=""/>
        <dsp:cNvSpPr/>
      </dsp:nvSpPr>
      <dsp:spPr>
        <a:xfrm>
          <a:off x="-5885179" y="-901217"/>
          <a:ext cx="7010674" cy="7010674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22864-0BD6-47B0-A1A9-40E8BA653867}">
      <dsp:nvSpPr>
        <dsp:cNvPr id="0" name=""/>
        <dsp:cNvSpPr/>
      </dsp:nvSpPr>
      <dsp:spPr>
        <a:xfrm>
          <a:off x="365358" y="236766"/>
          <a:ext cx="8144407" cy="473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70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Финансовая</a:t>
          </a:r>
          <a:endParaRPr lang="ru-RU" sz="2400" kern="1200"/>
        </a:p>
      </dsp:txBody>
      <dsp:txXfrm>
        <a:off x="365358" y="236766"/>
        <a:ext cx="8144407" cy="473324"/>
      </dsp:txXfrm>
    </dsp:sp>
    <dsp:sp modelId="{AA3DFD49-CDB6-4669-AB1B-C839C371D52C}">
      <dsp:nvSpPr>
        <dsp:cNvPr id="0" name=""/>
        <dsp:cNvSpPr/>
      </dsp:nvSpPr>
      <dsp:spPr>
        <a:xfrm>
          <a:off x="69530" y="177600"/>
          <a:ext cx="591656" cy="591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774F0-9158-434F-8A84-DD68CA956841}">
      <dsp:nvSpPr>
        <dsp:cNvPr id="0" name=""/>
        <dsp:cNvSpPr/>
      </dsp:nvSpPr>
      <dsp:spPr>
        <a:xfrm>
          <a:off x="793996" y="947170"/>
          <a:ext cx="7715769" cy="473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70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Имущественная (экономическая)</a:t>
          </a:r>
          <a:endParaRPr lang="ru-RU" sz="2400" kern="1200"/>
        </a:p>
      </dsp:txBody>
      <dsp:txXfrm>
        <a:off x="793996" y="947170"/>
        <a:ext cx="7715769" cy="473324"/>
      </dsp:txXfrm>
    </dsp:sp>
    <dsp:sp modelId="{9034F0BB-1294-47C5-87B9-5BDDC67320BD}">
      <dsp:nvSpPr>
        <dsp:cNvPr id="0" name=""/>
        <dsp:cNvSpPr/>
      </dsp:nvSpPr>
      <dsp:spPr>
        <a:xfrm>
          <a:off x="498168" y="888004"/>
          <a:ext cx="591656" cy="591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6C8D6-8C93-4F73-B837-B0C7106F9A47}">
      <dsp:nvSpPr>
        <dsp:cNvPr id="0" name=""/>
        <dsp:cNvSpPr/>
      </dsp:nvSpPr>
      <dsp:spPr>
        <a:xfrm>
          <a:off x="1028887" y="1657053"/>
          <a:ext cx="7480878" cy="473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70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Налоговая</a:t>
          </a:r>
          <a:endParaRPr lang="ru-RU" sz="2400" kern="1200"/>
        </a:p>
      </dsp:txBody>
      <dsp:txXfrm>
        <a:off x="1028887" y="1657053"/>
        <a:ext cx="7480878" cy="473324"/>
      </dsp:txXfrm>
    </dsp:sp>
    <dsp:sp modelId="{9E23AF41-4399-49F7-999E-393F63A02E4E}">
      <dsp:nvSpPr>
        <dsp:cNvPr id="0" name=""/>
        <dsp:cNvSpPr/>
      </dsp:nvSpPr>
      <dsp:spPr>
        <a:xfrm>
          <a:off x="733059" y="1597888"/>
          <a:ext cx="591656" cy="591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7E515-1EC6-4AE6-97F3-AB162EEB6B79}">
      <dsp:nvSpPr>
        <dsp:cNvPr id="0" name=""/>
        <dsp:cNvSpPr/>
      </dsp:nvSpPr>
      <dsp:spPr>
        <a:xfrm>
          <a:off x="1103886" y="2367457"/>
          <a:ext cx="7405879" cy="473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70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Образовательная</a:t>
          </a:r>
          <a:endParaRPr lang="ru-RU" sz="2400" kern="1200" dirty="0"/>
        </a:p>
      </dsp:txBody>
      <dsp:txXfrm>
        <a:off x="1103886" y="2367457"/>
        <a:ext cx="7405879" cy="473324"/>
      </dsp:txXfrm>
    </dsp:sp>
    <dsp:sp modelId="{DD835693-1557-472B-AAB3-AA2C4094AE11}">
      <dsp:nvSpPr>
        <dsp:cNvPr id="0" name=""/>
        <dsp:cNvSpPr/>
      </dsp:nvSpPr>
      <dsp:spPr>
        <a:xfrm>
          <a:off x="808058" y="2308291"/>
          <a:ext cx="591656" cy="591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F6BB0-0B29-4FC0-9BFC-2EB0E0934B7D}">
      <dsp:nvSpPr>
        <dsp:cNvPr id="0" name=""/>
        <dsp:cNvSpPr/>
      </dsp:nvSpPr>
      <dsp:spPr>
        <a:xfrm>
          <a:off x="1028887" y="3077861"/>
          <a:ext cx="7480878" cy="473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70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Информационная (социальная реклама, сбор ЛП)</a:t>
          </a:r>
          <a:endParaRPr lang="ru-RU" sz="2400" kern="1200" dirty="0"/>
        </a:p>
      </dsp:txBody>
      <dsp:txXfrm>
        <a:off x="1028887" y="3077861"/>
        <a:ext cx="7480878" cy="473324"/>
      </dsp:txXfrm>
    </dsp:sp>
    <dsp:sp modelId="{3811157A-6B89-405F-97CF-792AF101D0BD}">
      <dsp:nvSpPr>
        <dsp:cNvPr id="0" name=""/>
        <dsp:cNvSpPr/>
      </dsp:nvSpPr>
      <dsp:spPr>
        <a:xfrm>
          <a:off x="733059" y="3018695"/>
          <a:ext cx="591656" cy="591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A7C07-87F7-4EAC-A132-527D1EF216D6}">
      <dsp:nvSpPr>
        <dsp:cNvPr id="0" name=""/>
        <dsp:cNvSpPr/>
      </dsp:nvSpPr>
      <dsp:spPr>
        <a:xfrm>
          <a:off x="793996" y="3787744"/>
          <a:ext cx="7715769" cy="473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70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Консультационная, методическая, организационная</a:t>
          </a:r>
          <a:endParaRPr lang="ru-RU" sz="2400" kern="1200" dirty="0"/>
        </a:p>
      </dsp:txBody>
      <dsp:txXfrm>
        <a:off x="793996" y="3787744"/>
        <a:ext cx="7715769" cy="473324"/>
      </dsp:txXfrm>
    </dsp:sp>
    <dsp:sp modelId="{8469D2C2-92C3-445B-80D8-08BC9271E2E7}">
      <dsp:nvSpPr>
        <dsp:cNvPr id="0" name=""/>
        <dsp:cNvSpPr/>
      </dsp:nvSpPr>
      <dsp:spPr>
        <a:xfrm>
          <a:off x="498168" y="3728579"/>
          <a:ext cx="591656" cy="591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DD1B7-8630-4770-9023-B5A93DB602A4}">
      <dsp:nvSpPr>
        <dsp:cNvPr id="0" name=""/>
        <dsp:cNvSpPr/>
      </dsp:nvSpPr>
      <dsp:spPr>
        <a:xfrm>
          <a:off x="365358" y="4498148"/>
          <a:ext cx="8144407" cy="473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70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Учет мнений при принятии решений  в сфере поддержки  </a:t>
          </a:r>
          <a:endParaRPr lang="ru-RU" sz="2400" kern="1200"/>
        </a:p>
      </dsp:txBody>
      <dsp:txXfrm>
        <a:off x="365358" y="4498148"/>
        <a:ext cx="8144407" cy="473324"/>
      </dsp:txXfrm>
    </dsp:sp>
    <dsp:sp modelId="{01C7CD15-96DA-4126-A8F7-85E4D3BBFD6D}">
      <dsp:nvSpPr>
        <dsp:cNvPr id="0" name=""/>
        <dsp:cNvSpPr/>
      </dsp:nvSpPr>
      <dsp:spPr>
        <a:xfrm>
          <a:off x="69530" y="4438982"/>
          <a:ext cx="591656" cy="591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8B390-D179-4384-8F0E-233171B688B2}">
      <dsp:nvSpPr>
        <dsp:cNvPr id="0" name=""/>
        <dsp:cNvSpPr/>
      </dsp:nvSpPr>
      <dsp:spPr>
        <a:xfrm>
          <a:off x="2313850" y="378434"/>
          <a:ext cx="1776203" cy="118413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НКО могут</a:t>
          </a:r>
        </a:p>
      </dsp:txBody>
      <dsp:txXfrm>
        <a:off x="2348532" y="413116"/>
        <a:ext cx="1706839" cy="1114771"/>
      </dsp:txXfrm>
    </dsp:sp>
    <dsp:sp modelId="{BDA10C1F-FE48-4ABB-9603-38B001F901E3}">
      <dsp:nvSpPr>
        <dsp:cNvPr id="0" name=""/>
        <dsp:cNvSpPr/>
      </dsp:nvSpPr>
      <dsp:spPr>
        <a:xfrm>
          <a:off x="892887" y="1562570"/>
          <a:ext cx="2309064" cy="473654"/>
        </a:xfrm>
        <a:custGeom>
          <a:avLst/>
          <a:gdLst/>
          <a:ahLst/>
          <a:cxnLst/>
          <a:rect l="0" t="0" r="0" b="0"/>
          <a:pathLst>
            <a:path>
              <a:moveTo>
                <a:pt x="1009512" y="0"/>
              </a:moveTo>
              <a:lnTo>
                <a:pt x="1009512" y="138052"/>
              </a:lnTo>
              <a:lnTo>
                <a:pt x="0" y="138052"/>
              </a:lnTo>
              <a:lnTo>
                <a:pt x="0" y="27610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59924-F9C7-4C67-A37B-E08535668E66}">
      <dsp:nvSpPr>
        <dsp:cNvPr id="0" name=""/>
        <dsp:cNvSpPr/>
      </dsp:nvSpPr>
      <dsp:spPr>
        <a:xfrm>
          <a:off x="4786" y="2036224"/>
          <a:ext cx="1776203" cy="118413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принимать участие в реализации  мероприятий государственных программ </a:t>
          </a:r>
          <a:endParaRPr lang="ru-RU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468" y="2070906"/>
        <a:ext cx="1706839" cy="1114771"/>
      </dsp:txXfrm>
    </dsp:sp>
    <dsp:sp modelId="{50DA69BB-8A59-4CD0-B0E2-7F195DC936C8}">
      <dsp:nvSpPr>
        <dsp:cNvPr id="0" name=""/>
        <dsp:cNvSpPr/>
      </dsp:nvSpPr>
      <dsp:spPr>
        <a:xfrm>
          <a:off x="3156231" y="1562570"/>
          <a:ext cx="91440" cy="4736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3654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0C3DD-C18A-4961-B19F-3AE497507B60}">
      <dsp:nvSpPr>
        <dsp:cNvPr id="0" name=""/>
        <dsp:cNvSpPr/>
      </dsp:nvSpPr>
      <dsp:spPr>
        <a:xfrm>
          <a:off x="2313850" y="2036224"/>
          <a:ext cx="1776203" cy="1184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предоставлении услуг и выполнении работ для государственных нужд</a:t>
          </a:r>
        </a:p>
      </dsp:txBody>
      <dsp:txXfrm>
        <a:off x="2348532" y="2070906"/>
        <a:ext cx="1706839" cy="1114771"/>
      </dsp:txXfrm>
    </dsp:sp>
    <dsp:sp modelId="{E3CB080C-18B3-4D66-95A9-D50CD0EC0887}">
      <dsp:nvSpPr>
        <dsp:cNvPr id="0" name=""/>
        <dsp:cNvSpPr/>
      </dsp:nvSpPr>
      <dsp:spPr>
        <a:xfrm>
          <a:off x="3201951" y="1562570"/>
          <a:ext cx="2309064" cy="473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27"/>
              </a:lnTo>
              <a:lnTo>
                <a:pt x="2309064" y="236827"/>
              </a:lnTo>
              <a:lnTo>
                <a:pt x="2309064" y="473654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6DEDF-1D2B-4BC8-9362-4EA73A733908}">
      <dsp:nvSpPr>
        <dsp:cNvPr id="0" name=""/>
        <dsp:cNvSpPr/>
      </dsp:nvSpPr>
      <dsp:spPr>
        <a:xfrm>
          <a:off x="4622914" y="2036224"/>
          <a:ext cx="1776203" cy="1184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получать субсидии</a:t>
          </a:r>
        </a:p>
      </dsp:txBody>
      <dsp:txXfrm>
        <a:off x="4657596" y="2070906"/>
        <a:ext cx="1706839" cy="1114771"/>
      </dsp:txXfrm>
    </dsp:sp>
    <dsp:sp modelId="{1FBBDD1C-6006-462E-9B96-B5B3FFC430F6}">
      <dsp:nvSpPr>
        <dsp:cNvPr id="0" name=""/>
        <dsp:cNvSpPr/>
      </dsp:nvSpPr>
      <dsp:spPr>
        <a:xfrm>
          <a:off x="3201951" y="3220359"/>
          <a:ext cx="2309064" cy="473654"/>
        </a:xfrm>
        <a:custGeom>
          <a:avLst/>
          <a:gdLst/>
          <a:ahLst/>
          <a:cxnLst/>
          <a:rect l="0" t="0" r="0" b="0"/>
          <a:pathLst>
            <a:path>
              <a:moveTo>
                <a:pt x="2309064" y="0"/>
              </a:moveTo>
              <a:lnTo>
                <a:pt x="2309064" y="236827"/>
              </a:lnTo>
              <a:lnTo>
                <a:pt x="0" y="236827"/>
              </a:lnTo>
              <a:lnTo>
                <a:pt x="0" y="473654"/>
              </a:lnTo>
            </a:path>
          </a:pathLst>
        </a:custGeom>
        <a:noFill/>
        <a:ln w="254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79348-8CE7-4D6F-91E9-35FDF1776307}">
      <dsp:nvSpPr>
        <dsp:cNvPr id="0" name=""/>
        <dsp:cNvSpPr/>
      </dsp:nvSpPr>
      <dsp:spPr>
        <a:xfrm>
          <a:off x="2313850" y="3694013"/>
          <a:ext cx="1776203" cy="1184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получать компенсацию, предусмотренную для поставщиков социальных услуг</a:t>
          </a:r>
          <a:endParaRPr lang="ru-RU" sz="1400" kern="1200" dirty="0"/>
        </a:p>
      </dsp:txBody>
      <dsp:txXfrm>
        <a:off x="2348532" y="3728695"/>
        <a:ext cx="1706839" cy="1114771"/>
      </dsp:txXfrm>
    </dsp:sp>
    <dsp:sp modelId="{F1CCB121-DC75-47F0-BC70-B22B7B79F2BE}">
      <dsp:nvSpPr>
        <dsp:cNvPr id="0" name=""/>
        <dsp:cNvSpPr/>
      </dsp:nvSpPr>
      <dsp:spPr>
        <a:xfrm>
          <a:off x="5465296" y="3220359"/>
          <a:ext cx="91440" cy="4736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3654"/>
              </a:lnTo>
            </a:path>
          </a:pathLst>
        </a:custGeom>
        <a:noFill/>
        <a:ln w="254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484B6-C5B8-4E27-8A13-75EC1821C9A7}">
      <dsp:nvSpPr>
        <dsp:cNvPr id="0" name=""/>
        <dsp:cNvSpPr/>
      </dsp:nvSpPr>
      <dsp:spPr>
        <a:xfrm>
          <a:off x="4622914" y="3694013"/>
          <a:ext cx="1776203" cy="1184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Субсидии в форме грантов</a:t>
          </a:r>
          <a:endParaRPr lang="ru-RU" sz="1400" kern="1200" dirty="0"/>
        </a:p>
      </dsp:txBody>
      <dsp:txXfrm>
        <a:off x="4657596" y="3728695"/>
        <a:ext cx="1706839" cy="1114771"/>
      </dsp:txXfrm>
    </dsp:sp>
    <dsp:sp modelId="{B7566685-7A79-4266-8BB3-39DC5C76E968}">
      <dsp:nvSpPr>
        <dsp:cNvPr id="0" name=""/>
        <dsp:cNvSpPr/>
      </dsp:nvSpPr>
      <dsp:spPr>
        <a:xfrm>
          <a:off x="5511016" y="3220359"/>
          <a:ext cx="2309064" cy="473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27"/>
              </a:lnTo>
              <a:lnTo>
                <a:pt x="2309064" y="236827"/>
              </a:lnTo>
              <a:lnTo>
                <a:pt x="2309064" y="473654"/>
              </a:lnTo>
            </a:path>
          </a:pathLst>
        </a:custGeom>
        <a:noFill/>
        <a:ln w="254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D7E29-C6D1-4DE6-8AE7-5559243DD6D8}">
      <dsp:nvSpPr>
        <dsp:cNvPr id="0" name=""/>
        <dsp:cNvSpPr/>
      </dsp:nvSpPr>
      <dsp:spPr>
        <a:xfrm>
          <a:off x="6931978" y="3694013"/>
          <a:ext cx="1776203" cy="1184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Целевые потребительские субсидии</a:t>
          </a:r>
          <a:endParaRPr lang="ru-RU" sz="1400" kern="1200" dirty="0"/>
        </a:p>
      </dsp:txBody>
      <dsp:txXfrm>
        <a:off x="6966660" y="3728695"/>
        <a:ext cx="1706839" cy="11147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A44EA-C3F6-44F6-8BFF-79D0F72C9EEF}">
      <dsp:nvSpPr>
        <dsp:cNvPr id="0" name=""/>
        <dsp:cNvSpPr/>
      </dsp:nvSpPr>
      <dsp:spPr>
        <a:xfrm>
          <a:off x="4148" y="365315"/>
          <a:ext cx="2122161" cy="70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C00000"/>
              </a:solidFill>
            </a:rPr>
            <a:t>Механизм целевых потребительских субсидий</a:t>
          </a:r>
          <a:endParaRPr lang="ru-RU" sz="1500" kern="1200" dirty="0">
            <a:solidFill>
              <a:srgbClr val="C00000"/>
            </a:solidFill>
          </a:endParaRPr>
        </a:p>
      </dsp:txBody>
      <dsp:txXfrm>
        <a:off x="4148" y="365315"/>
        <a:ext cx="2122161" cy="705375"/>
      </dsp:txXfrm>
    </dsp:sp>
    <dsp:sp modelId="{78EE5627-1300-4521-A84D-41C1CCA2674D}">
      <dsp:nvSpPr>
        <dsp:cNvPr id="0" name=""/>
        <dsp:cNvSpPr/>
      </dsp:nvSpPr>
      <dsp:spPr>
        <a:xfrm>
          <a:off x="2126310" y="133864"/>
          <a:ext cx="424432" cy="1168277"/>
        </a:xfrm>
        <a:prstGeom prst="leftBrace">
          <a:avLst>
            <a:gd name="adj1" fmla="val 35000"/>
            <a:gd name="adj2" fmla="val 50000"/>
          </a:avLst>
        </a:prstGeom>
        <a:noFill/>
        <a:ln w="25400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41C41-8214-437F-9EF3-3D4A799A0AA1}">
      <dsp:nvSpPr>
        <dsp:cNvPr id="0" name=""/>
        <dsp:cNvSpPr/>
      </dsp:nvSpPr>
      <dsp:spPr>
        <a:xfrm>
          <a:off x="2720515" y="133864"/>
          <a:ext cx="5772279" cy="11682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Постановление Правительства </a:t>
          </a:r>
          <a:r>
            <a:rPr lang="ru-RU" sz="1500" b="1" kern="1200" dirty="0" smtClean="0"/>
            <a:t>Ставропольского края </a:t>
          </a:r>
          <a:r>
            <a:rPr lang="ru-RU" sz="1500" kern="1200" dirty="0" smtClean="0"/>
            <a:t>от 11.01.2016 N 3-п "О проведении в 2016 году в Ставропольском крае эксперимента по оказанию гражданам, больным наркоманией и прошедшим лечение от наркомании, услуг по социальной реабилитации с использованием </a:t>
          </a:r>
          <a:r>
            <a:rPr lang="ru-RU" sz="1500" b="1" kern="1200" dirty="0" smtClean="0"/>
            <a:t>сертификата</a:t>
          </a:r>
          <a:r>
            <a:rPr lang="ru-RU" sz="1500" kern="1200" dirty="0" smtClean="0"/>
            <a:t>"</a:t>
          </a:r>
          <a:endParaRPr lang="ru-RU" sz="1500" kern="1200" dirty="0"/>
        </a:p>
      </dsp:txBody>
      <dsp:txXfrm>
        <a:off x="2720515" y="133864"/>
        <a:ext cx="5772279" cy="1168277"/>
      </dsp:txXfrm>
    </dsp:sp>
    <dsp:sp modelId="{3EC1E710-CC7F-4489-99B3-5A0A9405913A}">
      <dsp:nvSpPr>
        <dsp:cNvPr id="0" name=""/>
        <dsp:cNvSpPr/>
      </dsp:nvSpPr>
      <dsp:spPr>
        <a:xfrm>
          <a:off x="4148" y="1383985"/>
          <a:ext cx="2122161" cy="178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C00000"/>
              </a:solidFill>
            </a:rPr>
            <a:t>Квалификационный отбор СОНКО (формирование реестра (перечня) НКО, оказывающих такие услуги с использованием </a:t>
          </a:r>
          <a:r>
            <a:rPr lang="ru-RU" sz="1500" b="1" kern="1200" dirty="0" smtClean="0">
              <a:solidFill>
                <a:srgbClr val="C00000"/>
              </a:solidFill>
            </a:rPr>
            <a:t>сертификата</a:t>
          </a:r>
          <a:r>
            <a:rPr lang="ru-RU" sz="1500" kern="1200" dirty="0" smtClean="0">
              <a:solidFill>
                <a:srgbClr val="C00000"/>
              </a:solidFill>
            </a:rPr>
            <a:t>)</a:t>
          </a:r>
          <a:endParaRPr lang="ru-RU" sz="1500" kern="1200" dirty="0">
            <a:solidFill>
              <a:srgbClr val="C00000"/>
            </a:solidFill>
          </a:endParaRPr>
        </a:p>
      </dsp:txBody>
      <dsp:txXfrm>
        <a:off x="4148" y="1383985"/>
        <a:ext cx="2122161" cy="1782000"/>
      </dsp:txXfrm>
    </dsp:sp>
    <dsp:sp modelId="{DE42A7FD-4603-4EFD-9197-A57F07F28783}">
      <dsp:nvSpPr>
        <dsp:cNvPr id="0" name=""/>
        <dsp:cNvSpPr/>
      </dsp:nvSpPr>
      <dsp:spPr>
        <a:xfrm>
          <a:off x="2126310" y="1356141"/>
          <a:ext cx="424432" cy="1837687"/>
        </a:xfrm>
        <a:prstGeom prst="leftBrace">
          <a:avLst>
            <a:gd name="adj1" fmla="val 35000"/>
            <a:gd name="adj2" fmla="val 50000"/>
          </a:avLst>
        </a:prstGeom>
        <a:noFill/>
        <a:ln w="25400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C1435-27BB-4632-B6D4-F1560B19EFF9}">
      <dsp:nvSpPr>
        <dsp:cNvPr id="0" name=""/>
        <dsp:cNvSpPr/>
      </dsp:nvSpPr>
      <dsp:spPr>
        <a:xfrm>
          <a:off x="2720515" y="1356141"/>
          <a:ext cx="5772279" cy="1837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Постановление Правительства </a:t>
          </a:r>
          <a:r>
            <a:rPr lang="ru-RU" sz="1500" b="1" kern="1200" dirty="0" smtClean="0"/>
            <a:t>Мурманской области </a:t>
          </a:r>
          <a:r>
            <a:rPr lang="ru-RU" sz="1500" kern="1200" dirty="0" smtClean="0"/>
            <a:t>от 24.12.2015 N 604-ПП/13 "О порядке квалификационного отбора некоммерческих организаций, предоставляющих услуги по социальной реабилитации и </a:t>
          </a:r>
          <a:r>
            <a:rPr lang="ru-RU" sz="1500" kern="1200" dirty="0" err="1" smtClean="0"/>
            <a:t>ресоциализации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наркопотребителей</a:t>
          </a:r>
          <a:r>
            <a:rPr lang="ru-RU" sz="1500" kern="1200" dirty="0" smtClean="0"/>
            <a:t>"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Постановление Правительства Пермского края от 26.07.2011 N 495-п "Об утверждении Порядка проведения квалификационного отбора для оказания реабилитационных услуг потребителям </a:t>
          </a:r>
          <a:r>
            <a:rPr lang="ru-RU" sz="1500" kern="1200" dirty="0" err="1" smtClean="0"/>
            <a:t>психоактивных</a:t>
          </a:r>
          <a:r>
            <a:rPr lang="ru-RU" sz="1500" kern="1200" dirty="0" smtClean="0"/>
            <a:t> веществ с использованием сертификата"</a:t>
          </a:r>
          <a:endParaRPr lang="ru-RU" sz="1500" kern="1200" dirty="0"/>
        </a:p>
      </dsp:txBody>
      <dsp:txXfrm>
        <a:off x="2720515" y="1356141"/>
        <a:ext cx="5772279" cy="1837687"/>
      </dsp:txXfrm>
    </dsp:sp>
    <dsp:sp modelId="{0CCA154D-C401-4579-965E-3365EE8B6033}">
      <dsp:nvSpPr>
        <dsp:cNvPr id="0" name=""/>
        <dsp:cNvSpPr/>
      </dsp:nvSpPr>
      <dsp:spPr>
        <a:xfrm>
          <a:off x="4148" y="3369645"/>
          <a:ext cx="2122161" cy="155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C00000"/>
              </a:solidFill>
            </a:rPr>
            <a:t>Квалификационный отбор  реабилитационных центров независимо от их организационно-правовой формы и формы собственности</a:t>
          </a:r>
          <a:endParaRPr lang="ru-RU" sz="1500" kern="1200" dirty="0">
            <a:solidFill>
              <a:srgbClr val="C00000"/>
            </a:solidFill>
          </a:endParaRPr>
        </a:p>
      </dsp:txBody>
      <dsp:txXfrm>
        <a:off x="4148" y="3369645"/>
        <a:ext cx="2122161" cy="1559250"/>
      </dsp:txXfrm>
    </dsp:sp>
    <dsp:sp modelId="{0ABE3030-A462-4544-A462-73618311A953}">
      <dsp:nvSpPr>
        <dsp:cNvPr id="0" name=""/>
        <dsp:cNvSpPr/>
      </dsp:nvSpPr>
      <dsp:spPr>
        <a:xfrm>
          <a:off x="2126310" y="3247829"/>
          <a:ext cx="424432" cy="1802882"/>
        </a:xfrm>
        <a:prstGeom prst="leftBrace">
          <a:avLst>
            <a:gd name="adj1" fmla="val 35000"/>
            <a:gd name="adj2" fmla="val 50000"/>
          </a:avLst>
        </a:prstGeom>
        <a:noFill/>
        <a:ln w="25400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CAA18-5321-4BC4-83BC-8EF5F4D4F815}">
      <dsp:nvSpPr>
        <dsp:cNvPr id="0" name=""/>
        <dsp:cNvSpPr/>
      </dsp:nvSpPr>
      <dsp:spPr>
        <a:xfrm>
          <a:off x="2720515" y="3247829"/>
          <a:ext cx="5772279" cy="1802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"Положением о порядке предоставления сертификатов на оплату услуг по социальной реабилитации и </a:t>
          </a:r>
          <a:r>
            <a:rPr lang="ru-RU" sz="1500" kern="1200" dirty="0" err="1" smtClean="0"/>
            <a:t>ресоциализации</a:t>
          </a:r>
          <a:r>
            <a:rPr lang="ru-RU" sz="1500" kern="1200" dirty="0" smtClean="0"/>
            <a:t> граждан, страдающих наркологическими заболеваниями", «Положением о порядке и критериях квалификационного отбора НКО,…для оказания реабилитационных услуг гражданам, страдающим наркологическими заболеваниями, с использованием </a:t>
          </a:r>
          <a:r>
            <a:rPr lang="ru-RU" sz="1500" b="1" kern="1200" dirty="0" smtClean="0"/>
            <a:t>сертификата» </a:t>
          </a:r>
          <a:r>
            <a:rPr lang="ru-RU" sz="1500" kern="1200" dirty="0" smtClean="0"/>
            <a:t>(утв. Постановление Администрации </a:t>
          </a:r>
          <a:r>
            <a:rPr lang="ru-RU" sz="1500" b="1" kern="1200" dirty="0" smtClean="0"/>
            <a:t>Псковской области </a:t>
          </a:r>
          <a:r>
            <a:rPr lang="ru-RU" sz="1500" kern="1200" dirty="0" smtClean="0"/>
            <a:t>от 17.12.2014 N 549)</a:t>
          </a:r>
          <a:endParaRPr lang="ru-RU" sz="1500" kern="1200" dirty="0"/>
        </a:p>
      </dsp:txBody>
      <dsp:txXfrm>
        <a:off x="2720515" y="3247829"/>
        <a:ext cx="5772279" cy="18028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22364-ABBD-48BE-B70D-28BDD2696EC0}">
      <dsp:nvSpPr>
        <dsp:cNvPr id="0" name=""/>
        <dsp:cNvSpPr/>
      </dsp:nvSpPr>
      <dsp:spPr>
        <a:xfrm>
          <a:off x="4018" y="399475"/>
          <a:ext cx="2055390" cy="56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Закупки для государственных нужд (44-ФЗ)</a:t>
          </a:r>
          <a:endParaRPr lang="ru-RU" sz="1200" kern="1200" dirty="0"/>
        </a:p>
      </dsp:txBody>
      <dsp:txXfrm>
        <a:off x="4018" y="399475"/>
        <a:ext cx="2055390" cy="564300"/>
      </dsp:txXfrm>
    </dsp:sp>
    <dsp:sp modelId="{55A451BF-CAEA-4033-A18A-C14A7DDB5ECB}">
      <dsp:nvSpPr>
        <dsp:cNvPr id="0" name=""/>
        <dsp:cNvSpPr/>
      </dsp:nvSpPr>
      <dsp:spPr>
        <a:xfrm>
          <a:off x="2059409" y="258400"/>
          <a:ext cx="411078" cy="846450"/>
        </a:xfrm>
        <a:prstGeom prst="leftBrace">
          <a:avLst>
            <a:gd name="adj1" fmla="val 35000"/>
            <a:gd name="adj2" fmla="val 50000"/>
          </a:avLst>
        </a:prstGeom>
        <a:noFill/>
        <a:ln w="25400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6A9DB-4A25-4CC9-921E-5716E70CA822}">
      <dsp:nvSpPr>
        <dsp:cNvPr id="0" name=""/>
        <dsp:cNvSpPr/>
      </dsp:nvSpPr>
      <dsp:spPr>
        <a:xfrm>
          <a:off x="2634918" y="258400"/>
          <a:ext cx="5590663" cy="846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Социальное такси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Надомное обслуживание инвалидов и пожилых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Обучение неработающих пенсионеров компьютерной грамотности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Услуги семьям и детям</a:t>
          </a:r>
          <a:endParaRPr lang="ru-RU" sz="1200" kern="1200" dirty="0"/>
        </a:p>
      </dsp:txBody>
      <dsp:txXfrm>
        <a:off x="2634918" y="258400"/>
        <a:ext cx="5590663" cy="846450"/>
      </dsp:txXfrm>
    </dsp:sp>
    <dsp:sp modelId="{10D29888-9915-4586-93C1-79EE52A3ED7E}">
      <dsp:nvSpPr>
        <dsp:cNvPr id="0" name=""/>
        <dsp:cNvSpPr/>
      </dsp:nvSpPr>
      <dsp:spPr>
        <a:xfrm>
          <a:off x="4018" y="1571275"/>
          <a:ext cx="2055390" cy="56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Предоставление субсидий в соответствии  со ст. 78.1 Бюджетного кодекса</a:t>
          </a:r>
          <a:endParaRPr lang="ru-RU" sz="1200" kern="1200" dirty="0"/>
        </a:p>
      </dsp:txBody>
      <dsp:txXfrm>
        <a:off x="4018" y="1571275"/>
        <a:ext cx="2055390" cy="564300"/>
      </dsp:txXfrm>
    </dsp:sp>
    <dsp:sp modelId="{C3EAAF33-DB94-4F47-BF57-9CD8E00F7AAB}">
      <dsp:nvSpPr>
        <dsp:cNvPr id="0" name=""/>
        <dsp:cNvSpPr/>
      </dsp:nvSpPr>
      <dsp:spPr>
        <a:xfrm>
          <a:off x="2059409" y="1148050"/>
          <a:ext cx="411078" cy="1410750"/>
        </a:xfrm>
        <a:prstGeom prst="leftBrace">
          <a:avLst>
            <a:gd name="adj1" fmla="val 35000"/>
            <a:gd name="adj2" fmla="val 50000"/>
          </a:avLst>
        </a:prstGeom>
        <a:noFill/>
        <a:ln w="25400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A7168-919C-40E3-8FA1-22870DBE99D3}">
      <dsp:nvSpPr>
        <dsp:cNvPr id="0" name=""/>
        <dsp:cNvSpPr/>
      </dsp:nvSpPr>
      <dsp:spPr>
        <a:xfrm>
          <a:off x="2634918" y="1148050"/>
          <a:ext cx="5590663" cy="1410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Дошкольное образование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Субсидии частным общеобразовательным организациям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Трудовая занятость несовершеннолетних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Детский телефон доверия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Приобретение </a:t>
          </a:r>
          <a:r>
            <a:rPr lang="ru-RU" sz="1200" kern="1200" dirty="0" err="1" smtClean="0"/>
            <a:t>тифлотехнических</a:t>
          </a:r>
          <a:r>
            <a:rPr lang="ru-RU" sz="1200" kern="1200" dirty="0" smtClean="0"/>
            <a:t> средств реабилитации и обучение навыкам пользования ими инвалидов по зрению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Издание специальной газеты для инвалидов</a:t>
          </a:r>
          <a:endParaRPr lang="ru-RU" sz="1200" kern="1200" dirty="0"/>
        </a:p>
      </dsp:txBody>
      <dsp:txXfrm>
        <a:off x="2634918" y="1148050"/>
        <a:ext cx="5590663" cy="1410750"/>
      </dsp:txXfrm>
    </dsp:sp>
    <dsp:sp modelId="{BF170D67-2EF5-459C-8C45-3BB866838A58}">
      <dsp:nvSpPr>
        <dsp:cNvPr id="0" name=""/>
        <dsp:cNvSpPr/>
      </dsp:nvSpPr>
      <dsp:spPr>
        <a:xfrm>
          <a:off x="4018" y="2848881"/>
          <a:ext cx="2055390" cy="56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Предоставление субсидий на конкурсной основе, ст.78.1 БК</a:t>
          </a:r>
          <a:endParaRPr lang="ru-RU" sz="1200" kern="1200" dirty="0"/>
        </a:p>
      </dsp:txBody>
      <dsp:txXfrm>
        <a:off x="4018" y="2848881"/>
        <a:ext cx="2055390" cy="564300"/>
      </dsp:txXfrm>
    </dsp:sp>
    <dsp:sp modelId="{9D25F016-21B8-4DD5-A128-774E0C525A8F}">
      <dsp:nvSpPr>
        <dsp:cNvPr id="0" name=""/>
        <dsp:cNvSpPr/>
      </dsp:nvSpPr>
      <dsp:spPr>
        <a:xfrm>
          <a:off x="2059409" y="2602000"/>
          <a:ext cx="411078" cy="1058062"/>
        </a:xfrm>
        <a:prstGeom prst="leftBrace">
          <a:avLst>
            <a:gd name="adj1" fmla="val 35000"/>
            <a:gd name="adj2" fmla="val 50000"/>
          </a:avLst>
        </a:prstGeom>
        <a:noFill/>
        <a:ln w="25400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D6CE1-96C8-4698-962F-B16E5F5C7EE0}">
      <dsp:nvSpPr>
        <dsp:cNvPr id="0" name=""/>
        <dsp:cNvSpPr/>
      </dsp:nvSpPr>
      <dsp:spPr>
        <a:xfrm>
          <a:off x="2634918" y="2602000"/>
          <a:ext cx="5590663" cy="105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Создание и сохранение рабочих мест для инвалидов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Поддержка семейных клубов и консультационных центров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Направление наркопотребителей за лечебно-профилактическими услугами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Профилактика ПАВ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Реализация аутрич-проектов</a:t>
          </a:r>
          <a:endParaRPr lang="ru-RU" sz="1200" kern="1200" dirty="0"/>
        </a:p>
      </dsp:txBody>
      <dsp:txXfrm>
        <a:off x="2634918" y="2602000"/>
        <a:ext cx="5590663" cy="1058062"/>
      </dsp:txXfrm>
    </dsp:sp>
    <dsp:sp modelId="{F0ABB212-6A37-431D-9B25-66B07CAF3E1E}">
      <dsp:nvSpPr>
        <dsp:cNvPr id="0" name=""/>
        <dsp:cNvSpPr/>
      </dsp:nvSpPr>
      <dsp:spPr>
        <a:xfrm>
          <a:off x="4018" y="3703262"/>
          <a:ext cx="2055390" cy="56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Оплата услуг по сертификату (целевая потребительская субсидия)</a:t>
          </a:r>
          <a:endParaRPr lang="ru-RU" sz="1200" kern="1200" dirty="0"/>
        </a:p>
      </dsp:txBody>
      <dsp:txXfrm>
        <a:off x="4018" y="3703262"/>
        <a:ext cx="2055390" cy="564300"/>
      </dsp:txXfrm>
    </dsp:sp>
    <dsp:sp modelId="{8DA7EBE3-DEB3-4F1A-A645-8335FED1F98A}">
      <dsp:nvSpPr>
        <dsp:cNvPr id="0" name=""/>
        <dsp:cNvSpPr/>
      </dsp:nvSpPr>
      <dsp:spPr>
        <a:xfrm>
          <a:off x="2059409" y="3703262"/>
          <a:ext cx="411078" cy="564300"/>
        </a:xfrm>
        <a:prstGeom prst="leftBrace">
          <a:avLst>
            <a:gd name="adj1" fmla="val 35000"/>
            <a:gd name="adj2" fmla="val 50000"/>
          </a:avLst>
        </a:prstGeom>
        <a:noFill/>
        <a:ln w="25400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E4EB8-50FC-4C5A-AD98-EC6847CC1C5C}">
      <dsp:nvSpPr>
        <dsp:cNvPr id="0" name=""/>
        <dsp:cNvSpPr/>
      </dsp:nvSpPr>
      <dsp:spPr>
        <a:xfrm>
          <a:off x="2634918" y="3703262"/>
          <a:ext cx="5590663" cy="5643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Реабилитация потребителей ПАВ</a:t>
          </a:r>
          <a:endParaRPr lang="ru-RU" sz="1200" kern="1200" dirty="0"/>
        </a:p>
      </dsp:txBody>
      <dsp:txXfrm>
        <a:off x="2634918" y="3703262"/>
        <a:ext cx="5590663" cy="5643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0A74E-CDC9-45B4-8979-649FAFA724FC}">
      <dsp:nvSpPr>
        <dsp:cNvPr id="0" name=""/>
        <dsp:cNvSpPr/>
      </dsp:nvSpPr>
      <dsp:spPr>
        <a:xfrm>
          <a:off x="0" y="590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7A4BC-F968-4C18-B4BE-B6B0134410BF}">
      <dsp:nvSpPr>
        <dsp:cNvPr id="0" name=""/>
        <dsp:cNvSpPr/>
      </dsp:nvSpPr>
      <dsp:spPr>
        <a:xfrm>
          <a:off x="0" y="590"/>
          <a:ext cx="8640960" cy="96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Государственные программы Развития здравоохранения</a:t>
          </a:r>
          <a:endParaRPr lang="ru-RU" sz="1600" kern="1200" dirty="0"/>
        </a:p>
      </dsp:txBody>
      <dsp:txXfrm>
        <a:off x="0" y="590"/>
        <a:ext cx="8640960" cy="967826"/>
      </dsp:txXfrm>
    </dsp:sp>
    <dsp:sp modelId="{4054FE92-BD5D-4A93-911F-CB2F4E9DC00F}">
      <dsp:nvSpPr>
        <dsp:cNvPr id="0" name=""/>
        <dsp:cNvSpPr/>
      </dsp:nvSpPr>
      <dsp:spPr>
        <a:xfrm>
          <a:off x="0" y="968416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BFA74-5BB1-4AE4-8B98-8D9A208746DE}">
      <dsp:nvSpPr>
        <dsp:cNvPr id="0" name=""/>
        <dsp:cNvSpPr/>
      </dsp:nvSpPr>
      <dsp:spPr>
        <a:xfrm>
          <a:off x="0" y="968416"/>
          <a:ext cx="8640960" cy="96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Постановление Правительства Санкт-Петербурга от 29.01.2013 N 28 (ред. от 18.12.2015) "О Программе "Профилактика заболевания, вызываемого вирусом иммунодефицита человека (ВИЧ-инфекции), в Санкт-Петербурге на 2013-2015 годы"</a:t>
          </a:r>
          <a:endParaRPr lang="ru-RU" sz="1600" kern="1200" dirty="0"/>
        </a:p>
      </dsp:txBody>
      <dsp:txXfrm>
        <a:off x="0" y="968416"/>
        <a:ext cx="8640960" cy="967826"/>
      </dsp:txXfrm>
    </dsp:sp>
    <dsp:sp modelId="{772E7EAB-BE39-48B6-945D-CD164F263265}">
      <dsp:nvSpPr>
        <dsp:cNvPr id="0" name=""/>
        <dsp:cNvSpPr/>
      </dsp:nvSpPr>
      <dsp:spPr>
        <a:xfrm>
          <a:off x="0" y="1936242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E6EA9-3293-47AE-BE3E-1C4FB7DFF738}">
      <dsp:nvSpPr>
        <dsp:cNvPr id="0" name=""/>
        <dsp:cNvSpPr/>
      </dsp:nvSpPr>
      <dsp:spPr>
        <a:xfrm>
          <a:off x="0" y="1936242"/>
          <a:ext cx="8640960" cy="96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Приказ Министерства здравоохранения Калужской обл. от 10.01.2012 N 48 "Об утверждении ведомственной целевой программы "Предупреждение и борьба с социально значимыми заболеваниями в Калужской области" на 2012 год"</a:t>
          </a:r>
          <a:endParaRPr lang="ru-RU" sz="1600" kern="1200" dirty="0"/>
        </a:p>
      </dsp:txBody>
      <dsp:txXfrm>
        <a:off x="0" y="1936242"/>
        <a:ext cx="8640960" cy="967826"/>
      </dsp:txXfrm>
    </dsp:sp>
    <dsp:sp modelId="{EA0AAF92-D133-43C9-8625-60D4B07613A5}">
      <dsp:nvSpPr>
        <dsp:cNvPr id="0" name=""/>
        <dsp:cNvSpPr/>
      </dsp:nvSpPr>
      <dsp:spPr>
        <a:xfrm>
          <a:off x="0" y="2904069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FD8E0-AE80-4B7C-AAA7-0953015841CC}">
      <dsp:nvSpPr>
        <dsp:cNvPr id="0" name=""/>
        <dsp:cNvSpPr/>
      </dsp:nvSpPr>
      <dsp:spPr>
        <a:xfrm>
          <a:off x="0" y="2904069"/>
          <a:ext cx="8640960" cy="96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Приказ Департамента здравоохранения Вологодской области от 17.01.2011 N 15 (ред. от 03.03.2014) "Об утверждении ведомственной целевой программы по предупреждению распространения в Вологодской области заболевания, вызываемого вирусом иммунодефицита человека (ВИЧ-инфекции), "Анти-ВИЧ/СПИД" на 2011 - 2013 годы"</a:t>
          </a:r>
          <a:endParaRPr lang="ru-RU" sz="1600" kern="1200" dirty="0"/>
        </a:p>
      </dsp:txBody>
      <dsp:txXfrm>
        <a:off x="0" y="2904069"/>
        <a:ext cx="8640960" cy="967826"/>
      </dsp:txXfrm>
    </dsp:sp>
    <dsp:sp modelId="{CB99A9F6-6B49-494F-B2C5-AEBA5BCAA55A}">
      <dsp:nvSpPr>
        <dsp:cNvPr id="0" name=""/>
        <dsp:cNvSpPr/>
      </dsp:nvSpPr>
      <dsp:spPr>
        <a:xfrm>
          <a:off x="0" y="3871895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614D5-9569-43A7-BEE3-C4FD28E12A73}">
      <dsp:nvSpPr>
        <dsp:cNvPr id="0" name=""/>
        <dsp:cNvSpPr/>
      </dsp:nvSpPr>
      <dsp:spPr>
        <a:xfrm>
          <a:off x="0" y="3871895"/>
          <a:ext cx="8640960" cy="96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Постановление Администрации </a:t>
          </a:r>
          <a:r>
            <a:rPr lang="ru-RU" sz="1600" kern="1200" dirty="0" err="1" smtClean="0"/>
            <a:t>Серовского</a:t>
          </a:r>
          <a:r>
            <a:rPr lang="ru-RU" sz="1600" kern="1200" dirty="0" smtClean="0"/>
            <a:t> городского округа от 06.03.2013 N 376 (ред. от 14.10.2015) "Об утверждении муниципальной программы "О дополнительных мерах по ограничению распространения ВИЧ-инфекции на территории </a:t>
          </a:r>
          <a:r>
            <a:rPr lang="ru-RU" sz="1600" kern="1200" dirty="0" err="1" smtClean="0"/>
            <a:t>Серовского</a:t>
          </a:r>
          <a:r>
            <a:rPr lang="ru-RU" sz="1600" kern="1200" dirty="0" smtClean="0"/>
            <a:t> городского округа" на 2013 - 2015 годы« (Свердловская область)</a:t>
          </a:r>
          <a:endParaRPr lang="ru-RU" sz="1600" kern="1200" dirty="0"/>
        </a:p>
      </dsp:txBody>
      <dsp:txXfrm>
        <a:off x="0" y="3871895"/>
        <a:ext cx="8640960" cy="9678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26B6C-2BD8-4117-825B-C969C1254253}">
      <dsp:nvSpPr>
        <dsp:cNvPr id="0" name=""/>
        <dsp:cNvSpPr/>
      </dsp:nvSpPr>
      <dsp:spPr>
        <a:xfrm rot="5400000">
          <a:off x="3914143" y="671538"/>
          <a:ext cx="4604011" cy="441756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Расходование финансовых средств осуществляется государственным бюджетным учреждением "Республиканский центр по профилактике и борьбе со СПИДом и другими инфекционными заболеваниями"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Предоставление Центру финансовых средств осуществляется Министерством здравоохранения Республики Ингушетия в соответствии с Законом "О республиканском бюджете на 2014 год и на плановый период 2015 и 2016 годов"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 Центр обеспечивают размещение государственных заказов на: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а) подготовку и переподготовку медицинских кадров, в том числе по специальностям "фтизиатрия", "хирургия", "анестезиология-реаниматология", "рентгенология" и "ультразвуковая диагностика", кадров по вопросам профилактики ВИЧ-инфекции и гепатитов B и C…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 smtClean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 smtClean="0"/>
        </a:p>
      </dsp:txBody>
      <dsp:txXfrm rot="-5400000">
        <a:off x="4007367" y="793962"/>
        <a:ext cx="4201915" cy="4172715"/>
      </dsp:txXfrm>
    </dsp:sp>
    <dsp:sp modelId="{E70C4119-5E7F-4E91-95CC-6AF4641EF362}">
      <dsp:nvSpPr>
        <dsp:cNvPr id="0" name=""/>
        <dsp:cNvSpPr/>
      </dsp:nvSpPr>
      <dsp:spPr>
        <a:xfrm>
          <a:off x="360045" y="2812"/>
          <a:ext cx="3647321" cy="5755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Постановление Правительства РИ от 31.12.2014 N 285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"О Правилах использования финансовых средств, предоставляемых в 2014 году в виде субсидий из федерального бюджета бюджету Республики Ингушетия, и средств республиканского бюджета, связанных с реализацией мероприятий по обследованию населения с целью выявления туберкулеза, лечения больных туберкулезом, а также профилактических мероприятий и обеспечением закупок диагностических средств для выявления и мониторинга лечения лиц, инфицированных вирусами иммунодефицита человека и гепатитов B и C"</a:t>
          </a:r>
        </a:p>
      </dsp:txBody>
      <dsp:txXfrm>
        <a:off x="538093" y="180860"/>
        <a:ext cx="3291225" cy="539891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26B6C-2BD8-4117-825B-C969C1254253}">
      <dsp:nvSpPr>
        <dsp:cNvPr id="0" name=""/>
        <dsp:cNvSpPr/>
      </dsp:nvSpPr>
      <dsp:spPr>
        <a:xfrm rot="5400000">
          <a:off x="3174869" y="-273581"/>
          <a:ext cx="4550905" cy="623579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Субсидии предоставляются на безвозмездной и безвозвратной основе СОНКО, за исключением государственных (муниципальных) учреждений, и осуществляющим один из следующих видов деятельности: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профилактика социально опасных форм поведения граждан;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социальная поддержка и защита граждан, практикующих социально опасные формы поведения или оказавшихся в трудной жизненной ситуации в связи с заболеванием, вызванным ВИЧ-инфекцией.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3. Субсидии предоставляются в целях финансового обеспечения (возмещения) затрат, возникших в 2015 году: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3.1. В связи с реализацией мероприятий по подготовке консультантов из числа лиц, живущих с ВИЧ-инфекцией, и обеспечению их деятельности в учреждениях, осуществляющих социальное обслуживание ВИЧ-инфицированных граждан.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3.2. В связи с реализацией мероприятий по социально-психологическому консультированию ВИЧ-инфицированных женщин, находящихся в местах лишения свободы.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3.3. В связи с реализацией мероприятий по профилактике ВИЧ-инфекции среди женщин, вовлеченных в сферу оказания сексуальных услуг.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предусматривается проведение ряда образовательных мероприятий в виде лекций, семинаров и тренингов, стажировка в государственных учреждениях для консультантов, живущих с ВИЧ, с дальнейшим осуществлением консультирования в учреждениях социального обслуживания.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проведение мероприятий по оказанию социально-психологической и правовой поддержки ВИЧ-инфицированным женщинам, находящимся в местах лишения свободы.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проведение аутрич-работы с женщинами, вовлеченными в сферу оказания сексуальных услуг, мотивационное консультирование, распространение печатной информационной литературы по профилактике ВИЧ-инфекции и медико-социальных услугах, предоставление медицинских материалов (гигиенические салфетки, презервативы, тесты на беременность).</a:t>
          </a:r>
          <a:endParaRPr lang="ru-RU" sz="1000" kern="1200" dirty="0"/>
        </a:p>
      </dsp:txBody>
      <dsp:txXfrm rot="-5400000">
        <a:off x="2332425" y="791020"/>
        <a:ext cx="6013637" cy="4106591"/>
      </dsp:txXfrm>
    </dsp:sp>
    <dsp:sp modelId="{E70C4119-5E7F-4E91-95CC-6AF4641EF362}">
      <dsp:nvSpPr>
        <dsp:cNvPr id="0" name=""/>
        <dsp:cNvSpPr/>
      </dsp:nvSpPr>
      <dsp:spPr>
        <a:xfrm>
          <a:off x="732" y="0"/>
          <a:ext cx="2331692" cy="56886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Постановление Правительства Санкт-Петербурга от 19.02.2015 N 155 (ред. от 17.03.2015) "О Порядке предоставления в 2015 году субсидий социально ориентированным некоммерческим организациям в целях финансового обеспечения (возмещения) затрат по реализации мероприятий Программы "Профилактика заболевания, вызываемого вирусом иммунодефицита человека (ВИЧ-инфекции), в Санкт-Петербурге на 2013-2015 годы"</a:t>
          </a:r>
          <a:endParaRPr lang="ru-RU" sz="1400" kern="1200" dirty="0"/>
        </a:p>
      </dsp:txBody>
      <dsp:txXfrm>
        <a:off x="114556" y="113824"/>
        <a:ext cx="2104044" cy="546098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26B6C-2BD8-4117-825B-C969C1254253}">
      <dsp:nvSpPr>
        <dsp:cNvPr id="0" name=""/>
        <dsp:cNvSpPr/>
      </dsp:nvSpPr>
      <dsp:spPr>
        <a:xfrm rot="5400000">
          <a:off x="4012708" y="635534"/>
          <a:ext cx="4550905" cy="441756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</a:t>
          </a:r>
          <a:r>
            <a:rPr lang="ru-RU" sz="1200" b="1" kern="1200" dirty="0" smtClean="0"/>
            <a:t>государственное казенное учреждение здравоохранения "Волгоградский областной Центр по профилактике и борьбе со СПИД и инфекционными заболеваниями"</a:t>
          </a:r>
          <a:r>
            <a:rPr lang="ru-RU" sz="1200" kern="1200" dirty="0" smtClean="0"/>
            <a:t>, Волгоград определено государственным учреждением здравоохранения, осуществляющим приобретение диагностических средств для выявления и мониторинга лечения лиц, инфицированных вирусами иммунодефицита человека и гепатитов B и C, антивирусных препаратов для профилактики и лечения лиц, инфицированных вирусами иммунодефицита человека и гепатитов B и C, и </a:t>
          </a:r>
          <a:r>
            <a:rPr lang="ru-RU" sz="1200" b="1" kern="1200" dirty="0" smtClean="0"/>
            <a:t>реализацию мероприятий по профилактике ВИЧ-инфекции и гепатитов B и C</a:t>
          </a:r>
          <a:r>
            <a:rPr lang="ru-RU" sz="1200" kern="1200" dirty="0" smtClean="0"/>
            <a:t>, включающих в себя кампанию по информированию и обучению различных групп населения средствам и методам профилактики ВИЧ-инфекции и гепатитов B и C</a:t>
          </a:r>
          <a:endParaRPr lang="ru-RU" sz="2800" kern="1200" dirty="0" smtClean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 smtClean="0"/>
        </a:p>
      </dsp:txBody>
      <dsp:txXfrm rot="-5400000">
        <a:off x="4079379" y="784511"/>
        <a:ext cx="4201915" cy="4119609"/>
      </dsp:txXfrm>
    </dsp:sp>
    <dsp:sp modelId="{E70C4119-5E7F-4E91-95CC-6AF4641EF362}">
      <dsp:nvSpPr>
        <dsp:cNvPr id="0" name=""/>
        <dsp:cNvSpPr/>
      </dsp:nvSpPr>
      <dsp:spPr>
        <a:xfrm>
          <a:off x="288033" y="0"/>
          <a:ext cx="3791346" cy="56886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Приказ комитета здравоохранения Волгоградской обл. от 27.07.2015 N 2425 "О мерах по реализации постановления Правительства Волгоградской области от 17 января 2014 г. N 23-п "О мерах по реализации постановлений Правительства Российской Федерации от 27 декабря 2012 г. N 1438 "О финансовом обеспечении закупок диагностических средств и антивирусных препаратов для профилактики, выявления, мониторинга лечения и лечения лиц, инфицированных вирусами иммунодефицита человека и гепатитов B и C, а </a:t>
          </a:r>
          <a:r>
            <a:rPr lang="ru-RU" sz="1400" b="1" kern="1200" dirty="0" smtClean="0"/>
            <a:t>также о реализации мероприятий по профилактике ВИЧ-инфекции и гепатитов B и C</a:t>
          </a:r>
          <a:r>
            <a:rPr lang="ru-RU" sz="1400" kern="1200" dirty="0" smtClean="0"/>
            <a:t>" и от 27 декабря 2014 г. N 1585 "Об утверждении Правил предоставления и распределения субсидии из федерального бюджета бюджетам субъектов Российской Федерации на реализацию отдельных мероприятий государственной программы Российской Федерации "Развитие здравоохранения"</a:t>
          </a:r>
          <a:endParaRPr lang="ru-RU" sz="1400" kern="1200" dirty="0"/>
        </a:p>
      </dsp:txBody>
      <dsp:txXfrm>
        <a:off x="473111" y="185078"/>
        <a:ext cx="3421190" cy="5318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C3A2D-8759-4451-A7CD-D42ED8B40D0D}">
      <dsp:nvSpPr>
        <dsp:cNvPr id="0" name=""/>
        <dsp:cNvSpPr/>
      </dsp:nvSpPr>
      <dsp:spPr>
        <a:xfrm>
          <a:off x="0" y="0"/>
          <a:ext cx="6336792" cy="972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Производство </a:t>
          </a:r>
          <a:r>
            <a:rPr lang="ru-RU" sz="1500" kern="1200" dirty="0" err="1" smtClean="0"/>
            <a:t>соцуслуг</a:t>
          </a:r>
          <a:r>
            <a:rPr lang="ru-RU" sz="1500" kern="1200" dirty="0" smtClean="0"/>
            <a:t>, формально является приоритетом для СО НКО, но практически не поддерживается субсидиями в рамках программ поддержки СО НКО</a:t>
          </a:r>
          <a:endParaRPr lang="ru-RU" sz="1500" kern="1200" dirty="0"/>
        </a:p>
      </dsp:txBody>
      <dsp:txXfrm>
        <a:off x="28472" y="28472"/>
        <a:ext cx="5174075" cy="915164"/>
      </dsp:txXfrm>
    </dsp:sp>
    <dsp:sp modelId="{B537C99B-B2A8-4C86-A87B-7360B23F08A2}">
      <dsp:nvSpPr>
        <dsp:cNvPr id="0" name=""/>
        <dsp:cNvSpPr/>
      </dsp:nvSpPr>
      <dsp:spPr>
        <a:xfrm>
          <a:off x="442405" y="1152131"/>
          <a:ext cx="6336792" cy="972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Меры имущественной поддержки не учитывают  специфику положения коммерческой деятельности</a:t>
          </a:r>
          <a:endParaRPr lang="ru-RU" sz="1500" kern="1200" dirty="0"/>
        </a:p>
      </dsp:txBody>
      <dsp:txXfrm>
        <a:off x="470877" y="1180603"/>
        <a:ext cx="5174775" cy="915164"/>
      </dsp:txXfrm>
    </dsp:sp>
    <dsp:sp modelId="{39390D1F-C3D5-4AC1-9C0F-6B4642A0A902}">
      <dsp:nvSpPr>
        <dsp:cNvPr id="0" name=""/>
        <dsp:cNvSpPr/>
      </dsp:nvSpPr>
      <dsp:spPr>
        <a:xfrm>
          <a:off x="946404" y="2214246"/>
          <a:ext cx="6336792" cy="972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Информационная поддержка не учитывает необходимости особого информирования получателей услуг</a:t>
          </a:r>
          <a:endParaRPr lang="ru-RU" sz="1500" kern="1200" dirty="0"/>
        </a:p>
      </dsp:txBody>
      <dsp:txXfrm>
        <a:off x="974876" y="2242718"/>
        <a:ext cx="5174775" cy="915164"/>
      </dsp:txXfrm>
    </dsp:sp>
    <dsp:sp modelId="{8A6334F1-017A-4E22-B2C6-989A82C991F1}">
      <dsp:nvSpPr>
        <dsp:cNvPr id="0" name=""/>
        <dsp:cNvSpPr/>
      </dsp:nvSpPr>
      <dsp:spPr>
        <a:xfrm>
          <a:off x="1419605" y="3321369"/>
          <a:ext cx="6336792" cy="972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Субсидируемая инфраструктурная поддержка СО НКО  не предполагает поддержку производственной деятельности СО НКО., в отличии от социального предпринимательства</a:t>
          </a:r>
          <a:endParaRPr lang="ru-RU" sz="1500" kern="1200" dirty="0"/>
        </a:p>
      </dsp:txBody>
      <dsp:txXfrm>
        <a:off x="1448077" y="3349841"/>
        <a:ext cx="5174775" cy="915164"/>
      </dsp:txXfrm>
    </dsp:sp>
    <dsp:sp modelId="{1F80AF75-FC7D-4539-90B8-7D5687B21B53}">
      <dsp:nvSpPr>
        <dsp:cNvPr id="0" name=""/>
        <dsp:cNvSpPr/>
      </dsp:nvSpPr>
      <dsp:spPr>
        <a:xfrm>
          <a:off x="1892808" y="4428492"/>
          <a:ext cx="6336792" cy="972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Нет межведомственного взаимодействия. Административные барьеры. </a:t>
          </a:r>
          <a:endParaRPr lang="ru-RU" sz="1500" kern="1200"/>
        </a:p>
      </dsp:txBody>
      <dsp:txXfrm>
        <a:off x="1921280" y="4456964"/>
        <a:ext cx="5174775" cy="915164"/>
      </dsp:txXfrm>
    </dsp:sp>
    <dsp:sp modelId="{590A9CB2-45DC-4CBA-A3B9-67DFDE7A7C63}">
      <dsp:nvSpPr>
        <dsp:cNvPr id="0" name=""/>
        <dsp:cNvSpPr/>
      </dsp:nvSpPr>
      <dsp:spPr>
        <a:xfrm>
          <a:off x="5704921" y="710178"/>
          <a:ext cx="631870" cy="631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847092" y="710178"/>
        <a:ext cx="347528" cy="475482"/>
      </dsp:txXfrm>
    </dsp:sp>
    <dsp:sp modelId="{259A290C-3029-4A67-9603-BDE42290C186}">
      <dsp:nvSpPr>
        <dsp:cNvPr id="0" name=""/>
        <dsp:cNvSpPr/>
      </dsp:nvSpPr>
      <dsp:spPr>
        <a:xfrm>
          <a:off x="6178123" y="1817301"/>
          <a:ext cx="631870" cy="631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320294" y="1817301"/>
        <a:ext cx="347528" cy="475482"/>
      </dsp:txXfrm>
    </dsp:sp>
    <dsp:sp modelId="{88F96C58-8D4F-4FE7-8659-580FEF774B4C}">
      <dsp:nvSpPr>
        <dsp:cNvPr id="0" name=""/>
        <dsp:cNvSpPr/>
      </dsp:nvSpPr>
      <dsp:spPr>
        <a:xfrm>
          <a:off x="6651325" y="2908223"/>
          <a:ext cx="631870" cy="631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793496" y="2908223"/>
        <a:ext cx="347528" cy="475482"/>
      </dsp:txXfrm>
    </dsp:sp>
    <dsp:sp modelId="{A8C6AADD-1AAA-41AE-8881-6F38DA06C53F}">
      <dsp:nvSpPr>
        <dsp:cNvPr id="0" name=""/>
        <dsp:cNvSpPr/>
      </dsp:nvSpPr>
      <dsp:spPr>
        <a:xfrm>
          <a:off x="7124527" y="4026147"/>
          <a:ext cx="631870" cy="631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266698" y="4026147"/>
        <a:ext cx="347528" cy="47548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26B6C-2BD8-4117-825B-C969C1254253}">
      <dsp:nvSpPr>
        <dsp:cNvPr id="0" name=""/>
        <dsp:cNvSpPr/>
      </dsp:nvSpPr>
      <dsp:spPr>
        <a:xfrm rot="5400000">
          <a:off x="4757198" y="-1379781"/>
          <a:ext cx="2247999" cy="556970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Главному врачу БУЗ УР "Удмуртский республиканский центр по профилактике и борьбе со СПИДом и инфекционными заболеваниями" О.Б. Горбунову обеспечить: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Оказание организационно-методической и иной координационной помощи УРОО "ДА!" в рамках реализации проекта "Благотворительная фотовыставка "Простые правила против СПИДа" в течение 2016 года.</a:t>
          </a:r>
        </a:p>
      </dsp:txBody>
      <dsp:txXfrm rot="-5400000">
        <a:off x="3096347" y="390808"/>
        <a:ext cx="5459964" cy="2028523"/>
      </dsp:txXfrm>
    </dsp:sp>
    <dsp:sp modelId="{E70C4119-5E7F-4E91-95CC-6AF4641EF362}">
      <dsp:nvSpPr>
        <dsp:cNvPr id="0" name=""/>
        <dsp:cNvSpPr/>
      </dsp:nvSpPr>
      <dsp:spPr>
        <a:xfrm>
          <a:off x="118925" y="70"/>
          <a:ext cx="2977421" cy="28099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Распоряжение Минздрава УР от 01.02.2016 N 66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"О взаимодействии с социально ориентированными некоммерческими организациями - победителями конкурсного отбора по предоставлению субсидий из бюджета Удмуртской Республики в 2015 году"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</dsp:txBody>
      <dsp:txXfrm>
        <a:off x="256098" y="137243"/>
        <a:ext cx="2703075" cy="2535653"/>
      </dsp:txXfrm>
    </dsp:sp>
    <dsp:sp modelId="{5F471EDC-223F-4772-BBAD-3EA2C577F835}">
      <dsp:nvSpPr>
        <dsp:cNvPr id="0" name=""/>
        <dsp:cNvSpPr/>
      </dsp:nvSpPr>
      <dsp:spPr>
        <a:xfrm rot="5400000">
          <a:off x="4692204" y="1544377"/>
          <a:ext cx="2247999" cy="56223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Главному врачу ГУЗ "Липецкий областной центр по профилактике и борьбе со СПИДом и ИЗ" Кирилловой Л.Д.: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2.1. Заключить соглашение о сотрудничестве с выделением помещений для проведения мероприятий с Липецким областным отделением "Российский Красный Крест" по программе "Школа пациента".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2.2. Совместно с Липецким областным отделением "Российский Красный Крест" организовать медико-социальное сопровождение/патронаж ВИЧ-инфицированных пациентов с привлечением межведомственного взаимодействия с управлениями социальной защиты населения, труда и занятости населения.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2.3. Предусмотреть использование информационных материалов в рамках областной подпрограммы "Анти-ВИЧ/СПИД" для обеспечения просветительной литературой как ВИЧ-инфицированных пациентов, так и населения в целом.</a:t>
          </a:r>
        </a:p>
      </dsp:txBody>
      <dsp:txXfrm rot="-5400000">
        <a:off x="3005012" y="3341307"/>
        <a:ext cx="5512646" cy="2028523"/>
      </dsp:txXfrm>
    </dsp:sp>
    <dsp:sp modelId="{110C0431-E5B9-445A-98E6-932082400F09}">
      <dsp:nvSpPr>
        <dsp:cNvPr id="0" name=""/>
        <dsp:cNvSpPr/>
      </dsp:nvSpPr>
      <dsp:spPr>
        <a:xfrm>
          <a:off x="118925" y="2950569"/>
          <a:ext cx="2886085" cy="28099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Приказ управления здравоохранения Липецкой обл. от 01.09.2010 N 707 "О содействии мероприятиям по профилактике ВИЧ-инфекции"</a:t>
          </a:r>
        </a:p>
      </dsp:txBody>
      <dsp:txXfrm>
        <a:off x="256098" y="3087742"/>
        <a:ext cx="2611739" cy="253565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E6AA6-6329-4E89-A050-2B0C92F2A435}">
      <dsp:nvSpPr>
        <dsp:cNvPr id="0" name=""/>
        <dsp:cNvSpPr/>
      </dsp:nvSpPr>
      <dsp:spPr>
        <a:xfrm>
          <a:off x="4913612" y="1391217"/>
          <a:ext cx="1497688" cy="650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214"/>
              </a:lnTo>
              <a:lnTo>
                <a:pt x="1497688" y="359214"/>
              </a:lnTo>
              <a:lnTo>
                <a:pt x="1497688" y="650664"/>
              </a:lnTo>
            </a:path>
          </a:pathLst>
        </a:custGeom>
        <a:noFill/>
        <a:ln w="25400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75E7A-A6C2-4697-8008-A240E4D156BF}">
      <dsp:nvSpPr>
        <dsp:cNvPr id="0" name=""/>
        <dsp:cNvSpPr/>
      </dsp:nvSpPr>
      <dsp:spPr>
        <a:xfrm>
          <a:off x="3174675" y="3290954"/>
          <a:ext cx="1618312" cy="721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236"/>
              </a:lnTo>
              <a:lnTo>
                <a:pt x="1618312" y="430236"/>
              </a:lnTo>
              <a:lnTo>
                <a:pt x="1618312" y="721686"/>
              </a:lnTo>
            </a:path>
          </a:pathLst>
        </a:custGeom>
        <a:noFill/>
        <a:ln w="25400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72C2E-19C3-480B-BC02-FB2D8DEE9E2B}">
      <dsp:nvSpPr>
        <dsp:cNvPr id="0" name=""/>
        <dsp:cNvSpPr/>
      </dsp:nvSpPr>
      <dsp:spPr>
        <a:xfrm>
          <a:off x="1556363" y="3290954"/>
          <a:ext cx="1618312" cy="721686"/>
        </a:xfrm>
        <a:custGeom>
          <a:avLst/>
          <a:gdLst/>
          <a:ahLst/>
          <a:cxnLst/>
          <a:rect l="0" t="0" r="0" b="0"/>
          <a:pathLst>
            <a:path>
              <a:moveTo>
                <a:pt x="1618312" y="0"/>
              </a:moveTo>
              <a:lnTo>
                <a:pt x="1618312" y="430236"/>
              </a:lnTo>
              <a:lnTo>
                <a:pt x="0" y="430236"/>
              </a:lnTo>
              <a:lnTo>
                <a:pt x="0" y="721686"/>
              </a:lnTo>
            </a:path>
          </a:pathLst>
        </a:custGeom>
        <a:noFill/>
        <a:ln w="25400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E5A52-E501-4105-B4DF-99D8E78C86DE}">
      <dsp:nvSpPr>
        <dsp:cNvPr id="0" name=""/>
        <dsp:cNvSpPr/>
      </dsp:nvSpPr>
      <dsp:spPr>
        <a:xfrm>
          <a:off x="3174675" y="1391217"/>
          <a:ext cx="1738936" cy="650664"/>
        </a:xfrm>
        <a:custGeom>
          <a:avLst/>
          <a:gdLst/>
          <a:ahLst/>
          <a:cxnLst/>
          <a:rect l="0" t="0" r="0" b="0"/>
          <a:pathLst>
            <a:path>
              <a:moveTo>
                <a:pt x="1738936" y="0"/>
              </a:moveTo>
              <a:lnTo>
                <a:pt x="1738936" y="359214"/>
              </a:lnTo>
              <a:lnTo>
                <a:pt x="0" y="359214"/>
              </a:lnTo>
              <a:lnTo>
                <a:pt x="0" y="650664"/>
              </a:lnTo>
            </a:path>
          </a:pathLst>
        </a:custGeom>
        <a:noFill/>
        <a:ln w="25400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57471-3B98-490D-BE7D-952EDA1B6792}">
      <dsp:nvSpPr>
        <dsp:cNvPr id="0" name=""/>
        <dsp:cNvSpPr/>
      </dsp:nvSpPr>
      <dsp:spPr>
        <a:xfrm>
          <a:off x="3163457" y="99"/>
          <a:ext cx="3500310" cy="1391117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7625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Средства на реализацию мероприятий программы</a:t>
          </a:r>
          <a:endParaRPr lang="ru-RU" sz="2500" kern="1200" dirty="0"/>
        </a:p>
      </dsp:txBody>
      <dsp:txXfrm>
        <a:off x="3163457" y="99"/>
        <a:ext cx="3500310" cy="1391117"/>
      </dsp:txXfrm>
    </dsp:sp>
    <dsp:sp modelId="{928E8803-2108-4911-AC67-BBBB096F8AC1}">
      <dsp:nvSpPr>
        <dsp:cNvPr id="0" name=""/>
        <dsp:cNvSpPr/>
      </dsp:nvSpPr>
      <dsp:spPr>
        <a:xfrm>
          <a:off x="4189869" y="1042622"/>
          <a:ext cx="2171228" cy="41635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Смотрим Программы, планы-графики их реализации</a:t>
          </a:r>
          <a:endParaRPr lang="ru-RU" sz="1300" kern="1200" dirty="0"/>
        </a:p>
      </dsp:txBody>
      <dsp:txXfrm>
        <a:off x="4189869" y="1042622"/>
        <a:ext cx="2171228" cy="416357"/>
      </dsp:txXfrm>
    </dsp:sp>
    <dsp:sp modelId="{11FC9779-7470-4804-8987-C7241B67B589}">
      <dsp:nvSpPr>
        <dsp:cNvPr id="0" name=""/>
        <dsp:cNvSpPr/>
      </dsp:nvSpPr>
      <dsp:spPr>
        <a:xfrm>
          <a:off x="1968437" y="2041881"/>
          <a:ext cx="2412476" cy="1249073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7625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Бюджетные субсидии</a:t>
          </a:r>
          <a:endParaRPr lang="ru-RU" sz="2500" kern="1200" dirty="0"/>
        </a:p>
      </dsp:txBody>
      <dsp:txXfrm>
        <a:off x="1968437" y="2041881"/>
        <a:ext cx="2412476" cy="1249073"/>
      </dsp:txXfrm>
    </dsp:sp>
    <dsp:sp modelId="{A3D8BFC3-D5F5-4F25-933C-61CED415FBF1}">
      <dsp:nvSpPr>
        <dsp:cNvPr id="0" name=""/>
        <dsp:cNvSpPr/>
      </dsp:nvSpPr>
      <dsp:spPr>
        <a:xfrm>
          <a:off x="2450933" y="3013383"/>
          <a:ext cx="2171228" cy="41635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Смотрим Программы, планы-графики их реализации</a:t>
          </a:r>
          <a:endParaRPr lang="ru-RU" sz="1300" kern="1200" dirty="0"/>
        </a:p>
      </dsp:txBody>
      <dsp:txXfrm>
        <a:off x="2450933" y="3013383"/>
        <a:ext cx="2171228" cy="416357"/>
      </dsp:txXfrm>
    </dsp:sp>
    <dsp:sp modelId="{1D484645-7CFD-4329-AB43-600AC87D1D0F}">
      <dsp:nvSpPr>
        <dsp:cNvPr id="0" name=""/>
        <dsp:cNvSpPr/>
      </dsp:nvSpPr>
      <dsp:spPr>
        <a:xfrm>
          <a:off x="350125" y="4012641"/>
          <a:ext cx="2412476" cy="1249073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7625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Конкурсы субсидий (проектов)</a:t>
          </a:r>
          <a:endParaRPr lang="ru-RU" sz="2500" kern="1200" dirty="0"/>
        </a:p>
      </dsp:txBody>
      <dsp:txXfrm>
        <a:off x="350125" y="4012641"/>
        <a:ext cx="2412476" cy="1249073"/>
      </dsp:txXfrm>
    </dsp:sp>
    <dsp:sp modelId="{170AC60C-1011-4567-9B83-4BFB46F460F7}">
      <dsp:nvSpPr>
        <dsp:cNvPr id="0" name=""/>
        <dsp:cNvSpPr/>
      </dsp:nvSpPr>
      <dsp:spPr>
        <a:xfrm>
          <a:off x="864103" y="4984242"/>
          <a:ext cx="2171228" cy="41635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Смотрим НПА, утверждающие Положения о конкурсе</a:t>
          </a:r>
          <a:endParaRPr lang="ru-RU" sz="1200" kern="1200" dirty="0"/>
        </a:p>
      </dsp:txBody>
      <dsp:txXfrm>
        <a:off x="864103" y="4984242"/>
        <a:ext cx="2171228" cy="416357"/>
      </dsp:txXfrm>
    </dsp:sp>
    <dsp:sp modelId="{E63E5ECC-2E12-4752-BA86-D065CE6A17ED}">
      <dsp:nvSpPr>
        <dsp:cNvPr id="0" name=""/>
        <dsp:cNvSpPr/>
      </dsp:nvSpPr>
      <dsp:spPr>
        <a:xfrm>
          <a:off x="3586750" y="4012641"/>
          <a:ext cx="2412476" cy="1249073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7625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Субсидии вне конкурса</a:t>
          </a:r>
          <a:endParaRPr lang="ru-RU" sz="2500" kern="1200" dirty="0"/>
        </a:p>
      </dsp:txBody>
      <dsp:txXfrm>
        <a:off x="3586750" y="4012641"/>
        <a:ext cx="2412476" cy="1249073"/>
      </dsp:txXfrm>
    </dsp:sp>
    <dsp:sp modelId="{48BDDEE0-A8C0-4E1A-8B97-353FEF7330A6}">
      <dsp:nvSpPr>
        <dsp:cNvPr id="0" name=""/>
        <dsp:cNvSpPr/>
      </dsp:nvSpPr>
      <dsp:spPr>
        <a:xfrm>
          <a:off x="4069245" y="4984143"/>
          <a:ext cx="2171228" cy="41635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Контактируем с заказчиком</a:t>
          </a:r>
          <a:endParaRPr lang="ru-RU" sz="1400" kern="1200" dirty="0"/>
        </a:p>
      </dsp:txBody>
      <dsp:txXfrm>
        <a:off x="4069245" y="4984143"/>
        <a:ext cx="2171228" cy="416357"/>
      </dsp:txXfrm>
    </dsp:sp>
    <dsp:sp modelId="{7B722D06-9E5F-465E-97DA-ABC8590184FF}">
      <dsp:nvSpPr>
        <dsp:cNvPr id="0" name=""/>
        <dsp:cNvSpPr/>
      </dsp:nvSpPr>
      <dsp:spPr>
        <a:xfrm>
          <a:off x="5205062" y="2041881"/>
          <a:ext cx="2412476" cy="1249073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7625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Государственные (муниципальные закупки)</a:t>
          </a:r>
          <a:endParaRPr lang="ru-RU" sz="2500" kern="1200" dirty="0"/>
        </a:p>
      </dsp:txBody>
      <dsp:txXfrm>
        <a:off x="5205062" y="2041881"/>
        <a:ext cx="2412476" cy="1249073"/>
      </dsp:txXfrm>
    </dsp:sp>
    <dsp:sp modelId="{199F318A-3103-417D-9221-9DFB08713F50}">
      <dsp:nvSpPr>
        <dsp:cNvPr id="0" name=""/>
        <dsp:cNvSpPr/>
      </dsp:nvSpPr>
      <dsp:spPr>
        <a:xfrm>
          <a:off x="5904659" y="3168351"/>
          <a:ext cx="2171228" cy="41635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Смотрим планы-графики  закупок</a:t>
          </a:r>
          <a:endParaRPr lang="ru-RU" sz="1400" kern="1200" dirty="0"/>
        </a:p>
      </dsp:txBody>
      <dsp:txXfrm>
        <a:off x="5904659" y="3168351"/>
        <a:ext cx="2171228" cy="41635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DBCA3-0E3C-4EA0-8999-0CB7705F9E37}">
      <dsp:nvSpPr>
        <dsp:cNvPr id="0" name=""/>
        <dsp:cNvSpPr/>
      </dsp:nvSpPr>
      <dsp:spPr>
        <a:xfrm>
          <a:off x="2722" y="262826"/>
          <a:ext cx="2654732" cy="572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Социально ориентированных НКО, получающих государственную поддержку</a:t>
          </a:r>
        </a:p>
      </dsp:txBody>
      <dsp:txXfrm>
        <a:off x="2722" y="262826"/>
        <a:ext cx="2654732" cy="572925"/>
      </dsp:txXfrm>
    </dsp:sp>
    <dsp:sp modelId="{0579B67C-2E27-4FF6-ABB0-F0B9394D9CDD}">
      <dsp:nvSpPr>
        <dsp:cNvPr id="0" name=""/>
        <dsp:cNvSpPr/>
      </dsp:nvSpPr>
      <dsp:spPr>
        <a:xfrm>
          <a:off x="0" y="827386"/>
          <a:ext cx="2654732" cy="4950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/>
            <a:t>ОМСУ разрабатывают и реализуют муниципальные программы поддержки СОНКО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ФОИВ, ОИВ субъектов РФ и </a:t>
          </a:r>
          <a:r>
            <a:rPr lang="ru-RU" sz="1100" b="1" kern="1200" dirty="0"/>
            <a:t>местные администрации, оказывающие поддержку СОНКО, формируют и ведут </a:t>
          </a:r>
          <a:r>
            <a:rPr lang="ru-RU" sz="1100" kern="1200" dirty="0"/>
            <a:t>федеральные, государственные и </a:t>
          </a:r>
          <a:r>
            <a:rPr lang="ru-RU" sz="1100" b="1" kern="1200" dirty="0"/>
            <a:t>муниципальные реестры СОНКО - получателей такой поддержки.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Федеральный закон от 12.01.1996 N 7-ФЗ "О некоммерческих организациях"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Приказ Минэкономразвития РФ от 17.05.2011 N 223 "О ведении реестров СОНКО - получателей поддержки, хранении представленных ими документов и о требованиях к технологическим, программным, лингвистическим, правовым и организационным средствам обеспечения пользования указанными реестрами"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0" y="827386"/>
        <a:ext cx="2654732" cy="4950092"/>
      </dsp:txXfrm>
    </dsp:sp>
    <dsp:sp modelId="{D6B2E525-74DE-426E-B0FA-FCD9826D151C}">
      <dsp:nvSpPr>
        <dsp:cNvPr id="0" name=""/>
        <dsp:cNvSpPr/>
      </dsp:nvSpPr>
      <dsp:spPr>
        <a:xfrm>
          <a:off x="3029117" y="262826"/>
          <a:ext cx="2654732" cy="572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Поставщики социальных услуг</a:t>
          </a:r>
        </a:p>
      </dsp:txBody>
      <dsp:txXfrm>
        <a:off x="3029117" y="262826"/>
        <a:ext cx="2654732" cy="572925"/>
      </dsp:txXfrm>
    </dsp:sp>
    <dsp:sp modelId="{6E3F34D7-6FF4-4B15-9723-BBFF075926D3}">
      <dsp:nvSpPr>
        <dsp:cNvPr id="0" name=""/>
        <dsp:cNvSpPr/>
      </dsp:nvSpPr>
      <dsp:spPr>
        <a:xfrm>
          <a:off x="3029117" y="835752"/>
          <a:ext cx="2654732" cy="4950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/>
            <a:t>Реестр поставщики социальных услуг формируется в субъекте Российской Федерации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войти в реестр может фактически любая организация или ИП, осуществляющий виды деятельности по социальному обслуживанию, которые предусмотрены </a:t>
          </a:r>
          <a:r>
            <a:rPr lang="ru-RU" sz="1100" b="1" kern="1200" dirty="0">
              <a:solidFill>
                <a:schemeClr val="tx2"/>
              </a:solidFill>
              <a:latin typeface="+mj-lt"/>
              <a:ea typeface="+mj-ea"/>
              <a:cs typeface="+mj-cs"/>
            </a:rPr>
            <a:t>ТОЛЬКО  </a:t>
          </a:r>
          <a:r>
            <a:rPr lang="ru-RU" sz="1100" kern="1200" dirty="0"/>
            <a:t>442-ФЗ "Об основах социального обслуживания граждан в РФ", а также региональным Перечнем социальных услуг.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ФЗ от 28.12.2013 N 442-ФЗ «Об основах социального обслуживания граждан в Российской Федерации»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Приказ Минтруда России от 25.07.2014 N 484н "Об утверждении рекомендаций по формированию и ведению реестра поставщиков социальных услуг"</a:t>
          </a:r>
        </a:p>
      </dsp:txBody>
      <dsp:txXfrm>
        <a:off x="3029117" y="835752"/>
        <a:ext cx="2654732" cy="4950092"/>
      </dsp:txXfrm>
    </dsp:sp>
    <dsp:sp modelId="{F55083A9-61EF-4C2B-899D-C1A0D8FD6489}">
      <dsp:nvSpPr>
        <dsp:cNvPr id="0" name=""/>
        <dsp:cNvSpPr/>
      </dsp:nvSpPr>
      <dsp:spPr>
        <a:xfrm>
          <a:off x="6055512" y="262826"/>
          <a:ext cx="2654732" cy="572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Исполнителей общественно полезных услуг (ИОПУ)</a:t>
          </a:r>
        </a:p>
      </dsp:txBody>
      <dsp:txXfrm>
        <a:off x="6055512" y="262826"/>
        <a:ext cx="2654732" cy="572925"/>
      </dsp:txXfrm>
    </dsp:sp>
    <dsp:sp modelId="{1DB1659F-A123-4ADE-9E06-1099DC2E0938}">
      <dsp:nvSpPr>
        <dsp:cNvPr id="0" name=""/>
        <dsp:cNvSpPr/>
      </dsp:nvSpPr>
      <dsp:spPr>
        <a:xfrm>
          <a:off x="6055512" y="835752"/>
          <a:ext cx="2654732" cy="4950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/>
            <a:t>ИОПУ имеют право на приоритетное получение мер поддержки ( в </a:t>
          </a:r>
          <a:r>
            <a:rPr lang="ru-RU" sz="1100" b="1" kern="1200" dirty="0" err="1"/>
            <a:t>т.ч</a:t>
          </a:r>
          <a:r>
            <a:rPr lang="ru-RU" sz="1100" b="1" kern="1200" dirty="0"/>
            <a:t>. в порядке, установленном  муниципальными правовыми актами.)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Реестр ведет Министерство юстиции РФ 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Федеральный закон от 12.01.1996 N 7-ФЗ "О некоммерческих организациях"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Постановление Правительства РФ от 26.01.2017 N 89 "О реестре некоммерческих организаций – ИОПУ  « (вместе с "Правилами принятия решения о признании СОНКО ИОПУ« "Правилами ведения реестра некоммерческих организаций - исполнителей общественно полезных услуг")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Постановление Правительства РФ от 27.10.2016 N 1096 "Об утверждении перечня общественно полезных услуг и критериев оценки качества их оказания"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Указ Президента РФ от 08.08.2016 N 398 "Об утверждении приоритетных направлений деятельности в сфере оказания общественно полезных услуг"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Федеральный закон от 19.12.2016 N 449-ФЗ "О внесении изменений в статью 31.1 ФЗ "О некоммерческих организациях"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6055512" y="835752"/>
        <a:ext cx="2654732" cy="495009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ADFCD-AF22-4212-B9C9-B8F34F4A1EEB}">
      <dsp:nvSpPr>
        <dsp:cNvPr id="0" name=""/>
        <dsp:cNvSpPr/>
      </dsp:nvSpPr>
      <dsp:spPr>
        <a:xfrm>
          <a:off x="1103532" y="90983"/>
          <a:ext cx="4788055" cy="4788055"/>
        </a:xfrm>
        <a:prstGeom prst="circularArrow">
          <a:avLst>
            <a:gd name="adj1" fmla="val 5689"/>
            <a:gd name="adj2" fmla="val 340510"/>
            <a:gd name="adj3" fmla="val 12427864"/>
            <a:gd name="adj4" fmla="val 18265405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E773C-C965-4973-A0C5-1E76E24D0E4B}">
      <dsp:nvSpPr>
        <dsp:cNvPr id="0" name=""/>
        <dsp:cNvSpPr/>
      </dsp:nvSpPr>
      <dsp:spPr>
        <a:xfrm>
          <a:off x="1815383" y="359648"/>
          <a:ext cx="3364352" cy="1682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Получение заключения о надлежащем качестве оказания общественно полезных услуг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(в течение 30 дней)</a:t>
          </a:r>
        </a:p>
      </dsp:txBody>
      <dsp:txXfrm>
        <a:off x="1897500" y="441765"/>
        <a:ext cx="3200118" cy="1517942"/>
      </dsp:txXfrm>
    </dsp:sp>
    <dsp:sp modelId="{F0FDCB6A-78B9-485D-87B3-542A4B85AAEB}">
      <dsp:nvSpPr>
        <dsp:cNvPr id="0" name=""/>
        <dsp:cNvSpPr/>
      </dsp:nvSpPr>
      <dsp:spPr>
        <a:xfrm>
          <a:off x="3630078" y="3502792"/>
          <a:ext cx="3364352" cy="1682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Принятие решения о признании организаций исполнителями общественно полезных услуг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(5 дней)</a:t>
          </a:r>
        </a:p>
      </dsp:txBody>
      <dsp:txXfrm>
        <a:off x="3712195" y="3584909"/>
        <a:ext cx="3200118" cy="1517942"/>
      </dsp:txXfrm>
    </dsp:sp>
    <dsp:sp modelId="{06C9FC68-B8B0-4A6E-A712-64235B75DE84}">
      <dsp:nvSpPr>
        <dsp:cNvPr id="0" name=""/>
        <dsp:cNvSpPr/>
      </dsp:nvSpPr>
      <dsp:spPr>
        <a:xfrm>
          <a:off x="688" y="3502792"/>
          <a:ext cx="3364352" cy="1682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Включение в реестр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(в течение 3 рабочих дней со дня принятия решения)</a:t>
          </a:r>
        </a:p>
      </dsp:txBody>
      <dsp:txXfrm>
        <a:off x="82805" y="3584909"/>
        <a:ext cx="3200118" cy="151794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00EC6-FD8B-4D8A-82AA-4B706A320AFA}">
      <dsp:nvSpPr>
        <dsp:cNvPr id="0" name=""/>
        <dsp:cNvSpPr/>
      </dsp:nvSpPr>
      <dsp:spPr>
        <a:xfrm>
          <a:off x="147367" y="2708"/>
          <a:ext cx="2587298" cy="1552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Появление новой услуги, коррекция миссии</a:t>
          </a:r>
          <a:endParaRPr lang="ru-RU" sz="1600" kern="1200" dirty="0"/>
        </a:p>
      </dsp:txBody>
      <dsp:txXfrm>
        <a:off x="147367" y="2708"/>
        <a:ext cx="2587298" cy="1552378"/>
      </dsp:txXfrm>
    </dsp:sp>
    <dsp:sp modelId="{C2BCDF10-84E8-489E-BEF5-830A057163D9}">
      <dsp:nvSpPr>
        <dsp:cNvPr id="0" name=""/>
        <dsp:cNvSpPr/>
      </dsp:nvSpPr>
      <dsp:spPr>
        <a:xfrm>
          <a:off x="2993394" y="2708"/>
          <a:ext cx="2587298" cy="1552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Доступ к новой целевой группе</a:t>
          </a:r>
          <a:endParaRPr lang="ru-RU" sz="1600" kern="1200" dirty="0"/>
        </a:p>
      </dsp:txBody>
      <dsp:txXfrm>
        <a:off x="2993394" y="2708"/>
        <a:ext cx="2587298" cy="1552378"/>
      </dsp:txXfrm>
    </dsp:sp>
    <dsp:sp modelId="{6C5FCE8C-466F-4BD5-88EA-374CB0F6927C}">
      <dsp:nvSpPr>
        <dsp:cNvPr id="0" name=""/>
        <dsp:cNvSpPr/>
      </dsp:nvSpPr>
      <dsp:spPr>
        <a:xfrm>
          <a:off x="5839422" y="2708"/>
          <a:ext cx="2587298" cy="1552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Появление новых кадров (специалистов, менеджеров)</a:t>
          </a:r>
          <a:endParaRPr lang="ru-RU" sz="1600" kern="1200" dirty="0"/>
        </a:p>
      </dsp:txBody>
      <dsp:txXfrm>
        <a:off x="5839422" y="2708"/>
        <a:ext cx="2587298" cy="1552378"/>
      </dsp:txXfrm>
    </dsp:sp>
    <dsp:sp modelId="{AF21A59E-2BBC-48CD-8D58-7907F052A032}">
      <dsp:nvSpPr>
        <dsp:cNvPr id="0" name=""/>
        <dsp:cNvSpPr/>
      </dsp:nvSpPr>
      <dsp:spPr>
        <a:xfrm>
          <a:off x="147367" y="1813817"/>
          <a:ext cx="2587298" cy="1552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компетенций старых кадров (новая специализация, горизонтальный и вертикальный рост)</a:t>
          </a:r>
          <a:endParaRPr lang="ru-RU" sz="1600" kern="1200" dirty="0"/>
        </a:p>
      </dsp:txBody>
      <dsp:txXfrm>
        <a:off x="147367" y="1813817"/>
        <a:ext cx="2587298" cy="1552378"/>
      </dsp:txXfrm>
    </dsp:sp>
    <dsp:sp modelId="{D660B2E0-91D8-482E-B888-195B70D69426}">
      <dsp:nvSpPr>
        <dsp:cNvPr id="0" name=""/>
        <dsp:cNvSpPr/>
      </dsp:nvSpPr>
      <dsp:spPr>
        <a:xfrm>
          <a:off x="2993394" y="1813817"/>
          <a:ext cx="2587298" cy="1552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Новое позитивное позиционирование (</a:t>
          </a:r>
          <a:r>
            <a:rPr lang="ru-RU" sz="1600" kern="1200" dirty="0" err="1" smtClean="0"/>
            <a:t>репозиционирование</a:t>
          </a:r>
          <a:r>
            <a:rPr lang="ru-RU" sz="1600" kern="1200" dirty="0" smtClean="0"/>
            <a:t>) в местном сообществе, органах власти, СМИ, экспертном сообществе</a:t>
          </a:r>
          <a:endParaRPr lang="ru-RU" sz="1600" kern="1200" dirty="0"/>
        </a:p>
      </dsp:txBody>
      <dsp:txXfrm>
        <a:off x="2993394" y="1813817"/>
        <a:ext cx="2587298" cy="1552378"/>
      </dsp:txXfrm>
    </dsp:sp>
    <dsp:sp modelId="{6729A78C-8AB6-4AA4-A884-910CFF9B9FE5}">
      <dsp:nvSpPr>
        <dsp:cNvPr id="0" name=""/>
        <dsp:cNvSpPr/>
      </dsp:nvSpPr>
      <dsp:spPr>
        <a:xfrm>
          <a:off x="5839422" y="1813817"/>
          <a:ext cx="2587298" cy="1552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Новые материальные ресурсы, обновление базы и технологической платформы</a:t>
          </a:r>
          <a:endParaRPr lang="ru-RU" sz="1600" kern="1200" dirty="0"/>
        </a:p>
      </dsp:txBody>
      <dsp:txXfrm>
        <a:off x="5839422" y="1813817"/>
        <a:ext cx="2587298" cy="1552378"/>
      </dsp:txXfrm>
    </dsp:sp>
    <dsp:sp modelId="{7417E9B0-8A7B-4183-955B-0C6CFB3AA985}">
      <dsp:nvSpPr>
        <dsp:cNvPr id="0" name=""/>
        <dsp:cNvSpPr/>
      </dsp:nvSpPr>
      <dsp:spPr>
        <a:xfrm>
          <a:off x="147367" y="3567798"/>
          <a:ext cx="2587298" cy="1552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Поддержка или развитие отдельных и новых направлений деятельности. Изменение «продуктового ряда»</a:t>
          </a:r>
          <a:endParaRPr lang="ru-RU" sz="1600" kern="1200" dirty="0"/>
        </a:p>
      </dsp:txBody>
      <dsp:txXfrm>
        <a:off x="147367" y="3567798"/>
        <a:ext cx="2587298" cy="1552378"/>
      </dsp:txXfrm>
    </dsp:sp>
    <dsp:sp modelId="{A6402E02-10BA-4850-85F0-4253C943493F}">
      <dsp:nvSpPr>
        <dsp:cNvPr id="0" name=""/>
        <dsp:cNvSpPr/>
      </dsp:nvSpPr>
      <dsp:spPr>
        <a:xfrm>
          <a:off x="2993394" y="3624925"/>
          <a:ext cx="2587298" cy="1552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имиджа, постоянных клиентов</a:t>
          </a:r>
          <a:endParaRPr lang="ru-RU" sz="1600" kern="1200" dirty="0"/>
        </a:p>
      </dsp:txBody>
      <dsp:txXfrm>
        <a:off x="2993394" y="3624925"/>
        <a:ext cx="2587298" cy="1552378"/>
      </dsp:txXfrm>
    </dsp:sp>
    <dsp:sp modelId="{4CB3987C-94E0-44EA-A966-EC5F5F87B810}">
      <dsp:nvSpPr>
        <dsp:cNvPr id="0" name=""/>
        <dsp:cNvSpPr/>
      </dsp:nvSpPr>
      <dsp:spPr>
        <a:xfrm>
          <a:off x="5839422" y="3624925"/>
          <a:ext cx="2587298" cy="1552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839422" y="3624925"/>
        <a:ext cx="2587298" cy="155237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D6929-EA61-40D3-8FA2-F5C3DFAF3289}">
      <dsp:nvSpPr>
        <dsp:cNvPr id="0" name=""/>
        <dsp:cNvSpPr/>
      </dsp:nvSpPr>
      <dsp:spPr>
        <a:xfrm>
          <a:off x="1201" y="447983"/>
          <a:ext cx="1780475" cy="7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Зависимость от бюджетных ресурсов</a:t>
          </a:r>
          <a:endParaRPr lang="ru-RU" sz="1700" kern="1200" dirty="0"/>
        </a:p>
      </dsp:txBody>
      <dsp:txXfrm>
        <a:off x="1201" y="447983"/>
        <a:ext cx="1780475" cy="799425"/>
      </dsp:txXfrm>
    </dsp:sp>
    <dsp:sp modelId="{CDA0DC7F-0126-465E-A5D1-98600C3E6AA0}">
      <dsp:nvSpPr>
        <dsp:cNvPr id="0" name=""/>
        <dsp:cNvSpPr/>
      </dsp:nvSpPr>
      <dsp:spPr>
        <a:xfrm>
          <a:off x="1781676" y="298091"/>
          <a:ext cx="356095" cy="1099209"/>
        </a:xfrm>
        <a:prstGeom prst="leftBrace">
          <a:avLst>
            <a:gd name="adj1" fmla="val 35000"/>
            <a:gd name="adj2" fmla="val 50000"/>
          </a:avLst>
        </a:pr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DB997-8A9B-48C0-8EFF-2780F5D5322A}">
      <dsp:nvSpPr>
        <dsp:cNvPr id="0" name=""/>
        <dsp:cNvSpPr/>
      </dsp:nvSpPr>
      <dsp:spPr>
        <a:xfrm>
          <a:off x="2280209" y="298091"/>
          <a:ext cx="6462985" cy="10992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Существует параллельно платежеспособный спрос населения на услуги (медицина, образование, культура, обслуживание), который позволяет появляться и развиваться альтернативным поставщикам независимо от бюджетных ресурсов. </a:t>
          </a:r>
          <a:endParaRPr lang="ru-RU" sz="1700" kern="1200" dirty="0"/>
        </a:p>
      </dsp:txBody>
      <dsp:txXfrm>
        <a:off x="2280209" y="298091"/>
        <a:ext cx="6462985" cy="1099209"/>
      </dsp:txXfrm>
    </dsp:sp>
    <dsp:sp modelId="{C1BD40AE-B887-4184-9DAA-9F39384E2AE3}">
      <dsp:nvSpPr>
        <dsp:cNvPr id="0" name=""/>
        <dsp:cNvSpPr/>
      </dsp:nvSpPr>
      <dsp:spPr>
        <a:xfrm>
          <a:off x="1201" y="1849009"/>
          <a:ext cx="1780475" cy="5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Зависимость от места </a:t>
          </a:r>
          <a:endParaRPr lang="ru-RU" sz="1700" kern="1200" dirty="0"/>
        </a:p>
      </dsp:txBody>
      <dsp:txXfrm>
        <a:off x="1201" y="1849009"/>
        <a:ext cx="1780475" cy="568012"/>
      </dsp:txXfrm>
    </dsp:sp>
    <dsp:sp modelId="{1CAF436E-9C0C-499E-AAAE-D0C4C232AFC5}">
      <dsp:nvSpPr>
        <dsp:cNvPr id="0" name=""/>
        <dsp:cNvSpPr/>
      </dsp:nvSpPr>
      <dsp:spPr>
        <a:xfrm>
          <a:off x="1781676" y="1458500"/>
          <a:ext cx="356095" cy="1349029"/>
        </a:xfrm>
        <a:prstGeom prst="leftBrace">
          <a:avLst>
            <a:gd name="adj1" fmla="val 35000"/>
            <a:gd name="adj2" fmla="val 50000"/>
          </a:avLst>
        </a:pr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81B01-D8DF-432F-A4E9-F75556AF3FAF}">
      <dsp:nvSpPr>
        <dsp:cNvPr id="0" name=""/>
        <dsp:cNvSpPr/>
      </dsp:nvSpPr>
      <dsp:spPr>
        <a:xfrm>
          <a:off x="2280209" y="1458500"/>
          <a:ext cx="6462985" cy="13490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Конкуренция возможна и более развита в крупных городах, где существует активный некоммерческий и коммерческий сектора, так или иначе  способные конкурировать с муниципальными и государственными учреждениями. В сельских  территориях альтернативные поставщики почти отсутствуют.</a:t>
          </a:r>
          <a:endParaRPr lang="ru-RU" sz="1700" kern="1200" dirty="0"/>
        </a:p>
      </dsp:txBody>
      <dsp:txXfrm>
        <a:off x="2280209" y="1458500"/>
        <a:ext cx="6462985" cy="1349029"/>
      </dsp:txXfrm>
    </dsp:sp>
    <dsp:sp modelId="{5708A00C-F2C9-4B73-AE70-3F421E6CD400}">
      <dsp:nvSpPr>
        <dsp:cNvPr id="0" name=""/>
        <dsp:cNvSpPr/>
      </dsp:nvSpPr>
      <dsp:spPr>
        <a:xfrm>
          <a:off x="1201" y="3129398"/>
          <a:ext cx="1780475" cy="1283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Зависимость от состояния спроса основного потребителя </a:t>
          </a:r>
          <a:endParaRPr lang="ru-RU" sz="1700" kern="1200"/>
        </a:p>
      </dsp:txBody>
      <dsp:txXfrm>
        <a:off x="1201" y="3129398"/>
        <a:ext cx="1780475" cy="1283287"/>
      </dsp:txXfrm>
    </dsp:sp>
    <dsp:sp modelId="{E991A529-47B8-405B-B60E-F5714E3D72F5}">
      <dsp:nvSpPr>
        <dsp:cNvPr id="0" name=""/>
        <dsp:cNvSpPr/>
      </dsp:nvSpPr>
      <dsp:spPr>
        <a:xfrm>
          <a:off x="1781676" y="2868730"/>
          <a:ext cx="356095" cy="1804623"/>
        </a:xfrm>
        <a:prstGeom prst="leftBrace">
          <a:avLst>
            <a:gd name="adj1" fmla="val 35000"/>
            <a:gd name="adj2" fmla="val 50000"/>
          </a:avLst>
        </a:pr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92546-8D3D-4659-9E08-87CBAB6FA077}">
      <dsp:nvSpPr>
        <dsp:cNvPr id="0" name=""/>
        <dsp:cNvSpPr/>
      </dsp:nvSpPr>
      <dsp:spPr>
        <a:xfrm>
          <a:off x="2280209" y="2868730"/>
          <a:ext cx="6462985" cy="18046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Если услуги оказываются неплатежеспособным или </a:t>
          </a:r>
          <a:r>
            <a:rPr lang="ru-RU" sz="1700" kern="1200" dirty="0" err="1" smtClean="0"/>
            <a:t>слабоплатежеспособным</a:t>
          </a:r>
          <a:r>
            <a:rPr lang="ru-RU" sz="1700" kern="1200" dirty="0" smtClean="0"/>
            <a:t> клиентским группам (социальное обслуживание, реабилитация инвалидов и т.д.), и  в «монополизированных» территориях, то состояние конкуренции зависит от  прямого  интереса заказчика (органов власти), заинтересованных в расширении собственного выбора поставщиков, </a:t>
          </a:r>
          <a:endParaRPr lang="ru-RU" sz="1700" kern="1200" dirty="0"/>
        </a:p>
      </dsp:txBody>
      <dsp:txXfrm>
        <a:off x="2280209" y="2868730"/>
        <a:ext cx="6462985" cy="1804623"/>
      </dsp:txXfrm>
    </dsp:sp>
    <dsp:sp modelId="{8BD41847-254F-4A47-8044-95D9E5D14CDD}">
      <dsp:nvSpPr>
        <dsp:cNvPr id="0" name=""/>
        <dsp:cNvSpPr/>
      </dsp:nvSpPr>
      <dsp:spPr>
        <a:xfrm>
          <a:off x="1201" y="4876556"/>
          <a:ext cx="1780475" cy="5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Регулирование рынка</a:t>
          </a:r>
          <a:endParaRPr lang="ru-RU" sz="1700" kern="1200"/>
        </a:p>
      </dsp:txBody>
      <dsp:txXfrm>
        <a:off x="1201" y="4876556"/>
        <a:ext cx="1780475" cy="568012"/>
      </dsp:txXfrm>
    </dsp:sp>
    <dsp:sp modelId="{47A3962C-664D-4CC9-A526-D6793477C473}">
      <dsp:nvSpPr>
        <dsp:cNvPr id="0" name=""/>
        <dsp:cNvSpPr/>
      </dsp:nvSpPr>
      <dsp:spPr>
        <a:xfrm>
          <a:off x="1781676" y="4734553"/>
          <a:ext cx="356095" cy="852018"/>
        </a:xfrm>
        <a:prstGeom prst="leftBrace">
          <a:avLst>
            <a:gd name="adj1" fmla="val 35000"/>
            <a:gd name="adj2" fmla="val 50000"/>
          </a:avLst>
        </a:pr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590AE-8404-4CD8-BBB1-4B89C71AD760}">
      <dsp:nvSpPr>
        <dsp:cNvPr id="0" name=""/>
        <dsp:cNvSpPr/>
      </dsp:nvSpPr>
      <dsp:spPr>
        <a:xfrm>
          <a:off x="2280209" y="4734553"/>
          <a:ext cx="6462985" cy="8520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Ограничения рынка (госгарантии прикреплены к учреждениям) и провалы рынка (минимизация издержек влечет уменьшение социальной полезности услуги) </a:t>
          </a:r>
          <a:endParaRPr lang="ru-RU" sz="1700" kern="1200" dirty="0"/>
        </a:p>
      </dsp:txBody>
      <dsp:txXfrm>
        <a:off x="2280209" y="4734553"/>
        <a:ext cx="6462985" cy="85201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B37FB-0058-47DD-B93E-1EC58B91E787}">
      <dsp:nvSpPr>
        <dsp:cNvPr id="0" name=""/>
        <dsp:cNvSpPr/>
      </dsp:nvSpPr>
      <dsp:spPr>
        <a:xfrm>
          <a:off x="3436782" y="2236997"/>
          <a:ext cx="1489707" cy="1489707"/>
        </a:xfrm>
        <a:prstGeom prst="ellipse">
          <a:avLst/>
        </a:prstGeom>
        <a:solidFill>
          <a:schemeClr val="accent1">
            <a:tint val="100000"/>
            <a:shade val="100000"/>
            <a:satMod val="100000"/>
          </a:schemeClr>
        </a:solidFill>
        <a:ln w="38100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Социальная сфера</a:t>
          </a:r>
          <a:endParaRPr lang="ru-RU" sz="1500" kern="1200" dirty="0"/>
        </a:p>
      </dsp:txBody>
      <dsp:txXfrm>
        <a:off x="3654945" y="2455160"/>
        <a:ext cx="1053381" cy="1053381"/>
      </dsp:txXfrm>
    </dsp:sp>
    <dsp:sp modelId="{5AC07F3B-D4E3-42FD-8FD5-0D5FA7846FC6}">
      <dsp:nvSpPr>
        <dsp:cNvPr id="0" name=""/>
        <dsp:cNvSpPr/>
      </dsp:nvSpPr>
      <dsp:spPr>
        <a:xfrm rot="16277028">
          <a:off x="4028216" y="1646045"/>
          <a:ext cx="354761" cy="5331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080238" y="1805878"/>
        <a:ext cx="248333" cy="319894"/>
      </dsp:txXfrm>
    </dsp:sp>
    <dsp:sp modelId="{3A2231B5-4682-426E-A050-6E6BA30894DA}">
      <dsp:nvSpPr>
        <dsp:cNvPr id="0" name=""/>
        <dsp:cNvSpPr/>
      </dsp:nvSpPr>
      <dsp:spPr>
        <a:xfrm>
          <a:off x="3240366" y="0"/>
          <a:ext cx="1981044" cy="15681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Образование</a:t>
          </a:r>
          <a:endParaRPr lang="ru-RU" sz="1600" b="1" kern="1200" dirty="0"/>
        </a:p>
      </dsp:txBody>
      <dsp:txXfrm>
        <a:off x="3316915" y="76549"/>
        <a:ext cx="1827946" cy="1415015"/>
      </dsp:txXfrm>
    </dsp:sp>
    <dsp:sp modelId="{ED2DD828-4A20-4989-AB50-9B222EDC16B7}">
      <dsp:nvSpPr>
        <dsp:cNvPr id="0" name=""/>
        <dsp:cNvSpPr/>
      </dsp:nvSpPr>
      <dsp:spPr>
        <a:xfrm rot="20542745">
          <a:off x="4996211" y="2411880"/>
          <a:ext cx="281251" cy="5331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998190" y="2531283"/>
        <a:ext cx="196876" cy="319894"/>
      </dsp:txXfrm>
    </dsp:sp>
    <dsp:sp modelId="{59F31547-E70F-4902-9F78-ABCBA8A7EAEC}">
      <dsp:nvSpPr>
        <dsp:cNvPr id="0" name=""/>
        <dsp:cNvSpPr/>
      </dsp:nvSpPr>
      <dsp:spPr>
        <a:xfrm>
          <a:off x="5326060" y="1519691"/>
          <a:ext cx="1981044" cy="15681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Социальное обслуживание</a:t>
          </a:r>
          <a:endParaRPr lang="ru-RU" sz="1600" b="1" kern="1200" dirty="0"/>
        </a:p>
      </dsp:txBody>
      <dsp:txXfrm>
        <a:off x="5402609" y="1596240"/>
        <a:ext cx="1827946" cy="1415015"/>
      </dsp:txXfrm>
    </dsp:sp>
    <dsp:sp modelId="{C5B84508-92CE-4BFC-B7D8-47584AAAB3A0}">
      <dsp:nvSpPr>
        <dsp:cNvPr id="0" name=""/>
        <dsp:cNvSpPr/>
      </dsp:nvSpPr>
      <dsp:spPr>
        <a:xfrm rot="3172565">
          <a:off x="4648873" y="3555945"/>
          <a:ext cx="338221" cy="5331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668987" y="3622126"/>
        <a:ext cx="236755" cy="319894"/>
      </dsp:txXfrm>
    </dsp:sp>
    <dsp:sp modelId="{2D1A8D6B-ED69-448C-92A1-33773ED8C9A3}">
      <dsp:nvSpPr>
        <dsp:cNvPr id="0" name=""/>
        <dsp:cNvSpPr/>
      </dsp:nvSpPr>
      <dsp:spPr>
        <a:xfrm>
          <a:off x="4534917" y="3973079"/>
          <a:ext cx="1981044" cy="15681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Физическая культура и спорт</a:t>
          </a:r>
          <a:endParaRPr lang="ru-RU" sz="1600" b="1" kern="1200" dirty="0"/>
        </a:p>
      </dsp:txBody>
      <dsp:txXfrm>
        <a:off x="4611466" y="4049628"/>
        <a:ext cx="1827946" cy="1415015"/>
      </dsp:txXfrm>
    </dsp:sp>
    <dsp:sp modelId="{C982D717-3BEC-4CA8-9C35-E08EA94A502D}">
      <dsp:nvSpPr>
        <dsp:cNvPr id="0" name=""/>
        <dsp:cNvSpPr/>
      </dsp:nvSpPr>
      <dsp:spPr>
        <a:xfrm rot="7560000">
          <a:off x="3411877" y="3554649"/>
          <a:ext cx="319829" cy="5331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488050" y="3622469"/>
        <a:ext cx="223880" cy="319894"/>
      </dsp:txXfrm>
    </dsp:sp>
    <dsp:sp modelId="{05BAFE89-7CD9-4727-A5BB-DFC76FF84F3A}">
      <dsp:nvSpPr>
        <dsp:cNvPr id="0" name=""/>
        <dsp:cNvSpPr/>
      </dsp:nvSpPr>
      <dsp:spPr>
        <a:xfrm>
          <a:off x="1872210" y="3973071"/>
          <a:ext cx="2039221" cy="15681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Здравоохранение</a:t>
          </a:r>
          <a:endParaRPr lang="ru-RU" sz="1600" b="1" kern="1200" dirty="0"/>
        </a:p>
      </dsp:txBody>
      <dsp:txXfrm>
        <a:off x="1948759" y="4049620"/>
        <a:ext cx="1886123" cy="1415015"/>
      </dsp:txXfrm>
    </dsp:sp>
    <dsp:sp modelId="{F04D8F0E-A72E-491D-8C52-59578EA5D61D}">
      <dsp:nvSpPr>
        <dsp:cNvPr id="0" name=""/>
        <dsp:cNvSpPr/>
      </dsp:nvSpPr>
      <dsp:spPr>
        <a:xfrm rot="11903717">
          <a:off x="3154616" y="2412636"/>
          <a:ext cx="234025" cy="5331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223029" y="2530346"/>
        <a:ext cx="163818" cy="319894"/>
      </dsp:txXfrm>
    </dsp:sp>
    <dsp:sp modelId="{23E5CC70-330C-49A5-8EDC-81B969393B0F}">
      <dsp:nvSpPr>
        <dsp:cNvPr id="0" name=""/>
        <dsp:cNvSpPr/>
      </dsp:nvSpPr>
      <dsp:spPr>
        <a:xfrm>
          <a:off x="1152126" y="1519699"/>
          <a:ext cx="1981044" cy="15681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Культура</a:t>
          </a:r>
          <a:endParaRPr lang="ru-RU" sz="1600" b="1" kern="1200" dirty="0"/>
        </a:p>
      </dsp:txBody>
      <dsp:txXfrm>
        <a:off x="1228675" y="1596248"/>
        <a:ext cx="1827946" cy="141501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4C28F-338D-4673-BB19-22F0D3E42F88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54021-7EFD-40B1-8BE2-91CF25B273DF}">
      <dsp:nvSpPr>
        <dsp:cNvPr id="0" name=""/>
        <dsp:cNvSpPr/>
      </dsp:nvSpPr>
      <dsp:spPr>
        <a:xfrm>
          <a:off x="0" y="0"/>
          <a:ext cx="164592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Неосязаемость</a:t>
          </a:r>
          <a:endParaRPr lang="ru-RU" sz="1500" kern="1200" dirty="0"/>
        </a:p>
      </dsp:txBody>
      <dsp:txXfrm>
        <a:off x="0" y="0"/>
        <a:ext cx="1645920" cy="1131490"/>
      </dsp:txXfrm>
    </dsp:sp>
    <dsp:sp modelId="{A711425D-39F3-42AA-9D78-BB4B56B88511}">
      <dsp:nvSpPr>
        <dsp:cNvPr id="0" name=""/>
        <dsp:cNvSpPr/>
      </dsp:nvSpPr>
      <dsp:spPr>
        <a:xfrm>
          <a:off x="1769364" y="51381"/>
          <a:ext cx="6460236" cy="1027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Услугу нельзя потрогать или продемонстрировать</a:t>
          </a:r>
          <a:endParaRPr lang="ru-RU" sz="2100" kern="1200" dirty="0"/>
        </a:p>
      </dsp:txBody>
      <dsp:txXfrm>
        <a:off x="1769364" y="51381"/>
        <a:ext cx="6460236" cy="1027623"/>
      </dsp:txXfrm>
    </dsp:sp>
    <dsp:sp modelId="{546F979C-BBC6-484B-8D63-5790E1178B45}">
      <dsp:nvSpPr>
        <dsp:cNvPr id="0" name=""/>
        <dsp:cNvSpPr/>
      </dsp:nvSpPr>
      <dsp:spPr>
        <a:xfrm>
          <a:off x="1645920" y="1079004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75811-0D9B-4784-BC2D-D263540A21DD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E6115-E698-4C00-AEEF-B1B4CB9F1E10}">
      <dsp:nvSpPr>
        <dsp:cNvPr id="0" name=""/>
        <dsp:cNvSpPr/>
      </dsp:nvSpPr>
      <dsp:spPr>
        <a:xfrm>
          <a:off x="0" y="1131490"/>
          <a:ext cx="164592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Неотделимость</a:t>
          </a:r>
          <a:endParaRPr lang="ru-RU" sz="1500" kern="1200" dirty="0"/>
        </a:p>
      </dsp:txBody>
      <dsp:txXfrm>
        <a:off x="0" y="1131490"/>
        <a:ext cx="1645920" cy="1131490"/>
      </dsp:txXfrm>
    </dsp:sp>
    <dsp:sp modelId="{D596760A-19D5-47A8-B475-BF1A8476080B}">
      <dsp:nvSpPr>
        <dsp:cNvPr id="0" name=""/>
        <dsp:cNvSpPr/>
      </dsp:nvSpPr>
      <dsp:spPr>
        <a:xfrm>
          <a:off x="1769364" y="1182871"/>
          <a:ext cx="6460236" cy="1027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Услугу нельзя отделить от ее источника, независимо от того, предоставляется она человеком или машиной</a:t>
          </a:r>
          <a:endParaRPr lang="ru-RU" sz="2100" kern="1200" dirty="0"/>
        </a:p>
      </dsp:txBody>
      <dsp:txXfrm>
        <a:off x="1769364" y="1182871"/>
        <a:ext cx="6460236" cy="1027623"/>
      </dsp:txXfrm>
    </dsp:sp>
    <dsp:sp modelId="{DEF3F556-8E73-4D21-8C81-13C68FDE32E6}">
      <dsp:nvSpPr>
        <dsp:cNvPr id="0" name=""/>
        <dsp:cNvSpPr/>
      </dsp:nvSpPr>
      <dsp:spPr>
        <a:xfrm>
          <a:off x="1645920" y="2210495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42D69-34EF-4211-9258-A4D3EA36EF68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69D88-7A42-40D0-8ECD-1AA120E68103}">
      <dsp:nvSpPr>
        <dsp:cNvPr id="0" name=""/>
        <dsp:cNvSpPr/>
      </dsp:nvSpPr>
      <dsp:spPr>
        <a:xfrm>
          <a:off x="0" y="2262981"/>
          <a:ext cx="164592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Непостоянство качества</a:t>
          </a:r>
          <a:endParaRPr lang="ru-RU" sz="1500" kern="1200" dirty="0"/>
        </a:p>
      </dsp:txBody>
      <dsp:txXfrm>
        <a:off x="0" y="2262981"/>
        <a:ext cx="1645920" cy="1131490"/>
      </dsp:txXfrm>
    </dsp:sp>
    <dsp:sp modelId="{D5789380-AF19-4AA0-BFB4-19D473D9E64C}">
      <dsp:nvSpPr>
        <dsp:cNvPr id="0" name=""/>
        <dsp:cNvSpPr/>
      </dsp:nvSpPr>
      <dsp:spPr>
        <a:xfrm>
          <a:off x="1769364" y="2314362"/>
          <a:ext cx="6460236" cy="1027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Качество услуги зависит от того, кто, когда и как ее предоставляет</a:t>
          </a:r>
          <a:endParaRPr lang="ru-RU" sz="2100" kern="1200" dirty="0"/>
        </a:p>
      </dsp:txBody>
      <dsp:txXfrm>
        <a:off x="1769364" y="2314362"/>
        <a:ext cx="6460236" cy="1027623"/>
      </dsp:txXfrm>
    </dsp:sp>
    <dsp:sp modelId="{7B108649-0E76-4C97-8544-100227C96C05}">
      <dsp:nvSpPr>
        <dsp:cNvPr id="0" name=""/>
        <dsp:cNvSpPr/>
      </dsp:nvSpPr>
      <dsp:spPr>
        <a:xfrm>
          <a:off x="1645920" y="3341986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8DAFA-1995-428B-A543-82866F805935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D6AED-F0CE-4CDC-A46F-116C11A03C51}">
      <dsp:nvSpPr>
        <dsp:cNvPr id="0" name=""/>
        <dsp:cNvSpPr/>
      </dsp:nvSpPr>
      <dsp:spPr>
        <a:xfrm>
          <a:off x="0" y="3394472"/>
          <a:ext cx="164592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Недолговечность</a:t>
          </a:r>
          <a:endParaRPr lang="ru-RU" sz="1500" kern="1200" dirty="0"/>
        </a:p>
      </dsp:txBody>
      <dsp:txXfrm>
        <a:off x="0" y="3394472"/>
        <a:ext cx="1645920" cy="1131490"/>
      </dsp:txXfrm>
    </dsp:sp>
    <dsp:sp modelId="{64C58E16-02E2-4868-92E9-210393B03003}">
      <dsp:nvSpPr>
        <dsp:cNvPr id="0" name=""/>
        <dsp:cNvSpPr/>
      </dsp:nvSpPr>
      <dsp:spPr>
        <a:xfrm>
          <a:off x="1769364" y="3445853"/>
          <a:ext cx="6460236" cy="1027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Услугу нельзя хранить с целью последующего использования</a:t>
          </a:r>
          <a:endParaRPr lang="ru-RU" sz="2100" kern="1200" dirty="0"/>
        </a:p>
      </dsp:txBody>
      <dsp:txXfrm>
        <a:off x="1769364" y="3445853"/>
        <a:ext cx="6460236" cy="1027623"/>
      </dsp:txXfrm>
    </dsp:sp>
    <dsp:sp modelId="{66DF7ABA-58F3-4EB1-AA6B-B839E8BD9AC2}">
      <dsp:nvSpPr>
        <dsp:cNvPr id="0" name=""/>
        <dsp:cNvSpPr/>
      </dsp:nvSpPr>
      <dsp:spPr>
        <a:xfrm>
          <a:off x="1645920" y="4473476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EEF22-E21A-44D7-947F-E683E94C7804}">
      <dsp:nvSpPr>
        <dsp:cNvPr id="0" name=""/>
        <dsp:cNvSpPr/>
      </dsp:nvSpPr>
      <dsp:spPr>
        <a:xfrm>
          <a:off x="0" y="0"/>
          <a:ext cx="6336792" cy="1036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Уязвимость клиента и неосязаемость социальных услуг;</a:t>
          </a:r>
          <a:endParaRPr lang="ru-RU" sz="1900" kern="1200" dirty="0"/>
        </a:p>
      </dsp:txBody>
      <dsp:txXfrm>
        <a:off x="30370" y="30370"/>
        <a:ext cx="5096560" cy="976175"/>
      </dsp:txXfrm>
    </dsp:sp>
    <dsp:sp modelId="{47A5B178-838C-4C33-87B5-BFD280CF54C2}">
      <dsp:nvSpPr>
        <dsp:cNvPr id="0" name=""/>
        <dsp:cNvSpPr/>
      </dsp:nvSpPr>
      <dsp:spPr>
        <a:xfrm>
          <a:off x="473202" y="1180931"/>
          <a:ext cx="6336792" cy="1036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Одновременность процессов производства и потребления услуг;</a:t>
          </a:r>
          <a:endParaRPr lang="ru-RU" sz="1900" kern="1200" dirty="0"/>
        </a:p>
      </dsp:txBody>
      <dsp:txXfrm>
        <a:off x="503572" y="1211301"/>
        <a:ext cx="5128855" cy="976175"/>
      </dsp:txXfrm>
    </dsp:sp>
    <dsp:sp modelId="{34003FAE-766A-43DE-BC38-2A7288552FF2}">
      <dsp:nvSpPr>
        <dsp:cNvPr id="0" name=""/>
        <dsp:cNvSpPr/>
      </dsp:nvSpPr>
      <dsp:spPr>
        <a:xfrm>
          <a:off x="946404" y="2361862"/>
          <a:ext cx="6336792" cy="1036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Невозможность для клиента оценить и сравнить «конкурирующие предложения»;</a:t>
          </a:r>
          <a:endParaRPr lang="ru-RU" sz="1900" kern="1200" dirty="0"/>
        </a:p>
      </dsp:txBody>
      <dsp:txXfrm>
        <a:off x="976774" y="2392232"/>
        <a:ext cx="5128855" cy="976175"/>
      </dsp:txXfrm>
    </dsp:sp>
    <dsp:sp modelId="{69CAF8C4-9CCA-4242-8536-A77FFFD49ACB}">
      <dsp:nvSpPr>
        <dsp:cNvPr id="0" name=""/>
        <dsp:cNvSpPr/>
      </dsp:nvSpPr>
      <dsp:spPr>
        <a:xfrm>
          <a:off x="1419605" y="3542793"/>
          <a:ext cx="6336792" cy="1036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Обманутые надежды клиента из-за невозможности оценить услугу до момента ее получения;</a:t>
          </a:r>
          <a:endParaRPr lang="ru-RU" sz="1900" kern="1200" dirty="0"/>
        </a:p>
      </dsp:txBody>
      <dsp:txXfrm>
        <a:off x="1449975" y="3573163"/>
        <a:ext cx="5128855" cy="976175"/>
      </dsp:txXfrm>
    </dsp:sp>
    <dsp:sp modelId="{E56E5423-9584-4C71-8387-4A8FACA1B0AE}">
      <dsp:nvSpPr>
        <dsp:cNvPr id="0" name=""/>
        <dsp:cNvSpPr/>
      </dsp:nvSpPr>
      <dsp:spPr>
        <a:xfrm>
          <a:off x="1892808" y="4723724"/>
          <a:ext cx="6336792" cy="1036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Парадокс: наличие гарантий на услуги является более предпочтительным чем </a:t>
          </a:r>
          <a:r>
            <a:rPr lang="ru-RU" sz="1900" kern="1200" dirty="0" err="1" smtClean="0"/>
            <a:t>качество;Подозрительность</a:t>
          </a:r>
          <a:r>
            <a:rPr lang="ru-RU" sz="1900" kern="1200" dirty="0" smtClean="0"/>
            <a:t> клиента априори.</a:t>
          </a:r>
          <a:endParaRPr lang="ru-RU" sz="1900" kern="1200" dirty="0"/>
        </a:p>
      </dsp:txBody>
      <dsp:txXfrm>
        <a:off x="1923178" y="4754094"/>
        <a:ext cx="5128855" cy="976175"/>
      </dsp:txXfrm>
    </dsp:sp>
    <dsp:sp modelId="{9539EE75-7E5B-477B-82FD-7A9031B931C9}">
      <dsp:nvSpPr>
        <dsp:cNvPr id="0" name=""/>
        <dsp:cNvSpPr/>
      </dsp:nvSpPr>
      <dsp:spPr>
        <a:xfrm>
          <a:off x="5662797" y="757524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814446" y="757524"/>
        <a:ext cx="370696" cy="507180"/>
      </dsp:txXfrm>
    </dsp:sp>
    <dsp:sp modelId="{1D9E135C-6EFA-495D-BAFF-A941B0A02DBA}">
      <dsp:nvSpPr>
        <dsp:cNvPr id="0" name=""/>
        <dsp:cNvSpPr/>
      </dsp:nvSpPr>
      <dsp:spPr>
        <a:xfrm>
          <a:off x="6135999" y="1938455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287648" y="1938455"/>
        <a:ext cx="370696" cy="507180"/>
      </dsp:txXfrm>
    </dsp:sp>
    <dsp:sp modelId="{D2C0A816-A92B-4B36-95A3-1C1A7787F91D}">
      <dsp:nvSpPr>
        <dsp:cNvPr id="0" name=""/>
        <dsp:cNvSpPr/>
      </dsp:nvSpPr>
      <dsp:spPr>
        <a:xfrm>
          <a:off x="6609201" y="3102104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760850" y="3102104"/>
        <a:ext cx="370696" cy="507180"/>
      </dsp:txXfrm>
    </dsp:sp>
    <dsp:sp modelId="{94D62531-7ACD-45CD-B077-B833175BF842}">
      <dsp:nvSpPr>
        <dsp:cNvPr id="0" name=""/>
        <dsp:cNvSpPr/>
      </dsp:nvSpPr>
      <dsp:spPr>
        <a:xfrm>
          <a:off x="7082403" y="4294557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234052" y="4294557"/>
        <a:ext cx="370696" cy="507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5BC5A-DF11-4849-9148-C90FB5D558CB}">
      <dsp:nvSpPr>
        <dsp:cNvPr id="0" name=""/>
        <dsp:cNvSpPr/>
      </dsp:nvSpPr>
      <dsp:spPr>
        <a:xfrm>
          <a:off x="0" y="83659"/>
          <a:ext cx="8229600" cy="545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социальное обслуживание граждан (далее - социальное обслуживание) - деятельность по предоставлению социальных услуг гражданам</a:t>
          </a:r>
          <a:endParaRPr lang="ru-RU" sz="1800" kern="1200" dirty="0"/>
        </a:p>
      </dsp:txBody>
      <dsp:txXfrm>
        <a:off x="26652" y="110311"/>
        <a:ext cx="8176296" cy="492670"/>
      </dsp:txXfrm>
    </dsp:sp>
    <dsp:sp modelId="{76FB8E10-030A-4C27-9A79-27A78C3E8163}">
      <dsp:nvSpPr>
        <dsp:cNvPr id="0" name=""/>
        <dsp:cNvSpPr/>
      </dsp:nvSpPr>
      <dsp:spPr>
        <a:xfrm>
          <a:off x="0" y="629633"/>
          <a:ext cx="8229600" cy="184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социальная услуга - действие или действия в сфере социального обслуживания по оказанию постоянной, периодической, разовой помощи, в том числе срочной помощи, гражданину в целях улучшения условий его жизнедеятельности и (или) расширения его возможностей самостоятельно обеспечивать свои основные жизненные потребности</a:t>
          </a:r>
          <a:endParaRPr lang="ru-RU" sz="2100" kern="1200" dirty="0"/>
        </a:p>
      </dsp:txBody>
      <dsp:txXfrm>
        <a:off x="0" y="629633"/>
        <a:ext cx="8229600" cy="1844369"/>
      </dsp:txXfrm>
    </dsp:sp>
    <dsp:sp modelId="{EEAEA590-37F9-45D8-A3D7-02F20A245219}">
      <dsp:nvSpPr>
        <dsp:cNvPr id="0" name=""/>
        <dsp:cNvSpPr/>
      </dsp:nvSpPr>
      <dsp:spPr>
        <a:xfrm>
          <a:off x="0" y="2474003"/>
          <a:ext cx="8229600" cy="710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получатель социальных услуг - гражданин, который признан нуждающимся в социальном обслуживании и которому предоставляются социальная услуга или социальные услуги</a:t>
          </a:r>
          <a:endParaRPr lang="ru-RU" sz="1600" kern="1200" dirty="0"/>
        </a:p>
      </dsp:txBody>
      <dsp:txXfrm>
        <a:off x="34697" y="2508700"/>
        <a:ext cx="8160206" cy="641381"/>
      </dsp:txXfrm>
    </dsp:sp>
    <dsp:sp modelId="{3158FBDF-9523-4428-968E-37862A3E73AD}">
      <dsp:nvSpPr>
        <dsp:cNvPr id="0" name=""/>
        <dsp:cNvSpPr/>
      </dsp:nvSpPr>
      <dsp:spPr>
        <a:xfrm>
          <a:off x="0" y="3184778"/>
          <a:ext cx="8229600" cy="1257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стандарт социальной услуги - основные требования к объему, периодичности и качеству предоставления социальной услуги получателю социальной услуги, установленные по видам социальных услуг</a:t>
          </a:r>
          <a:endParaRPr lang="ru-RU" sz="2100" kern="1200" dirty="0"/>
        </a:p>
      </dsp:txBody>
      <dsp:txXfrm>
        <a:off x="0" y="3184778"/>
        <a:ext cx="8229600" cy="12575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BA204-FAFC-40AF-A4ED-A5D157FF6199}">
      <dsp:nvSpPr>
        <dsp:cNvPr id="0" name=""/>
        <dsp:cNvSpPr/>
      </dsp:nvSpPr>
      <dsp:spPr>
        <a:xfrm>
          <a:off x="0" y="9809"/>
          <a:ext cx="7112230" cy="1183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Подходит ли механизм компенсации затрат на предоставление услуг поставщиками, вошедшими в реестр?</a:t>
          </a:r>
          <a:endParaRPr lang="ru-RU" sz="2000" kern="1200" dirty="0"/>
        </a:p>
      </dsp:txBody>
      <dsp:txXfrm>
        <a:off x="0" y="9809"/>
        <a:ext cx="7112230" cy="788708"/>
      </dsp:txXfrm>
    </dsp:sp>
    <dsp:sp modelId="{4EAEB0AF-F4BD-4595-87C5-C21E4AAD0884}">
      <dsp:nvSpPr>
        <dsp:cNvPr id="0" name=""/>
        <dsp:cNvSpPr/>
      </dsp:nvSpPr>
      <dsp:spPr>
        <a:xfrm>
          <a:off x="1456721" y="798518"/>
          <a:ext cx="7112230" cy="417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Относятся ли ваша ЦГ к категории нуждающихся в социальном обслуживании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Возможно ли предоставление услуг ЦГ с заключением договора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Может ли организация выполнять требования стандартов к социальным услугам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Входит ли услуга организации в региональный перечень социальных услуг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Какие механизмы финансирования применяются для услуги организация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Покрывает ли компенсация издержки на предоставление услуг</a:t>
          </a:r>
          <a:endParaRPr lang="ru-RU" sz="2000" kern="1200" dirty="0"/>
        </a:p>
      </dsp:txBody>
      <dsp:txXfrm>
        <a:off x="1579032" y="920829"/>
        <a:ext cx="6867608" cy="39313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BA204-FAFC-40AF-A4ED-A5D157FF6199}">
      <dsp:nvSpPr>
        <dsp:cNvPr id="0" name=""/>
        <dsp:cNvSpPr/>
      </dsp:nvSpPr>
      <dsp:spPr>
        <a:xfrm>
          <a:off x="0" y="57158"/>
          <a:ext cx="7112230" cy="1365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Условия доступа к предоставлению услуг с использованием механизма компенсации</a:t>
          </a:r>
          <a:endParaRPr lang="ru-RU" sz="2200" kern="1200" dirty="0"/>
        </a:p>
      </dsp:txBody>
      <dsp:txXfrm>
        <a:off x="0" y="57158"/>
        <a:ext cx="7112230" cy="910011"/>
      </dsp:txXfrm>
    </dsp:sp>
    <dsp:sp modelId="{4EAEB0AF-F4BD-4595-87C5-C21E4AAD0884}">
      <dsp:nvSpPr>
        <dsp:cNvPr id="0" name=""/>
        <dsp:cNvSpPr/>
      </dsp:nvSpPr>
      <dsp:spPr>
        <a:xfrm>
          <a:off x="1456721" y="967169"/>
          <a:ext cx="7112230" cy="396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Могут ли отказать во включении в реестр</a:t>
          </a:r>
          <a:endParaRPr lang="ru-RU" sz="2200" kern="1200" dirty="0"/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Будут ли включать НО в число рекомендованных поставщиков в ИП</a:t>
          </a:r>
          <a:endParaRPr lang="ru-RU" sz="2200" kern="1200" dirty="0"/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Как получатели могут узнать о поставщиках услуг</a:t>
          </a:r>
          <a:endParaRPr lang="ru-RU" sz="2200" kern="1200" dirty="0"/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Сможет ли организация оказывать услугу в составе комплекса услуг для получателя</a:t>
          </a:r>
          <a:endParaRPr lang="ru-RU" sz="2200" kern="1200" dirty="0"/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Каковы требования к составу документов для получения компенсации</a:t>
          </a:r>
          <a:endParaRPr lang="ru-RU" sz="2200" kern="1200" dirty="0"/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Какова процедура направления отчетов </a:t>
          </a:r>
          <a:endParaRPr lang="ru-RU" sz="2200" kern="1200" dirty="0"/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Каковы сроки выплаты компенсации</a:t>
          </a:r>
          <a:endParaRPr lang="ru-RU" sz="2200" kern="1200" dirty="0"/>
        </a:p>
      </dsp:txBody>
      <dsp:txXfrm>
        <a:off x="1572705" y="1083153"/>
        <a:ext cx="6880262" cy="37280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1EC8B-6604-4E0D-B118-7565AC5CCB1E}">
      <dsp:nvSpPr>
        <dsp:cNvPr id="0" name=""/>
        <dsp:cNvSpPr/>
      </dsp:nvSpPr>
      <dsp:spPr>
        <a:xfrm rot="5400000">
          <a:off x="5559520" y="-2290811"/>
          <a:ext cx="645438" cy="5228120"/>
        </a:xfrm>
        <a:prstGeom prst="roundRect">
          <a:avLst/>
        </a:prstGeom>
        <a:gradFill rotWithShape="0">
          <a:gsLst>
            <a:gs pos="0">
              <a:srgbClr val="D7D7D7"/>
            </a:gs>
            <a:gs pos="100000">
              <a:srgbClr val="FFFFFF"/>
            </a:gs>
          </a:gsLst>
          <a:lin ang="16200000" scaled="1"/>
        </a:gradFill>
        <a:ln w="19050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0" rIns="24765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</a:rPr>
            <a:t>составляют все, сдают в налоговую</a:t>
          </a:r>
          <a:endParaRPr lang="de-DE" sz="1400" kern="1200" dirty="0">
            <a:solidFill>
              <a:srgbClr val="000000"/>
            </a:solidFill>
          </a:endParaRPr>
        </a:p>
      </dsp:txBody>
      <dsp:txXfrm rot="-5400000">
        <a:off x="3299687" y="32038"/>
        <a:ext cx="5165104" cy="582422"/>
      </dsp:txXfrm>
    </dsp:sp>
    <dsp:sp modelId="{BE3136D3-A8C5-430B-B858-06A9EC95E87B}">
      <dsp:nvSpPr>
        <dsp:cNvPr id="0" name=""/>
        <dsp:cNvSpPr/>
      </dsp:nvSpPr>
      <dsp:spPr>
        <a:xfrm>
          <a:off x="788" y="1640"/>
          <a:ext cx="3058668" cy="646304"/>
        </a:xfrm>
        <a:prstGeom prst="roundRect">
          <a:avLst/>
        </a:prstGeom>
        <a:solidFill>
          <a:schemeClr val="accent1"/>
        </a:solidFill>
        <a:ln w="19050">
          <a:solidFill>
            <a:srgbClr val="FFFFFF"/>
          </a:solidFill>
          <a:prstDash val="solid"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Бухгалтерская отчетность</a:t>
          </a:r>
          <a:endParaRPr lang="en-US" sz="1800" b="1" kern="1200" noProof="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2338" y="33190"/>
        <a:ext cx="2995568" cy="583204"/>
      </dsp:txXfrm>
    </dsp:sp>
    <dsp:sp modelId="{C42ECD77-3C2C-47BD-8D30-2046969426B1}">
      <dsp:nvSpPr>
        <dsp:cNvPr id="0" name=""/>
        <dsp:cNvSpPr/>
      </dsp:nvSpPr>
      <dsp:spPr>
        <a:xfrm rot="5400000">
          <a:off x="5559520" y="-1571415"/>
          <a:ext cx="645438" cy="5228120"/>
        </a:xfrm>
        <a:prstGeom prst="roundRect">
          <a:avLst/>
        </a:prstGeom>
        <a:gradFill rotWithShape="0">
          <a:gsLst>
            <a:gs pos="0">
              <a:srgbClr val="D7D7D7"/>
            </a:gs>
            <a:gs pos="100000">
              <a:srgbClr val="FFFFFF"/>
            </a:gs>
          </a:gsLst>
          <a:lin ang="16200000" scaled="1"/>
        </a:gradFill>
        <a:ln w="19050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0" rIns="24765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</a:rPr>
            <a:t>сдают все в зависимости от объектов налогообложения</a:t>
          </a:r>
          <a:endParaRPr lang="de-DE" sz="1400" kern="1200" dirty="0">
            <a:solidFill>
              <a:srgbClr val="000000"/>
            </a:solidFill>
          </a:endParaRPr>
        </a:p>
      </dsp:txBody>
      <dsp:txXfrm rot="-5400000">
        <a:off x="3299687" y="751434"/>
        <a:ext cx="5165104" cy="582422"/>
      </dsp:txXfrm>
    </dsp:sp>
    <dsp:sp modelId="{8C998A8D-52B6-4F74-B33A-60970F4FB4F6}">
      <dsp:nvSpPr>
        <dsp:cNvPr id="0" name=""/>
        <dsp:cNvSpPr/>
      </dsp:nvSpPr>
      <dsp:spPr>
        <a:xfrm>
          <a:off x="788" y="721036"/>
          <a:ext cx="3058668" cy="646304"/>
        </a:xfrm>
        <a:prstGeom prst="roundRect">
          <a:avLst/>
        </a:prstGeom>
        <a:solidFill>
          <a:schemeClr val="accent1"/>
        </a:solidFill>
        <a:ln w="19050">
          <a:solidFill>
            <a:srgbClr val="FFFFFF"/>
          </a:solidFill>
          <a:prstDash val="solid"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Налоговая отчетность</a:t>
          </a:r>
          <a:endParaRPr lang="en-US" sz="1800" b="1" kern="1200" noProof="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2338" y="752586"/>
        <a:ext cx="2995568" cy="583204"/>
      </dsp:txXfrm>
    </dsp:sp>
    <dsp:sp modelId="{54BB1A95-1832-475C-89C9-FF246ADDB7F1}">
      <dsp:nvSpPr>
        <dsp:cNvPr id="0" name=""/>
        <dsp:cNvSpPr/>
      </dsp:nvSpPr>
      <dsp:spPr>
        <a:xfrm rot="5400000">
          <a:off x="5559520" y="-852019"/>
          <a:ext cx="645438" cy="5228120"/>
        </a:xfrm>
        <a:prstGeom prst="roundRect">
          <a:avLst/>
        </a:prstGeom>
        <a:gradFill rotWithShape="0">
          <a:gsLst>
            <a:gs pos="0">
              <a:srgbClr val="D7D7D7"/>
            </a:gs>
            <a:gs pos="100000">
              <a:srgbClr val="FFFFFF"/>
            </a:gs>
          </a:gsLst>
          <a:lin ang="16200000" scaled="1"/>
        </a:gradFill>
        <a:ln w="19050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0" rIns="24765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</a:rPr>
            <a:t>ежегодный отчет о деятельности, сдают все до 15 апреля</a:t>
          </a:r>
          <a:endParaRPr lang="de-DE" sz="1400" kern="1200" dirty="0">
            <a:solidFill>
              <a:srgbClr val="000000"/>
            </a:solidFill>
          </a:endParaRPr>
        </a:p>
      </dsp:txBody>
      <dsp:txXfrm rot="-5400000">
        <a:off x="3299687" y="1470830"/>
        <a:ext cx="5165104" cy="582422"/>
      </dsp:txXfrm>
    </dsp:sp>
    <dsp:sp modelId="{6C961F85-6E5B-450E-898C-41857FD470F3}">
      <dsp:nvSpPr>
        <dsp:cNvPr id="0" name=""/>
        <dsp:cNvSpPr/>
      </dsp:nvSpPr>
      <dsp:spPr>
        <a:xfrm>
          <a:off x="788" y="1440431"/>
          <a:ext cx="3058668" cy="64630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>
          <a:solidFill>
            <a:srgbClr val="FFFFFF"/>
          </a:solidFill>
          <a:prstDash val="solid"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Отчет в Минюст</a:t>
          </a:r>
          <a:endParaRPr lang="en-US" sz="1800" b="1" kern="1200" noProof="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2338" y="1471981"/>
        <a:ext cx="2995568" cy="583204"/>
      </dsp:txXfrm>
    </dsp:sp>
    <dsp:sp modelId="{F389FBBB-ECB9-462E-B632-455D29181905}">
      <dsp:nvSpPr>
        <dsp:cNvPr id="0" name=""/>
        <dsp:cNvSpPr/>
      </dsp:nvSpPr>
      <dsp:spPr>
        <a:xfrm rot="5400000">
          <a:off x="5559520" y="-132624"/>
          <a:ext cx="645438" cy="5228120"/>
        </a:xfrm>
        <a:prstGeom prst="roundRect">
          <a:avLst/>
        </a:prstGeom>
        <a:gradFill rotWithShape="0">
          <a:gsLst>
            <a:gs pos="0">
              <a:srgbClr val="D7D7D7"/>
            </a:gs>
            <a:gs pos="100000">
              <a:srgbClr val="FFFFFF"/>
            </a:gs>
          </a:gsLst>
          <a:lin ang="16200000" scaled="1"/>
        </a:gradFill>
        <a:ln w="19050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0" rIns="14400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</a:rPr>
            <a:t>ежемесячные отчеты по труду, а также ряд годовых – по основным средствам, видам деятельности и т. д.</a:t>
          </a:r>
          <a:r>
            <a:rPr lang="en-US" sz="1400" kern="1200" dirty="0" smtClean="0">
              <a:solidFill>
                <a:srgbClr val="000000"/>
              </a:solidFill>
            </a:rPr>
            <a:t> </a:t>
          </a:r>
          <a:endParaRPr lang="de-DE" sz="1400" b="1" kern="1200" dirty="0">
            <a:solidFill>
              <a:srgbClr val="000000"/>
            </a:solidFill>
          </a:endParaRPr>
        </a:p>
      </dsp:txBody>
      <dsp:txXfrm rot="-5400000">
        <a:off x="3299687" y="2190225"/>
        <a:ext cx="5165104" cy="582422"/>
      </dsp:txXfrm>
    </dsp:sp>
    <dsp:sp modelId="{DA1EDCC0-483A-4FD4-8AF7-E8A880F4DF17}">
      <dsp:nvSpPr>
        <dsp:cNvPr id="0" name=""/>
        <dsp:cNvSpPr/>
      </dsp:nvSpPr>
      <dsp:spPr>
        <a:xfrm>
          <a:off x="788" y="2159827"/>
          <a:ext cx="3058668" cy="64630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>
          <a:solidFill>
            <a:srgbClr val="FFFFFF"/>
          </a:solidFill>
          <a:prstDash val="solid"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Статистическая отчетность</a:t>
          </a:r>
          <a:endParaRPr lang="en-US" sz="1800" b="1" kern="1200" noProof="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2338" y="2191377"/>
        <a:ext cx="2995568" cy="583204"/>
      </dsp:txXfrm>
    </dsp:sp>
    <dsp:sp modelId="{22DC33C9-8CF7-4766-B9B9-A336292E6B88}">
      <dsp:nvSpPr>
        <dsp:cNvPr id="0" name=""/>
        <dsp:cNvSpPr/>
      </dsp:nvSpPr>
      <dsp:spPr>
        <a:xfrm rot="5400000">
          <a:off x="5559520" y="586771"/>
          <a:ext cx="645438" cy="5228120"/>
        </a:xfrm>
        <a:prstGeom prst="roundRect">
          <a:avLst/>
        </a:prstGeom>
        <a:gradFill rotWithShape="0">
          <a:gsLst>
            <a:gs pos="0">
              <a:srgbClr val="D7D7D7"/>
            </a:gs>
            <a:gs pos="100000">
              <a:srgbClr val="FFFFFF"/>
            </a:gs>
          </a:gsLst>
          <a:lin ang="16200000" scaled="1"/>
        </a:gradFill>
        <a:ln w="19050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0" rIns="24765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</a:rPr>
            <a:t>по уставу</a:t>
          </a:r>
          <a:r>
            <a:rPr lang="en-US" sz="1400" kern="1200" dirty="0" smtClean="0">
              <a:solidFill>
                <a:srgbClr val="000000"/>
              </a:solidFill>
            </a:rPr>
            <a:t> </a:t>
          </a:r>
          <a:endParaRPr lang="de-DE" sz="1400" b="1" kern="1200" dirty="0">
            <a:solidFill>
              <a:srgbClr val="000000"/>
            </a:solidFill>
          </a:endParaRPr>
        </a:p>
      </dsp:txBody>
      <dsp:txXfrm rot="-5400000">
        <a:off x="3299687" y="2909620"/>
        <a:ext cx="5165104" cy="582422"/>
      </dsp:txXfrm>
    </dsp:sp>
    <dsp:sp modelId="{3EBDAA54-1D63-4A86-ABC7-75D5EA072661}">
      <dsp:nvSpPr>
        <dsp:cNvPr id="0" name=""/>
        <dsp:cNvSpPr/>
      </dsp:nvSpPr>
      <dsp:spPr>
        <a:xfrm>
          <a:off x="788" y="2879222"/>
          <a:ext cx="3058668" cy="646304"/>
        </a:xfrm>
        <a:prstGeom prst="roundRect">
          <a:avLst/>
        </a:prstGeom>
        <a:solidFill>
          <a:srgbClr val="BFBFBF"/>
        </a:solidFill>
        <a:ln w="19050">
          <a:solidFill>
            <a:srgbClr val="FFFFFF"/>
          </a:solidFill>
          <a:prstDash val="solid"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Отчетность перед высшим органом управления</a:t>
          </a:r>
          <a:endParaRPr lang="en-US" sz="1800" b="1" kern="1200" noProof="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2338" y="2910772"/>
        <a:ext cx="2995568" cy="583204"/>
      </dsp:txXfrm>
    </dsp:sp>
    <dsp:sp modelId="{92A1A165-BD53-4E55-80F7-53EB372813FC}">
      <dsp:nvSpPr>
        <dsp:cNvPr id="0" name=""/>
        <dsp:cNvSpPr/>
      </dsp:nvSpPr>
      <dsp:spPr>
        <a:xfrm rot="5400000">
          <a:off x="5559520" y="1306166"/>
          <a:ext cx="645438" cy="5228120"/>
        </a:xfrm>
        <a:prstGeom prst="roundRect">
          <a:avLst/>
        </a:prstGeom>
        <a:gradFill rotWithShape="0">
          <a:gsLst>
            <a:gs pos="0">
              <a:srgbClr val="D7D7D7"/>
            </a:gs>
            <a:gs pos="100000">
              <a:srgbClr val="FFFFFF"/>
            </a:gs>
          </a:gsLst>
          <a:lin ang="16200000" scaled="1"/>
        </a:gradFill>
        <a:ln w="19050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00" tIns="0" rIns="24765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</a:rPr>
            <a:t>если предусмотрено договорными обязательствами</a:t>
          </a:r>
          <a:endParaRPr lang="de-DE" sz="1400" b="1" kern="1200" dirty="0">
            <a:solidFill>
              <a:srgbClr val="000000"/>
            </a:solidFill>
          </a:endParaRPr>
        </a:p>
      </dsp:txBody>
      <dsp:txXfrm rot="-5400000">
        <a:off x="3299687" y="3629015"/>
        <a:ext cx="5165104" cy="582422"/>
      </dsp:txXfrm>
    </dsp:sp>
    <dsp:sp modelId="{B1731577-2569-4ECF-AEEF-409BAAEC5261}">
      <dsp:nvSpPr>
        <dsp:cNvPr id="0" name=""/>
        <dsp:cNvSpPr/>
      </dsp:nvSpPr>
      <dsp:spPr>
        <a:xfrm>
          <a:off x="788" y="3598618"/>
          <a:ext cx="3058668" cy="646304"/>
        </a:xfrm>
        <a:prstGeom prst="roundRect">
          <a:avLst/>
        </a:prstGeom>
        <a:solidFill>
          <a:srgbClr val="BFBFBF"/>
        </a:solidFill>
        <a:ln w="19050">
          <a:solidFill>
            <a:srgbClr val="FFFFFF"/>
          </a:solidFill>
          <a:prstDash val="solid"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Отчетность перед донорами</a:t>
          </a:r>
          <a:endParaRPr lang="en-US" sz="1800" b="1" kern="1200" noProof="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2338" y="3630168"/>
        <a:ext cx="2995568" cy="583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10/17/2018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7970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10/17/2018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62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Учет целевых / бюджетных средств отличается от коммерческого учета. Его главная задача – это финансовый контроль. Целевые средства – это отдельная и особая учетная единица, установленная для соответствия определенным юридическим или учетным требованиям. Бюджет НКО может формироваться из разных источников и от доходов от разных видов деятельности. Для каждого типа источников</a:t>
            </a:r>
            <a:r>
              <a:rPr lang="ru-RU" baseline="0" dirty="0" smtClean="0"/>
              <a:t> выделяется своя </a:t>
            </a:r>
            <a:r>
              <a:rPr lang="ru-RU" dirty="0" smtClean="0"/>
              <a:t>система расчетов и финансовая документация. Расходы целевых средств должны покрываться доходами, выделенными именно на эти цели. НКО может иметь один или несколько бюджетов проектов или целевых программ, в зависимости от типов доходов, которые они получают. Из поступлений целевых средств НКО могут формировать фонды для своей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6665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6665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4830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1 января 2017 года.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DFE3-F27E-4A5A-9F8D-369B1D887FD9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92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реестр входит не только 1- оказание социальных услуг в форме социального обслуживания на дому, или в полустационарной форме, или в стационарной форме.</a:t>
            </a:r>
            <a:br>
              <a:rPr lang="ru-RU" dirty="0"/>
            </a:br>
            <a:r>
              <a:rPr lang="ru-RU" dirty="0"/>
              <a:t> (как в реестре поставщиков социальных услуг), но другие.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DFE3-F27E-4A5A-9F8D-369B1D887FD9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67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dchenkoCT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dchenkoCT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dchenkoCT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dchenkoCT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dchenkoC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dchenkoC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dchenkoC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dchenkoC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dchenkoCTT" pitchFamily="2" charset="0"/>
              </a:defRPr>
            </a:lvl9pPr>
          </a:lstStyle>
          <a:p>
            <a:fld id="{85AC60B5-7B06-4D6A-8E4C-10B1806D32F0}" type="slidenum">
              <a:rPr lang="ru-RU" altLang="ru-RU"/>
              <a:pPr/>
              <a:t>77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9980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6DB1C-F3C2-407F-A7C4-3AA8C9D69CE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E5DA7-29E1-405E-905C-50E58299F217}" type="slidenum">
              <a:rPr lang="ru-RU">
                <a:solidFill>
                  <a:prstClr val="black"/>
                </a:solidFill>
              </a:rPr>
              <a:pPr/>
              <a:t>95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1DDCC7-9297-46D2-9CB9-63E25131E68A}" type="slidenum">
              <a:rPr lang="en-US" smtClean="0">
                <a:solidFill>
                  <a:prstClr val="black"/>
                </a:solidFill>
              </a:rPr>
              <a:pPr eaLnBrk="1" hangingPunct="1"/>
              <a:t>100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6B4A6-FCA7-4ED3-8A3E-A07DD62D34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74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889A77-BCDE-44ED-8123-862F4635B270}" type="slidenum">
              <a:rPr lang="en-US" smtClean="0">
                <a:solidFill>
                  <a:prstClr val="black"/>
                </a:solidFill>
              </a:rPr>
              <a:pPr eaLnBrk="1" hangingPunct="1"/>
              <a:t>101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021" y="685874"/>
            <a:ext cx="5045959" cy="3427892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A50A6-A7EB-49A1-83D4-D70DD30EA804}" type="slidenum">
              <a:rPr lang="ru-RU">
                <a:solidFill>
                  <a:prstClr val="black"/>
                </a:solidFill>
              </a:rPr>
              <a:pPr/>
              <a:t>104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Центр ГРАНИ</a:t>
            </a: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00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6B4A6-FCA7-4ED3-8A3E-A07DD62D34F0}" type="slidenum">
              <a:rPr lang="ru-RU" smtClean="0">
                <a:solidFill>
                  <a:prstClr val="black"/>
                </a:solidFill>
              </a:rPr>
              <a:pPr/>
              <a:t>105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5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A3660-38E3-41A0-A2BF-F6CAAA2781DC}" type="slidenum">
              <a:rPr lang="ru-RU"/>
              <a:pPr/>
              <a:t>106</a:t>
            </a:fld>
            <a:endParaRPr lang="ru-RU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D8FBB-C1F1-4D58-8F8A-6C9DCB8FA6FB}" type="slidenum">
              <a:rPr lang="ru-RU"/>
              <a:pPr/>
              <a:t>107</a:t>
            </a:fld>
            <a:endParaRPr lang="ru-RU"/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AF09D-27DD-44BC-B2E1-D25084E33469}" type="slidenum">
              <a:rPr lang="ru-RU">
                <a:solidFill>
                  <a:prstClr val="black"/>
                </a:solidFill>
              </a:rPr>
              <a:pPr/>
              <a:t>109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AF09D-27DD-44BC-B2E1-D25084E33469}" type="slidenum">
              <a:rPr lang="ru-RU">
                <a:solidFill>
                  <a:prstClr val="black"/>
                </a:solidFill>
              </a:rPr>
              <a:pPr/>
              <a:t>113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B0493-046F-4E75-B780-AA453CFC6A0B}" type="slidenum">
              <a:rPr lang="ru-RU" altLang="ru-RU"/>
              <a:pPr/>
              <a:t>130</a:t>
            </a:fld>
            <a:endParaRPr lang="ru-RU" altLang="ru-RU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143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9" y="8689978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41" tIns="48175" rIns="96341" bIns="48175" anchor="b"/>
          <a:lstStyle/>
          <a:p>
            <a:pPr algn="r" defTabSz="962902"/>
            <a:fld id="{0C7B8A1B-A169-42ED-96E3-CF5B68CF2C7A}" type="slidenum">
              <a:rPr lang="en-GB" sz="1300"/>
              <a:pPr algn="r" defTabSz="962902"/>
              <a:t>143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4117" y="684375"/>
            <a:ext cx="5009767" cy="343064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1"/>
          </a:xfrm>
          <a:noFill/>
          <a:ln/>
        </p:spPr>
        <p:txBody>
          <a:bodyPr lIns="96341" tIns="48175" rIns="96341" bIns="48175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3643" y="8684289"/>
            <a:ext cx="2972724" cy="45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42" tIns="45071" rIns="90142" bIns="4507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A85518F-E710-4B41-B182-7F1BB4A25E62}" type="slidenum">
              <a:rPr lang="ru-RU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3219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322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840ED5C-9495-483D-8F71-7AA94F63D3C5}" type="slidenum">
              <a:rPr lang="de-DE" sz="1200">
                <a:latin typeface="Calibri" pitchFamily="34" charset="0"/>
              </a:rPr>
              <a:pPr algn="r"/>
              <a:t>10</a:t>
            </a:fld>
            <a:endParaRPr 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3643" y="8684289"/>
            <a:ext cx="2972724" cy="45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42" tIns="45071" rIns="90142" bIns="4507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A1CD159-6E3B-427A-8F7B-AB46C6FEC019}" type="slidenum">
              <a:rPr lang="ru-RU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145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153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9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153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4375"/>
            <a:ext cx="5008166" cy="343064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C46C-70BA-4826-881A-2E7F50FC9389}" type="slidenum">
              <a:rPr lang="de-DE"/>
              <a:pPr/>
              <a:t>158</a:t>
            </a:fld>
            <a:endParaRPr lang="de-DE"/>
          </a:p>
        </p:txBody>
      </p:sp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3887789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B6342DB-05C3-4B87-A4FE-0003981FDB0A}" type="slidenum">
              <a:rPr lang="en-GB" sz="1300"/>
              <a:pPr algn="r" defTabSz="947738"/>
              <a:t>158</a:t>
            </a:fld>
            <a:endParaRPr lang="en-GB" sz="130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7"/>
            <a:ext cx="5008166" cy="3430645"/>
          </a:xfrm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</p:spPr>
        <p:txBody>
          <a:bodyPr lIns="94824" tIns="47416" rIns="94824" bIns="47416"/>
          <a:lstStyle/>
          <a:p>
            <a:endParaRPr lang="de-DE" noProof="1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C46C-70BA-4826-881A-2E7F50FC9389}" type="slidenum">
              <a:rPr lang="de-DE"/>
              <a:pPr/>
              <a:t>159</a:t>
            </a:fld>
            <a:endParaRPr lang="de-DE"/>
          </a:p>
        </p:txBody>
      </p:sp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3887789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B6342DB-05C3-4B87-A4FE-0003981FDB0A}" type="slidenum">
              <a:rPr lang="en-GB" sz="1300"/>
              <a:pPr algn="r" defTabSz="947738"/>
              <a:t>159</a:t>
            </a:fld>
            <a:endParaRPr lang="en-GB" sz="130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7"/>
            <a:ext cx="5008166" cy="3430645"/>
          </a:xfrm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</p:spPr>
        <p:txBody>
          <a:bodyPr lIns="94824" tIns="47416" rIns="94824" bIns="47416"/>
          <a:lstStyle/>
          <a:p>
            <a:endParaRPr lang="de-DE" noProof="1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166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9" y="8689978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41" tIns="48175" rIns="96341" bIns="48175" anchor="b"/>
          <a:lstStyle/>
          <a:p>
            <a:pPr algn="r" defTabSz="962902"/>
            <a:fld id="{0C7B8A1B-A169-42ED-96E3-CF5B68CF2C7A}" type="slidenum">
              <a:rPr lang="en-GB" sz="1300"/>
              <a:pPr algn="r" defTabSz="962902"/>
              <a:t>166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4117" y="684375"/>
            <a:ext cx="5009767" cy="343064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1"/>
          </a:xfrm>
          <a:noFill/>
          <a:ln/>
        </p:spPr>
        <p:txBody>
          <a:bodyPr lIns="96341" tIns="48175" rIns="96341" bIns="48175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ED9905-CC4E-4607-BBCF-73289370E7AB}" type="slidenum">
              <a:rPr lang="ru-RU" smtClean="0"/>
              <a:pPr>
                <a:defRPr/>
              </a:pPr>
              <a:t>167</a:t>
            </a:fld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18C5FF-82C6-4251-A4CB-531FC4E42B0D}" type="slidenum">
              <a:rPr lang="ru-RU" smtClean="0"/>
              <a:pPr>
                <a:defRPr/>
              </a:pPr>
              <a:t>168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102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Постановление Госстандарта России от 06.11.2001 N 454-ст (ред. от 08.07.2014, с </a:t>
            </a:r>
            <a:r>
              <a:rPr lang="ru-RU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изм</a:t>
            </a:r>
            <a:r>
              <a:rPr lang="ru-RU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. от 25.12.2014) "О принятии и введении в действие ОКВЭД". С 1 января 2016 года Общероссийский классификатор видов экономической деятельности (ОКВЭД) ОК 029-2001 (КДЕС Ред. 1) утрачивает силу (пункт 2 Приказа </a:t>
            </a:r>
            <a:r>
              <a:rPr lang="ru-RU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Росстандарта</a:t>
            </a:r>
            <a:r>
              <a:rPr lang="ru-RU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от 31.01.2014 N 14-ст).</a:t>
            </a:r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9987" name="Номер слайда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F23647-C492-4A8D-9F72-D0D33687DDE2}" type="slidenum">
              <a:rPr lang="ru-RU" sz="1200">
                <a:latin typeface="Calibri" pitchFamily="34" charset="0"/>
              </a:rPr>
              <a:pPr algn="r"/>
              <a:t>21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7454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414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415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charteo.com / Neutral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99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6688"/>
            <a:ext cx="8020050" cy="482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2475" y="1077913"/>
            <a:ext cx="3957638" cy="5321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862513" y="1077913"/>
            <a:ext cx="3957637" cy="53213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0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17A48-65B9-464C-A677-CE8E2B961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18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© Центр ГРАНИ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67F3B-7D99-43AF-9DA0-EBF4AA103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C79BF-361C-4F03-B76D-C2229584CAD5}" type="datetime1">
              <a:rPr lang="ru-RU" smtClean="0"/>
              <a:t>17.10.2018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4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17.10.2018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664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17.10.2018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9454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CCA8-708D-4C48-ABC4-9C3618071C40}" type="datetimeFigureOut">
              <a:rPr lang="de-DE" smtClean="0"/>
              <a:t>17.10.2018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8F9E-50A7-44F0-AEAB-2C7FEC4CEE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943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17.10.2018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3952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17.10.2018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7583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17.10.2018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1722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A24B6-86F6-46B8-BAA5-E72449FD6FA5}" type="datetimeFigureOut">
              <a:rPr lang="en-US"/>
              <a:pPr>
                <a:defRPr/>
              </a:pPr>
              <a:t>10/17/2018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F398A-F3B6-4A3D-8046-9A3262BD2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2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6688"/>
            <a:ext cx="8020050" cy="482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52475" y="1077913"/>
            <a:ext cx="8067675" cy="53213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62950" y="6597650"/>
            <a:ext cx="681038" cy="215900"/>
          </a:xfrm>
        </p:spPr>
        <p:txBody>
          <a:bodyPr/>
          <a:lstStyle>
            <a:lvl1pPr>
              <a:defRPr/>
            </a:lvl1pPr>
          </a:lstStyle>
          <a:p>
            <a:fld id="{58F8783D-5812-4788-B2CC-5C04C13269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80AE-8EE2-490F-A4CD-C2901E1C626B}" type="datetime1">
              <a:rPr lang="ru-RU" smtClean="0"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ГРАНИ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B6D-D721-4828-A413-595ABE97C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55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17.10.2018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9318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17.10.2018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48542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0AAEB-E993-4815-B4BF-E7C0C43E15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53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671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@ ОРПИ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034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26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10/17/2018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1" r:id="rId18"/>
    <p:sldLayoutId id="2147483672" r:id="rId19"/>
    <p:sldLayoutId id="2147483673" r:id="rId20"/>
    <p:sldLayoutId id="2147483674" r:id="rId21"/>
    <p:sldLayoutId id="2147483676" r:id="rId22"/>
    <p:sldLayoutId id="2147483677" r:id="rId23"/>
    <p:sldLayoutId id="2147483678" r:id="rId24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7" Type="http://schemas.openxmlformats.org/officeDocument/2006/relationships/image" Target="../media/image33.emf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7" Type="http://schemas.openxmlformats.org/officeDocument/2006/relationships/image" Target="../media/image33.emf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075916" cy="252028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b="1" noProof="0" dirty="0" smtClean="0"/>
              <a:t>Особенности предоставления социальных услуг негосударственными поставщиками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dirty="0" smtClean="0"/>
              <a:t>Якутск 17.10.2018</a:t>
            </a:r>
            <a:endParaRPr lang="ru-RU" b="1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1581293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8" name="Gerade Verbindung 37"/>
          <p:cNvCxnSpPr/>
          <p:nvPr/>
        </p:nvCxnSpPr>
        <p:spPr bwMode="gray">
          <a:xfrm>
            <a:off x="1547664" y="1988840"/>
            <a:ext cx="0" cy="1905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 bwMode="gray">
          <a:xfrm flipH="1">
            <a:off x="1551186" y="1988840"/>
            <a:ext cx="288012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 bwMode="gray">
          <a:xfrm flipH="1">
            <a:off x="4427984" y="1988840"/>
            <a:ext cx="287416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219" name="Rectangle 27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dirty="0" smtClean="0"/>
              <a:t>Услуга не равна деятельности</a:t>
            </a:r>
            <a:endParaRPr lang="en-US" dirty="0"/>
          </a:p>
        </p:txBody>
      </p:sp>
      <p:sp>
        <p:nvSpPr>
          <p:cNvPr id="2" name="_ID1606973440"/>
          <p:cNvSpPr/>
          <p:nvPr/>
        </p:nvSpPr>
        <p:spPr bwMode="gray">
          <a:xfrm>
            <a:off x="0" y="6245352"/>
            <a:ext cx="914400" cy="612648"/>
          </a:xfrm>
          <a:prstGeom prst="flowChartInputOut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uppieren 47"/>
          <p:cNvGrpSpPr/>
          <p:nvPr/>
        </p:nvGrpSpPr>
        <p:grpSpPr bwMode="gray">
          <a:xfrm>
            <a:off x="294338" y="2237262"/>
            <a:ext cx="2744788" cy="2757488"/>
            <a:chOff x="323850" y="3038475"/>
            <a:chExt cx="2744788" cy="2757488"/>
          </a:xfrm>
        </p:grpSpPr>
        <p:sp>
          <p:nvSpPr>
            <p:cNvPr id="392198" name="Rectangle 39"/>
            <p:cNvSpPr>
              <a:spLocks noChangeArrowheads="1"/>
            </p:cNvSpPr>
            <p:nvPr/>
          </p:nvSpPr>
          <p:spPr bwMode="gray">
            <a:xfrm>
              <a:off x="330200" y="3038475"/>
              <a:ext cx="2738438" cy="3603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400" b="1" noProof="1" smtClean="0">
                  <a:solidFill>
                    <a:srgbClr val="000000"/>
                  </a:solidFill>
                  <a:cs typeface="Arial" charset="0"/>
                </a:rPr>
                <a:t>Услуга</a:t>
              </a:r>
              <a:endParaRPr lang="en-US" sz="1400" b="1" noProof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2197" name="Rectangle 26"/>
            <p:cNvSpPr>
              <a:spLocks noChangeArrowheads="1"/>
            </p:cNvSpPr>
            <p:nvPr/>
          </p:nvSpPr>
          <p:spPr bwMode="gray">
            <a:xfrm>
              <a:off x="328613" y="3449638"/>
              <a:ext cx="2738437" cy="74136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180975" indent="-180975" algn="ctr" defTabSz="801688" eaLnBrk="0" hangingPunct="0">
                <a:lnSpc>
                  <a:spcPct val="95000"/>
                </a:lnSpc>
                <a:spcAft>
                  <a:spcPts val="1200"/>
                </a:spcAft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r>
                <a:rPr lang="ru-RU" sz="1400" noProof="1" smtClean="0">
                  <a:solidFill>
                    <a:srgbClr val="000000"/>
                  </a:solidFill>
                  <a:cs typeface="Arial" charset="0"/>
                </a:rPr>
                <a:t>Есть конкретный получатель</a:t>
              </a:r>
              <a:endParaRPr lang="en-US" sz="1400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2206" name="Rectangle 14"/>
            <p:cNvSpPr>
              <a:spLocks noChangeArrowheads="1"/>
            </p:cNvSpPr>
            <p:nvPr/>
          </p:nvSpPr>
          <p:spPr bwMode="gray">
            <a:xfrm>
              <a:off x="330200" y="4256088"/>
              <a:ext cx="2738438" cy="74136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180975" indent="-180975" algn="ctr" defTabSz="801688" eaLnBrk="0" hangingPunct="0">
                <a:lnSpc>
                  <a:spcPct val="95000"/>
                </a:lnSpc>
                <a:spcAft>
                  <a:spcPts val="1200"/>
                </a:spcAft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r>
                <a:rPr lang="ru-RU" sz="1400" noProof="1" smtClean="0">
                  <a:solidFill>
                    <a:srgbClr val="000000"/>
                  </a:solidFill>
                  <a:cs typeface="Arial" charset="0"/>
                </a:rPr>
                <a:t>Связано с удовлетворением потребностей </a:t>
              </a:r>
              <a:r>
                <a:rPr lang="ru-RU" sz="1400" b="1" noProof="1" smtClean="0">
                  <a:solidFill>
                    <a:srgbClr val="000000"/>
                  </a:solidFill>
                  <a:cs typeface="Arial" charset="0"/>
                </a:rPr>
                <a:t>получателя</a:t>
              </a:r>
              <a:endParaRPr lang="en-US" sz="1400" b="1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2210" name="Rectangle 18"/>
            <p:cNvSpPr>
              <a:spLocks noChangeArrowheads="1"/>
            </p:cNvSpPr>
            <p:nvPr/>
          </p:nvSpPr>
          <p:spPr bwMode="gray">
            <a:xfrm>
              <a:off x="323850" y="5054600"/>
              <a:ext cx="2738438" cy="7413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180975" indent="-180975" algn="ctr" defTabSz="801688" eaLnBrk="0" hangingPunct="0">
                <a:lnSpc>
                  <a:spcPct val="95000"/>
                </a:lnSpc>
                <a:spcAft>
                  <a:spcPts val="1200"/>
                </a:spcAft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r>
                <a:rPr lang="ru-RU" sz="1400" b="1" noProof="1" smtClean="0">
                  <a:solidFill>
                    <a:srgbClr val="000000"/>
                  </a:solidFill>
                  <a:cs typeface="Arial" charset="0"/>
                </a:rPr>
                <a:t>Постоянная</a:t>
              </a:r>
              <a:r>
                <a:rPr lang="ru-RU" sz="1400" noProof="1" smtClean="0">
                  <a:solidFill>
                    <a:srgbClr val="000000"/>
                  </a:solidFill>
                  <a:cs typeface="Arial" charset="0"/>
                </a:rPr>
                <a:t> и повторяющаяся деятельность</a:t>
              </a:r>
              <a:endParaRPr lang="en-US" sz="1400" noProof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7" name="Gruppieren 46"/>
          <p:cNvGrpSpPr/>
          <p:nvPr/>
        </p:nvGrpSpPr>
        <p:grpSpPr bwMode="gray">
          <a:xfrm>
            <a:off x="3185478" y="2220590"/>
            <a:ext cx="2744787" cy="2757488"/>
            <a:chOff x="3208338" y="3038475"/>
            <a:chExt cx="2744787" cy="2757488"/>
          </a:xfrm>
        </p:grpSpPr>
        <p:sp>
          <p:nvSpPr>
            <p:cNvPr id="392203" name="Rectangle 11"/>
            <p:cNvSpPr>
              <a:spLocks noChangeArrowheads="1"/>
            </p:cNvSpPr>
            <p:nvPr/>
          </p:nvSpPr>
          <p:spPr bwMode="gray">
            <a:xfrm>
              <a:off x="3211513" y="3038475"/>
              <a:ext cx="2738437" cy="3603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400" b="1" noProof="1" smtClean="0">
                  <a:solidFill>
                    <a:srgbClr val="000000"/>
                  </a:solidFill>
                  <a:cs typeface="Arial" charset="0"/>
                </a:rPr>
                <a:t>Работа</a:t>
              </a:r>
              <a:endParaRPr lang="en-US" sz="1400" b="1" noProof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2202" name="Rectangle 10"/>
            <p:cNvSpPr>
              <a:spLocks noChangeArrowheads="1"/>
            </p:cNvSpPr>
            <p:nvPr/>
          </p:nvSpPr>
          <p:spPr bwMode="gray">
            <a:xfrm>
              <a:off x="3213100" y="3449638"/>
              <a:ext cx="2738438" cy="74136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180975" indent="-180975" algn="ctr" defTabSz="801688" eaLnBrk="0" hangingPunct="0">
                <a:lnSpc>
                  <a:spcPct val="95000"/>
                </a:lnSpc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r>
                <a:rPr lang="ru-RU" sz="1400" noProof="1" smtClean="0">
                  <a:solidFill>
                    <a:srgbClr val="000000"/>
                  </a:solidFill>
                  <a:cs typeface="Arial" charset="0"/>
                </a:rPr>
                <a:t>Материальный результат</a:t>
              </a:r>
            </a:p>
            <a:p>
              <a:pPr marL="180975" indent="-180975" algn="ctr" defTabSz="801688" eaLnBrk="0" hangingPunct="0">
                <a:lnSpc>
                  <a:spcPct val="95000"/>
                </a:lnSpc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r>
                <a:rPr lang="ru-RU" sz="1400" noProof="1" smtClean="0">
                  <a:solidFill>
                    <a:srgbClr val="000000"/>
                  </a:solidFill>
                  <a:cs typeface="Arial" charset="0"/>
                </a:rPr>
                <a:t>Объект который должен быть создан (ранее не существовало)</a:t>
              </a:r>
              <a:endParaRPr lang="en-US" sz="1400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2207" name="Rectangle 15"/>
            <p:cNvSpPr>
              <a:spLocks noChangeArrowheads="1"/>
            </p:cNvSpPr>
            <p:nvPr/>
          </p:nvSpPr>
          <p:spPr bwMode="gray">
            <a:xfrm>
              <a:off x="3214688" y="4256088"/>
              <a:ext cx="2738437" cy="74136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180975" indent="-180975" algn="ctr" defTabSz="801688" eaLnBrk="0" hangingPunct="0">
                <a:lnSpc>
                  <a:spcPct val="95000"/>
                </a:lnSpc>
                <a:spcAft>
                  <a:spcPts val="1200"/>
                </a:spcAft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r>
                <a:rPr lang="ru-RU" sz="1400" noProof="1" smtClean="0">
                  <a:solidFill>
                    <a:srgbClr val="000000"/>
                  </a:solidFill>
                  <a:cs typeface="Arial" charset="0"/>
                </a:rPr>
                <a:t>Можно оценить, поставить на баланс, можно использовать (ПО, брошюра, фоторепортаж)</a:t>
              </a:r>
              <a:endParaRPr lang="en-US" sz="1400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2211" name="Rectangle 19"/>
            <p:cNvSpPr>
              <a:spLocks noChangeArrowheads="1"/>
            </p:cNvSpPr>
            <p:nvPr/>
          </p:nvSpPr>
          <p:spPr bwMode="gray">
            <a:xfrm>
              <a:off x="3208338" y="5054600"/>
              <a:ext cx="2738437" cy="7413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180975" indent="-180975" algn="ctr" defTabSz="801688" eaLnBrk="0" hangingPunct="0">
                <a:lnSpc>
                  <a:spcPct val="95000"/>
                </a:lnSpc>
                <a:spcAft>
                  <a:spcPts val="1200"/>
                </a:spcAft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r>
                <a:rPr lang="ru-RU" sz="1400" noProof="1" smtClean="0">
                  <a:solidFill>
                    <a:srgbClr val="000000"/>
                  </a:solidFill>
                  <a:cs typeface="Arial" charset="0"/>
                </a:rPr>
                <a:t>Разовый характер</a:t>
              </a:r>
              <a:endParaRPr lang="en-US" sz="1400" noProof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 bwMode="gray">
          <a:xfrm>
            <a:off x="6046563" y="2220590"/>
            <a:ext cx="2738438" cy="2757488"/>
            <a:chOff x="6073775" y="3038475"/>
            <a:chExt cx="2738438" cy="2757488"/>
          </a:xfrm>
        </p:grpSpPr>
        <p:sp>
          <p:nvSpPr>
            <p:cNvPr id="392201" name="Rectangle 9"/>
            <p:cNvSpPr>
              <a:spLocks noChangeArrowheads="1"/>
            </p:cNvSpPr>
            <p:nvPr/>
          </p:nvSpPr>
          <p:spPr bwMode="gray">
            <a:xfrm>
              <a:off x="6073775" y="3038475"/>
              <a:ext cx="2738438" cy="3603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400" b="1" noProof="1" smtClean="0">
                  <a:solidFill>
                    <a:srgbClr val="000000"/>
                  </a:solidFill>
                  <a:cs typeface="Arial" charset="0"/>
                </a:rPr>
                <a:t>Проектная деятельность</a:t>
              </a:r>
              <a:endParaRPr lang="en-US" sz="1400" b="1" noProof="1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2200" name="Rectangle 8"/>
            <p:cNvSpPr>
              <a:spLocks noChangeArrowheads="1"/>
            </p:cNvSpPr>
            <p:nvPr/>
          </p:nvSpPr>
          <p:spPr bwMode="gray">
            <a:xfrm>
              <a:off x="6073775" y="3449638"/>
              <a:ext cx="2738438" cy="74136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180975" indent="-180975" algn="ctr" defTabSz="801688" eaLnBrk="0" hangingPunct="0">
                <a:lnSpc>
                  <a:spcPct val="95000"/>
                </a:lnSpc>
                <a:spcAft>
                  <a:spcPts val="1200"/>
                </a:spcAft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r>
                <a:rPr lang="ru-RU" sz="1400" noProof="1" smtClean="0">
                  <a:solidFill>
                    <a:srgbClr val="000000"/>
                  </a:solidFill>
                  <a:cs typeface="Arial" charset="0"/>
                </a:rPr>
                <a:t>Неопределенный круг лиц</a:t>
              </a:r>
              <a:endParaRPr lang="en-US" sz="1400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2208" name="Rectangle 16"/>
            <p:cNvSpPr>
              <a:spLocks noChangeArrowheads="1"/>
            </p:cNvSpPr>
            <p:nvPr/>
          </p:nvSpPr>
          <p:spPr bwMode="gray">
            <a:xfrm>
              <a:off x="6073775" y="4256088"/>
              <a:ext cx="2738438" cy="74136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180975" indent="-180975" algn="ctr" defTabSz="801688" eaLnBrk="0" hangingPunct="0">
                <a:lnSpc>
                  <a:spcPct val="95000"/>
                </a:lnSpc>
                <a:spcAft>
                  <a:spcPts val="1200"/>
                </a:spcAft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r>
                <a:rPr lang="ru-RU" sz="1400" noProof="1" smtClean="0">
                  <a:solidFill>
                    <a:srgbClr val="000000"/>
                  </a:solidFill>
                  <a:cs typeface="Arial" charset="0"/>
                </a:rPr>
                <a:t>Благополучатель может не испытывать потребности </a:t>
              </a:r>
              <a:endParaRPr lang="en-US" sz="1400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2212" name="Rectangle 20"/>
            <p:cNvSpPr>
              <a:spLocks noChangeArrowheads="1"/>
            </p:cNvSpPr>
            <p:nvPr/>
          </p:nvSpPr>
          <p:spPr bwMode="gray">
            <a:xfrm>
              <a:off x="6073775" y="5054600"/>
              <a:ext cx="2738438" cy="7413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180975" indent="-180975" algn="ctr" defTabSz="801688" eaLnBrk="0" hangingPunct="0">
                <a:lnSpc>
                  <a:spcPct val="95000"/>
                </a:lnSpc>
                <a:spcAft>
                  <a:spcPts val="1200"/>
                </a:spcAft>
                <a:buClr>
                  <a:schemeClr val="tx1">
                    <a:lumMod val="75000"/>
                    <a:lumOff val="25000"/>
                  </a:schemeClr>
                </a:buClr>
                <a:defRPr/>
              </a:pPr>
              <a:r>
                <a:rPr lang="ru-RU" sz="1400" b="1" noProof="1" smtClean="0">
                  <a:solidFill>
                    <a:srgbClr val="000000"/>
                  </a:solidFill>
                  <a:cs typeface="Arial" charset="0"/>
                </a:rPr>
                <a:t>Разовый</a:t>
              </a:r>
              <a:r>
                <a:rPr lang="ru-RU" sz="1400" noProof="1" smtClean="0">
                  <a:solidFill>
                    <a:srgbClr val="000000"/>
                  </a:solidFill>
                  <a:cs typeface="Arial" charset="0"/>
                </a:rPr>
                <a:t> характер</a:t>
              </a:r>
              <a:endParaRPr lang="en-US" sz="1400" noProof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92209" name="Rectangle 17"/>
          <p:cNvSpPr>
            <a:spLocks noChangeArrowheads="1"/>
          </p:cNvSpPr>
          <p:nvPr/>
        </p:nvSpPr>
        <p:spPr bwMode="gray">
          <a:xfrm>
            <a:off x="280970" y="836712"/>
            <a:ext cx="8504031" cy="108012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lvl="1"/>
            <a:r>
              <a:rPr lang="ru-RU" sz="1400" dirty="0"/>
              <a:t>УСЛУГА в социальной сфере – действие (комплекс действий, деятельность), направленное на удовлетворение потребностей физического лица и/или группы, не влекущее возникновения материального вещественного результата и ориентированное на повышение уровня жизни, благосостояния и жизнеобеспечения</a:t>
            </a:r>
          </a:p>
        </p:txBody>
      </p:sp>
      <p:cxnSp>
        <p:nvCxnSpPr>
          <p:cNvPr id="64" name="Gerade Verbindung 63"/>
          <p:cNvCxnSpPr/>
          <p:nvPr/>
        </p:nvCxnSpPr>
        <p:spPr bwMode="gray">
          <a:xfrm>
            <a:off x="4427984" y="1988840"/>
            <a:ext cx="0" cy="1905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 bwMode="gray">
          <a:xfrm>
            <a:off x="7308304" y="1988840"/>
            <a:ext cx="0" cy="1905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9"/>
          <p:cNvSpPr>
            <a:spLocks noChangeArrowheads="1"/>
          </p:cNvSpPr>
          <p:nvPr/>
        </p:nvSpPr>
        <p:spPr bwMode="gray">
          <a:xfrm>
            <a:off x="3203848" y="5063901"/>
            <a:ext cx="2738437" cy="7413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marL="180975" indent="-180975" algn="ctr" defTabSz="801688" eaLnBrk="0" hangingPunct="0">
              <a:lnSpc>
                <a:spcPct val="95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400" noProof="1" smtClean="0">
                <a:solidFill>
                  <a:srgbClr val="000000"/>
                </a:solidFill>
                <a:cs typeface="Arial" charset="0"/>
              </a:rPr>
              <a:t>Предмет договора: результат работы</a:t>
            </a:r>
            <a:endParaRPr lang="en-US" sz="14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gray">
          <a:xfrm>
            <a:off x="300689" y="5081172"/>
            <a:ext cx="2738437" cy="7413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marL="180975" indent="-180975" algn="ctr" defTabSz="801688" eaLnBrk="0" hangingPunct="0">
              <a:lnSpc>
                <a:spcPct val="95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400" noProof="1" smtClean="0">
                <a:solidFill>
                  <a:srgbClr val="000000"/>
                </a:solidFill>
                <a:cs typeface="Arial" charset="0"/>
              </a:rPr>
              <a:t>Предмет договора: </a:t>
            </a:r>
            <a:r>
              <a:rPr lang="ru-RU" sz="1400" b="1" noProof="1" smtClean="0">
                <a:solidFill>
                  <a:srgbClr val="000000"/>
                </a:solidFill>
                <a:cs typeface="Arial" charset="0"/>
              </a:rPr>
              <a:t>действия</a:t>
            </a:r>
            <a:r>
              <a:rPr lang="ru-RU" sz="1400" noProof="1" smtClean="0">
                <a:solidFill>
                  <a:srgbClr val="000000"/>
                </a:solidFill>
                <a:cs typeface="Arial" charset="0"/>
              </a:rPr>
              <a:t> и процесс предоставления</a:t>
            </a:r>
            <a:endParaRPr lang="en-US" sz="14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gray">
          <a:xfrm>
            <a:off x="3203848" y="5874670"/>
            <a:ext cx="2738437" cy="7413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marL="180975" indent="-180975" algn="ctr" defTabSz="801688" eaLnBrk="0" hangingPunct="0">
              <a:lnSpc>
                <a:spcPct val="95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400" noProof="1" smtClean="0">
                <a:solidFill>
                  <a:srgbClr val="000000"/>
                </a:solidFill>
                <a:cs typeface="Arial" charset="0"/>
              </a:rPr>
              <a:t>Претензии заказчика к срокам и результату</a:t>
            </a:r>
            <a:endParaRPr lang="en-US" sz="14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gray">
          <a:xfrm>
            <a:off x="341900" y="5888734"/>
            <a:ext cx="2738437" cy="7413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marL="180975" indent="-180975" algn="ctr" defTabSz="801688" eaLnBrk="0" hangingPunct="0">
              <a:lnSpc>
                <a:spcPct val="95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400" noProof="1" smtClean="0">
                <a:solidFill>
                  <a:srgbClr val="000000"/>
                </a:solidFill>
                <a:cs typeface="Arial" charset="0"/>
              </a:rPr>
              <a:t>Претензии заказчика к тому КАК выполнялись действия</a:t>
            </a:r>
            <a:endParaRPr lang="en-US" sz="14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gray">
          <a:xfrm>
            <a:off x="6046564" y="5874669"/>
            <a:ext cx="2738437" cy="7413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marL="180975" indent="-180975" algn="ctr" defTabSz="801688" eaLnBrk="0" hangingPunct="0">
              <a:lnSpc>
                <a:spcPct val="95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400" noProof="1" smtClean="0">
                <a:solidFill>
                  <a:srgbClr val="000000"/>
                </a:solidFill>
                <a:cs typeface="Arial" charset="0"/>
              </a:rPr>
              <a:t>Претензии заказчика к выполнению показателей и оформленному результату</a:t>
            </a:r>
            <a:endParaRPr lang="en-US" sz="14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gray">
          <a:xfrm>
            <a:off x="6046563" y="5081171"/>
            <a:ext cx="2738437" cy="7413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marL="180975" indent="-180975" algn="ctr" defTabSz="801688" eaLnBrk="0" hangingPunct="0">
              <a:lnSpc>
                <a:spcPct val="95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400" noProof="1" smtClean="0">
                <a:solidFill>
                  <a:srgbClr val="000000"/>
                </a:solidFill>
                <a:cs typeface="Arial" charset="0"/>
              </a:rPr>
              <a:t>Предмет договора: результат работы или деятельность</a:t>
            </a:r>
            <a:endParaRPr lang="en-US" sz="1400" noProof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42350" cy="647700"/>
          </a:xfrm>
        </p:spPr>
        <p:txBody>
          <a:bodyPr/>
          <a:lstStyle/>
          <a:p>
            <a:r>
              <a:rPr lang="ru-RU" sz="3200" b="1" smtClean="0"/>
              <a:t>Расчетный подход</a:t>
            </a:r>
            <a:endParaRPr lang="ru-RU" b="1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844675"/>
            <a:ext cx="8208912" cy="424815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От потребности на оказание конкретной услуги - определение стоимости услуги, которая бы делала оказание услуги рентабельным.</a:t>
            </a:r>
          </a:p>
          <a:p>
            <a:pPr marL="762000" lvl="1" indent="-361950">
              <a:lnSpc>
                <a:spcPct val="80000"/>
              </a:lnSpc>
              <a:buFont typeface="Arial" charset="0"/>
              <a:buChar char="•"/>
            </a:pPr>
            <a:endParaRPr lang="ru-RU" sz="2000" dirty="0" smtClean="0">
              <a:latin typeface="Times New Roman" pitchFamily="18" charset="0"/>
            </a:endParaRPr>
          </a:p>
          <a:p>
            <a:pPr marL="762000" lvl="1" indent="-361950">
              <a:lnSpc>
                <a:spcPct val="80000"/>
              </a:lnSpc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Определение видов расходов, необходимых для оказания планируемого объема услуг.</a:t>
            </a:r>
          </a:p>
          <a:p>
            <a:pPr marL="762000" lvl="1" indent="-361950">
              <a:lnSpc>
                <a:spcPct val="80000"/>
              </a:lnSpc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Определение размера затрат на расходы, необходимые для оказания планируемого объема услуг.</a:t>
            </a:r>
          </a:p>
          <a:p>
            <a:pPr marL="762000" lvl="1" indent="-361950">
              <a:lnSpc>
                <a:spcPct val="80000"/>
              </a:lnSpc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Опция – добавление доли «прибыли» (дополнительного дохода, направляемого на </a:t>
            </a:r>
            <a:r>
              <a:rPr lang="ru-RU" sz="2400" dirty="0" err="1" smtClean="0">
                <a:latin typeface="Times New Roman" pitchFamily="18" charset="0"/>
              </a:rPr>
              <a:t>роешение</a:t>
            </a:r>
            <a:r>
              <a:rPr lang="ru-RU" sz="2400" dirty="0" smtClean="0">
                <a:latin typeface="Times New Roman" pitchFamily="18" charset="0"/>
              </a:rPr>
              <a:t> уставных задач)  .</a:t>
            </a:r>
          </a:p>
          <a:p>
            <a:pPr marL="762000" lvl="1" indent="-361950">
              <a:lnSpc>
                <a:spcPct val="80000"/>
              </a:lnSpc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Деление общих затрат (и «прибыли») на планируемое количество единиц оказываемых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943796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720725"/>
          </a:xfrm>
        </p:spPr>
        <p:txBody>
          <a:bodyPr/>
          <a:lstStyle/>
          <a:p>
            <a:r>
              <a:rPr lang="ru-RU" sz="3200" b="1" smtClean="0"/>
              <a:t>Распределительный подход</a:t>
            </a:r>
            <a:endParaRPr lang="ru-RU" b="1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1438"/>
            <a:ext cx="8642350" cy="511175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От существующих затрат на функционирование организации – определение стоимости услуги, которая позволяла бы поддерживать функционирование организации в текущем виде.</a:t>
            </a:r>
          </a:p>
          <a:p>
            <a:pPr marL="762000" lvl="1" indent="-361950">
              <a:lnSpc>
                <a:spcPct val="80000"/>
              </a:lnSpc>
              <a:buFont typeface="Arial" charset="0"/>
              <a:buChar char="•"/>
            </a:pPr>
            <a:endParaRPr lang="ru-RU" sz="2000" smtClean="0">
              <a:latin typeface="Times New Roman" pitchFamily="18" charset="0"/>
            </a:endParaRPr>
          </a:p>
          <a:p>
            <a:pPr marL="762000" lvl="1" indent="-361950">
              <a:lnSpc>
                <a:spcPct val="80000"/>
              </a:lnSpc>
              <a:buFont typeface="Arial" charset="0"/>
              <a:buChar char="•"/>
            </a:pPr>
            <a:r>
              <a:rPr lang="ru-RU" sz="2200" smtClean="0">
                <a:latin typeface="Times New Roman" pitchFamily="18" charset="0"/>
              </a:rPr>
              <a:t>Определение размера фактических прямых расходов на оказание услуги (персонал, непосредственно задействованный в ее оказании, расходные материалы и т.д.).</a:t>
            </a:r>
          </a:p>
          <a:p>
            <a:pPr marL="762000" lvl="1" indent="-361950">
              <a:lnSpc>
                <a:spcPct val="80000"/>
              </a:lnSpc>
              <a:buFont typeface="Arial" charset="0"/>
              <a:buChar char="•"/>
            </a:pPr>
            <a:r>
              <a:rPr lang="ru-RU" sz="2200" smtClean="0">
                <a:latin typeface="Times New Roman" pitchFamily="18" charset="0"/>
              </a:rPr>
              <a:t>Определение размера фактических непрямых расходов организации (административный персонал, общехозяйственные расходы и т.д.).</a:t>
            </a:r>
          </a:p>
          <a:p>
            <a:pPr marL="762000" lvl="1" indent="-361950">
              <a:lnSpc>
                <a:spcPct val="80000"/>
              </a:lnSpc>
              <a:buFont typeface="Arial" charset="0"/>
              <a:buChar char="•"/>
            </a:pPr>
            <a:r>
              <a:rPr lang="ru-RU" sz="2200" smtClean="0">
                <a:latin typeface="Times New Roman" pitchFamily="18" charset="0"/>
              </a:rPr>
              <a:t>Пропорциональное отнесение части непрямых расходов к стоимости услуги (например, пропорционально фонду заработной платы «прямого персонала услуги» по отношению к общему фонду заработной платы всего прямого персонала, задействованного в оказании услуг организации). </a:t>
            </a:r>
          </a:p>
          <a:p>
            <a:pPr marL="762000" lvl="1" indent="-361950">
              <a:lnSpc>
                <a:spcPct val="80000"/>
              </a:lnSpc>
              <a:buFont typeface="Arial" charset="0"/>
              <a:buChar char="•"/>
            </a:pPr>
            <a:r>
              <a:rPr lang="ru-RU" sz="2200" smtClean="0">
                <a:latin typeface="Times New Roman" pitchFamily="18" charset="0"/>
              </a:rPr>
              <a:t>Деление общих затрат на планируемое количество единиц оказываемых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309920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Смета: выделяем расходы на входе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55A2-B5B0-4B25-8E6B-0741834E7954}" type="slidenum">
              <a:rPr lang="ru-RU" smtClean="0"/>
              <a:pPr/>
              <a:t>102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51911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Согласования (изменения в устав, открытие иного юридического лица)</a:t>
            </a:r>
          </a:p>
          <a:p>
            <a:r>
              <a:rPr lang="ru-RU" dirty="0" smtClean="0"/>
              <a:t>Лицензирование </a:t>
            </a:r>
          </a:p>
          <a:p>
            <a:r>
              <a:rPr lang="ru-RU" dirty="0" smtClean="0"/>
              <a:t>Оборудование для оказания услуги </a:t>
            </a:r>
          </a:p>
          <a:p>
            <a:r>
              <a:rPr lang="ru-RU" dirty="0" smtClean="0"/>
              <a:t>Ремонт помещений (при необходимости)</a:t>
            </a:r>
          </a:p>
          <a:p>
            <a:r>
              <a:rPr lang="ru-RU" dirty="0" smtClean="0"/>
              <a:t>Реклама (СМИ, день открытых дверей, сайт…)</a:t>
            </a:r>
          </a:p>
          <a:p>
            <a:r>
              <a:rPr lang="ru-RU" dirty="0" smtClean="0"/>
              <a:t>Специалисты на этапе запуска (администратор, менеджер…)</a:t>
            </a:r>
          </a:p>
          <a:p>
            <a:r>
              <a:rPr lang="ru-RU" dirty="0" smtClean="0"/>
              <a:t>Транспортные расходы</a:t>
            </a:r>
          </a:p>
          <a:p>
            <a:r>
              <a:rPr lang="ru-RU" dirty="0" smtClean="0"/>
              <a:t>Непредвиденные расходы!!!</a:t>
            </a:r>
          </a:p>
          <a:p>
            <a:r>
              <a:rPr lang="ru-RU" dirty="0" smtClean="0"/>
              <a:t>….</a:t>
            </a:r>
          </a:p>
          <a:p>
            <a:pPr marL="0" indent="0">
              <a:buNone/>
            </a:pPr>
            <a:r>
              <a:rPr lang="ru-RU" i="1" dirty="0" smtClean="0"/>
              <a:t>Чем подробнее распишете, тем точнее рассчитаете сумму инвестиций</a:t>
            </a:r>
            <a:endParaRPr lang="ru-RU" sz="2400" i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71003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Смета: выделяем расходы в процессе оказания услуги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55A2-B5B0-4B25-8E6B-0741834E7954}" type="slidenum">
              <a:rPr lang="ru-RU" smtClean="0"/>
              <a:pPr/>
              <a:t>103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Расходные материалы</a:t>
            </a:r>
          </a:p>
          <a:p>
            <a:r>
              <a:rPr lang="ru-RU" dirty="0" smtClean="0"/>
              <a:t>Обслуживание оборудования</a:t>
            </a:r>
          </a:p>
          <a:p>
            <a:r>
              <a:rPr lang="ru-RU" dirty="0" smtClean="0"/>
              <a:t>Оплата основных специалистов </a:t>
            </a:r>
          </a:p>
          <a:p>
            <a:r>
              <a:rPr lang="ru-RU" dirty="0" smtClean="0"/>
              <a:t>Оплата специалистов, обеспечивающих бесперебойную работу службы (уборка, доставка, администрирование…)</a:t>
            </a:r>
          </a:p>
          <a:p>
            <a:r>
              <a:rPr lang="ru-RU" dirty="0" smtClean="0"/>
              <a:t>Питание </a:t>
            </a:r>
          </a:p>
          <a:p>
            <a:r>
              <a:rPr lang="ru-RU" dirty="0" smtClean="0"/>
              <a:t>Коммунальные платежи, услуги связи, интернет</a:t>
            </a:r>
          </a:p>
          <a:p>
            <a:r>
              <a:rPr lang="ru-RU" dirty="0" smtClean="0"/>
              <a:t>Охрана </a:t>
            </a:r>
          </a:p>
          <a:p>
            <a:r>
              <a:rPr lang="ru-RU" dirty="0" smtClean="0"/>
              <a:t>Транспортные расходы</a:t>
            </a:r>
          </a:p>
          <a:p>
            <a:r>
              <a:rPr lang="ru-RU" dirty="0" smtClean="0"/>
              <a:t>Повышение квалификации и </a:t>
            </a:r>
            <a:r>
              <a:rPr lang="ru-RU" dirty="0" err="1" smtClean="0"/>
              <a:t>супервизия</a:t>
            </a:r>
            <a:r>
              <a:rPr lang="ru-RU" dirty="0" smtClean="0"/>
              <a:t> для специалистов</a:t>
            </a:r>
          </a:p>
          <a:p>
            <a:r>
              <a:rPr lang="ru-RU" dirty="0" smtClean="0"/>
              <a:t>…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78722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ГРАНИ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D7C-7511-472D-982F-70D4C2B1BF99}" type="slidenum">
              <a:rPr lang="ru-RU"/>
              <a:pPr/>
              <a:t>104</a:t>
            </a:fld>
            <a:endParaRPr lang="ru-RU"/>
          </a:p>
        </p:txBody>
      </p:sp>
      <p:sp>
        <p:nvSpPr>
          <p:cNvPr id="996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8229600" cy="23130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Ключевые </a:t>
            </a:r>
            <a:r>
              <a:rPr lang="ru-RU" sz="3200" dirty="0" smtClean="0"/>
              <a:t>шаги в определению стоимости услуги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67544" y="908720"/>
            <a:ext cx="8352928" cy="25202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определение точного перечня функциональных обязанностей, реально исполняемых специалистами, с учетом стандарта услуги</a:t>
            </a:r>
          </a:p>
          <a:p>
            <a:r>
              <a:rPr lang="ru-RU" dirty="0" smtClean="0"/>
              <a:t>проведение хронометража (должен происходить периодически) и экспертной оценки временных затрат</a:t>
            </a:r>
          </a:p>
          <a:p>
            <a:r>
              <a:rPr lang="ru-RU" dirty="0" smtClean="0"/>
              <a:t>выявление скрытых затрат</a:t>
            </a:r>
          </a:p>
          <a:p>
            <a:r>
              <a:rPr lang="ru-RU" dirty="0" smtClean="0"/>
              <a:t>классификация затрат по видам и функциям</a:t>
            </a:r>
          </a:p>
          <a:p>
            <a:r>
              <a:rPr lang="ru-RU" dirty="0" smtClean="0"/>
              <a:t>подсчет удельных затрат и сравнение</a:t>
            </a:r>
          </a:p>
          <a:p>
            <a:r>
              <a:rPr lang="ru-RU" dirty="0" smtClean="0"/>
              <a:t>выявление  причин разброса, возможностей оптимизации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23528" y="3212976"/>
            <a:ext cx="7165280" cy="4238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Пример: используем нормирование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64558305"/>
              </p:ext>
            </p:extLst>
          </p:nvPr>
        </p:nvGraphicFramePr>
        <p:xfrm>
          <a:off x="107504" y="3645024"/>
          <a:ext cx="8568951" cy="2632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2448272"/>
                <a:gridCol w="1584175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 работы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время в час.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400" dirty="0"/>
                    </a:p>
                  </a:txBody>
                  <a:tcPr/>
                </a:tc>
              </a:tr>
              <a:tr h="1048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Индивидуальная психодиагностическая работа, подготовка к обследованию, его проведение и обработка результатов, оформление заключения и рекомендаций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 – 6,0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расчета на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чел.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114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Групповая психодиагностическая работа, подготовка к обследованию, его проведение и обработка результатов, оформление заключения и рекомендаций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– 20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расчета на 15 чел.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630931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*</a:t>
            </a:r>
            <a:r>
              <a:rPr lang="ru-RU" sz="1400" dirty="0" smtClean="0">
                <a:solidFill>
                  <a:prstClr val="black"/>
                </a:solidFill>
              </a:rPr>
              <a:t>Нормы  </a:t>
            </a:r>
            <a:r>
              <a:rPr lang="ru-RU" sz="1400" dirty="0">
                <a:solidFill>
                  <a:prstClr val="black"/>
                </a:solidFill>
              </a:rPr>
              <a:t>продолжительности  различных видов работы практического  психолога приюта</a:t>
            </a:r>
          </a:p>
        </p:txBody>
      </p:sp>
    </p:spTree>
    <p:extLst>
      <p:ext uri="{BB962C8B-B14F-4D97-AF65-F5344CB8AC3E}">
        <p14:creationId xmlns:p14="http://schemas.microsoft.com/office/powerpoint/2010/main" val="39298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рассчитать цену услуги для заказчика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55A2-B5B0-4B25-8E6B-0741834E7954}" type="slidenum">
              <a:rPr lang="ru-RU" smtClean="0"/>
              <a:pPr/>
              <a:t>105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19256" cy="52565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Себестоимость услуги= все расходы на производство услуг в определенный период/к количеству обслуживаемых (но не дороже ведомственных аналогов – бюджетное задание)</a:t>
            </a:r>
          </a:p>
          <a:p>
            <a:r>
              <a:rPr lang="ru-RU" dirty="0" smtClean="0"/>
              <a:t>При планировании цены на платные услуги закладывается дополнительно надбавка для погашения ссуды, возврата средств потраченных на запуск и прибыль</a:t>
            </a:r>
          </a:p>
          <a:p>
            <a:r>
              <a:rPr lang="ru-RU" dirty="0" smtClean="0"/>
              <a:t>ПРОБЛЕМА: при расчете цены для  рассмотрения ОИВ в стоимость не закладывается обеспечение работы организации и ее развитие (ремонт, охрана помещения…), </a:t>
            </a:r>
          </a:p>
          <a:p>
            <a:r>
              <a:rPr lang="ru-RU" dirty="0" smtClean="0"/>
              <a:t>При финансовом планировании учитывать возможные финансовые разрывы (пример: Телефон доверия)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14620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«Слепые пятна»  в расчетах стоимости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199" y="1052737"/>
            <a:ext cx="3394721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/>
              <a:t>Стоимость услуг скрыта от </a:t>
            </a:r>
            <a:r>
              <a:rPr lang="ru-RU" dirty="0" smtClean="0"/>
              <a:t>учета</a:t>
            </a:r>
            <a:endParaRPr lang="ru-RU" dirty="0"/>
          </a:p>
        </p:txBody>
      </p:sp>
      <p:sp>
        <p:nvSpPr>
          <p:cNvPr id="99840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844824"/>
            <a:ext cx="3394719" cy="42813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800" dirty="0"/>
              <a:t>Перекрестное субсидирование внутри организаций</a:t>
            </a:r>
          </a:p>
          <a:p>
            <a:r>
              <a:rPr lang="ru-RU" sz="2800" dirty="0"/>
              <a:t>Не ведется учет по подразделениям</a:t>
            </a:r>
          </a:p>
          <a:p>
            <a:r>
              <a:rPr lang="ru-RU" sz="2800" dirty="0"/>
              <a:t>Не ведется учет по функциям, составляющим услугу</a:t>
            </a:r>
          </a:p>
          <a:p>
            <a:r>
              <a:rPr lang="ru-RU" sz="2800" dirty="0"/>
              <a:t>Не ведется учет трудозатрат в принципе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3968" y="1052737"/>
            <a:ext cx="4402833" cy="7920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/>
              <a:t>Скрыто и бюджетное субсидирование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283968" y="1844824"/>
            <a:ext cx="4402833" cy="428133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/>
              <a:t>Ставит в неравные условия поставщиков различных организационно-правовых форм:</a:t>
            </a:r>
          </a:p>
          <a:p>
            <a:pPr lvl="1"/>
            <a:r>
              <a:rPr lang="ru-RU" sz="2400" dirty="0" smtClean="0"/>
              <a:t>МУ получают льготы по ЖКУ</a:t>
            </a:r>
          </a:p>
          <a:p>
            <a:pPr lvl="1"/>
            <a:r>
              <a:rPr lang="ru-RU" sz="2400" dirty="0" smtClean="0"/>
              <a:t>ГУ и МУ получают льготные ставки аренды</a:t>
            </a:r>
          </a:p>
          <a:p>
            <a:pPr lvl="1"/>
            <a:r>
              <a:rPr lang="ru-RU" sz="2400" dirty="0" smtClean="0"/>
              <a:t>Получение МУ беспроцентных кредитов от муниципальной администрации</a:t>
            </a:r>
          </a:p>
          <a:p>
            <a:pPr lvl="1"/>
            <a:r>
              <a:rPr lang="ru-RU" sz="2400" dirty="0" smtClean="0"/>
              <a:t>«проблема НДС» в социальном обслуживании</a:t>
            </a:r>
          </a:p>
          <a:p>
            <a:pPr lvl="1"/>
            <a:r>
              <a:rPr lang="ru-RU" sz="2400" i="1" dirty="0" err="1" smtClean="0"/>
              <a:t>СНИПы</a:t>
            </a:r>
            <a:r>
              <a:rPr lang="ru-RU" sz="2400" i="1" dirty="0" smtClean="0"/>
              <a:t> по площади в учреждениях</a:t>
            </a:r>
          </a:p>
          <a:p>
            <a:pPr lvl="1"/>
            <a:r>
              <a:rPr lang="ru-RU" sz="2400" i="1" dirty="0" smtClean="0"/>
              <a:t>Гарантии работникам бюджетной сферы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D69-7C1A-4EE0-9195-B6F651AC7F3B}" type="slidenum">
              <a:rPr lang="ru-RU"/>
              <a:pPr/>
              <a:t>106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ГРАНИ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1619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66688"/>
            <a:ext cx="8712968" cy="598016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1"/>
                </a:solidFill>
              </a:rPr>
              <a:t>Стоимость услуг скрыта и от руководителей </a:t>
            </a:r>
            <a:r>
              <a:rPr lang="ru-RU" sz="2200" b="1" dirty="0" smtClean="0">
                <a:solidFill>
                  <a:schemeClr val="accent1"/>
                </a:solidFill>
              </a:rPr>
              <a:t>организации </a:t>
            </a:r>
            <a:r>
              <a:rPr lang="ru-RU" sz="2200" b="1" dirty="0">
                <a:solidFill>
                  <a:schemeClr val="accent1"/>
                </a:solidFill>
              </a:rPr>
              <a:t>– </a:t>
            </a:r>
            <a:r>
              <a:rPr lang="ru-RU" sz="2200" b="1" dirty="0" smtClean="0">
                <a:solidFill>
                  <a:schemeClr val="accent1"/>
                </a:solidFill>
              </a:rPr>
              <a:t>например</a:t>
            </a:r>
            <a:endParaRPr lang="ru-RU" sz="2200" b="1" dirty="0">
              <a:solidFill>
                <a:schemeClr val="accent1"/>
              </a:solidFill>
            </a:endParaRPr>
          </a:p>
        </p:txBody>
      </p:sp>
      <p:sp>
        <p:nvSpPr>
          <p:cNvPr id="1000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5" y="692696"/>
            <a:ext cx="8352606" cy="38164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Директор одной организации является специалистом в другой организации .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Уборщица числится в штате одной организации, а работает в </a:t>
            </a:r>
            <a:r>
              <a:rPr lang="ru-RU" sz="2400" dirty="0" smtClean="0"/>
              <a:t>обеих.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Транспортными услугами пользуются 2 руководителя, а оплачивает </a:t>
            </a:r>
            <a:r>
              <a:rPr lang="ru-RU" sz="2400" dirty="0" smtClean="0"/>
              <a:t>одна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Администратор баз данных </a:t>
            </a:r>
            <a:r>
              <a:rPr lang="ru-RU" sz="2400" dirty="0" smtClean="0"/>
              <a:t>одной организации  </a:t>
            </a:r>
            <a:r>
              <a:rPr lang="ru-RU" sz="2400" dirty="0"/>
              <a:t>занимается одновременно и компьютерами </a:t>
            </a:r>
            <a:r>
              <a:rPr lang="ru-RU" sz="2400" dirty="0" smtClean="0"/>
              <a:t>соседей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Ведется общий учет занятости экспертов , а оплата идет в разрезе проектов и т.п.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Материалы ( бумага, картриджи и т.п.) расходуются  независимо от источников средств на их покупку и т.д.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908648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83069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57313" y="1676400"/>
            <a:ext cx="7092950" cy="2528888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Проблема </a:t>
            </a:r>
            <a:r>
              <a:rPr lang="ru-RU" dirty="0" smtClean="0">
                <a:solidFill>
                  <a:schemeClr val="accent1"/>
                </a:solidFill>
              </a:rPr>
              <a:t>ограничения спроса и расчета необходимого объема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83046" name="Text Box 6"/>
          <p:cNvSpPr txBox="1">
            <a:spLocks noChangeArrowheads="1"/>
          </p:cNvSpPr>
          <p:nvPr/>
        </p:nvSpPr>
        <p:spPr bwMode="auto">
          <a:xfrm>
            <a:off x="3489325" y="4587875"/>
            <a:ext cx="5053013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Сколько нужно произвести услуг?</a:t>
            </a: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Точка безубыточности</a:t>
            </a: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3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ChangeArrowheads="1"/>
          </p:cNvSpPr>
          <p:nvPr/>
        </p:nvSpPr>
        <p:spPr bwMode="gray">
          <a:xfrm>
            <a:off x="2697514" y="3750839"/>
            <a:ext cx="3744416" cy="3537432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9525">
            <a:noFill/>
            <a:miter lim="800000"/>
            <a:headEnd/>
            <a:tailEnd/>
          </a:ln>
          <a:scene3d>
            <a:camera prst="perspectiveRelaxed" fov="3000000">
              <a:rot lat="17280000" lon="18240000" rev="3420000"/>
            </a:camera>
            <a:lightRig rig="balanced" dir="t">
              <a:rot lat="0" lon="0" rev="5400000"/>
            </a:lightRig>
          </a:scene3d>
          <a:sp3d z="558800">
            <a:bevelT w="323850" h="5588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2591" y="2070447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Freihandform 26"/>
          <p:cNvSpPr/>
          <p:nvPr/>
        </p:nvSpPr>
        <p:spPr bwMode="gray">
          <a:xfrm>
            <a:off x="2619383" y="4424363"/>
            <a:ext cx="4410068" cy="938213"/>
          </a:xfrm>
          <a:custGeom>
            <a:avLst/>
            <a:gdLst>
              <a:gd name="connsiteX0" fmla="*/ 0 w 3595687"/>
              <a:gd name="connsiteY0" fmla="*/ 47625 h 581025"/>
              <a:gd name="connsiteX1" fmla="*/ 442912 w 3595687"/>
              <a:gd name="connsiteY1" fmla="*/ 581025 h 581025"/>
              <a:gd name="connsiteX2" fmla="*/ 3595687 w 3595687"/>
              <a:gd name="connsiteY2" fmla="*/ 428625 h 581025"/>
              <a:gd name="connsiteX3" fmla="*/ 2438400 w 3595687"/>
              <a:gd name="connsiteY3" fmla="*/ 0 h 581025"/>
              <a:gd name="connsiteX4" fmla="*/ 0 w 3595687"/>
              <a:gd name="connsiteY4" fmla="*/ 47625 h 581025"/>
              <a:gd name="connsiteX0" fmla="*/ 0 w 3595687"/>
              <a:gd name="connsiteY0" fmla="*/ 47625 h 581025"/>
              <a:gd name="connsiteX1" fmla="*/ 442912 w 3595687"/>
              <a:gd name="connsiteY1" fmla="*/ 581025 h 581025"/>
              <a:gd name="connsiteX2" fmla="*/ 532215 w 3595687"/>
              <a:gd name="connsiteY2" fmla="*/ 581025 h 581025"/>
              <a:gd name="connsiteX3" fmla="*/ 3595687 w 3595687"/>
              <a:gd name="connsiteY3" fmla="*/ 428625 h 581025"/>
              <a:gd name="connsiteX4" fmla="*/ 2438400 w 3595687"/>
              <a:gd name="connsiteY4" fmla="*/ 0 h 581025"/>
              <a:gd name="connsiteX5" fmla="*/ 0 w 3595687"/>
              <a:gd name="connsiteY5" fmla="*/ 47625 h 581025"/>
              <a:gd name="connsiteX0" fmla="*/ 0 w 3595687"/>
              <a:gd name="connsiteY0" fmla="*/ 47625 h 581025"/>
              <a:gd name="connsiteX1" fmla="*/ 442912 w 3595687"/>
              <a:gd name="connsiteY1" fmla="*/ 581025 h 581025"/>
              <a:gd name="connsiteX2" fmla="*/ 3595687 w 3595687"/>
              <a:gd name="connsiteY2" fmla="*/ 428625 h 581025"/>
              <a:gd name="connsiteX3" fmla="*/ 2438400 w 3595687"/>
              <a:gd name="connsiteY3" fmla="*/ 0 h 581025"/>
              <a:gd name="connsiteX4" fmla="*/ 0 w 3595687"/>
              <a:gd name="connsiteY4" fmla="*/ 47625 h 581025"/>
              <a:gd name="connsiteX0" fmla="*/ 0 w 3595687"/>
              <a:gd name="connsiteY0" fmla="*/ 47625 h 581025"/>
              <a:gd name="connsiteX1" fmla="*/ 525369 w 3595687"/>
              <a:gd name="connsiteY1" fmla="*/ 581025 h 581025"/>
              <a:gd name="connsiteX2" fmla="*/ 3595687 w 3595687"/>
              <a:gd name="connsiteY2" fmla="*/ 428625 h 581025"/>
              <a:gd name="connsiteX3" fmla="*/ 2438400 w 3595687"/>
              <a:gd name="connsiteY3" fmla="*/ 0 h 581025"/>
              <a:gd name="connsiteX4" fmla="*/ 0 w 3595687"/>
              <a:gd name="connsiteY4" fmla="*/ 47625 h 581025"/>
              <a:gd name="connsiteX0" fmla="*/ 0 w 3595687"/>
              <a:gd name="connsiteY0" fmla="*/ 47625 h 626962"/>
              <a:gd name="connsiteX1" fmla="*/ 517873 w 3595687"/>
              <a:gd name="connsiteY1" fmla="*/ 626962 h 626962"/>
              <a:gd name="connsiteX2" fmla="*/ 3595687 w 3595687"/>
              <a:gd name="connsiteY2" fmla="*/ 428625 h 626962"/>
              <a:gd name="connsiteX3" fmla="*/ 2438400 w 3595687"/>
              <a:gd name="connsiteY3" fmla="*/ 0 h 626962"/>
              <a:gd name="connsiteX4" fmla="*/ 0 w 3595687"/>
              <a:gd name="connsiteY4" fmla="*/ 47625 h 626962"/>
              <a:gd name="connsiteX0" fmla="*/ 0 w 3489413"/>
              <a:gd name="connsiteY0" fmla="*/ 47625 h 626962"/>
              <a:gd name="connsiteX1" fmla="*/ 517873 w 3489413"/>
              <a:gd name="connsiteY1" fmla="*/ 626962 h 626962"/>
              <a:gd name="connsiteX2" fmla="*/ 3489413 w 3489413"/>
              <a:gd name="connsiteY2" fmla="*/ 484844 h 626962"/>
              <a:gd name="connsiteX3" fmla="*/ 2438400 w 3489413"/>
              <a:gd name="connsiteY3" fmla="*/ 0 h 626962"/>
              <a:gd name="connsiteX4" fmla="*/ 0 w 3489413"/>
              <a:gd name="connsiteY4" fmla="*/ 47625 h 626962"/>
              <a:gd name="connsiteX0" fmla="*/ 0 w 3489413"/>
              <a:gd name="connsiteY0" fmla="*/ 11531 h 590868"/>
              <a:gd name="connsiteX1" fmla="*/ 517873 w 3489413"/>
              <a:gd name="connsiteY1" fmla="*/ 590868 h 590868"/>
              <a:gd name="connsiteX2" fmla="*/ 3489413 w 3489413"/>
              <a:gd name="connsiteY2" fmla="*/ 448750 h 590868"/>
              <a:gd name="connsiteX3" fmla="*/ 2503817 w 3489413"/>
              <a:gd name="connsiteY3" fmla="*/ 0 h 590868"/>
              <a:gd name="connsiteX4" fmla="*/ 0 w 3489413"/>
              <a:gd name="connsiteY4" fmla="*/ 11531 h 590868"/>
              <a:gd name="connsiteX0" fmla="*/ 0 w 3489413"/>
              <a:gd name="connsiteY0" fmla="*/ 53874 h 633211"/>
              <a:gd name="connsiteX1" fmla="*/ 517873 w 3489413"/>
              <a:gd name="connsiteY1" fmla="*/ 633211 h 633211"/>
              <a:gd name="connsiteX2" fmla="*/ 3489413 w 3489413"/>
              <a:gd name="connsiteY2" fmla="*/ 491093 h 633211"/>
              <a:gd name="connsiteX3" fmla="*/ 2373998 w 3489413"/>
              <a:gd name="connsiteY3" fmla="*/ 0 h 633211"/>
              <a:gd name="connsiteX4" fmla="*/ 0 w 3489413"/>
              <a:gd name="connsiteY4" fmla="*/ 53874 h 633211"/>
              <a:gd name="connsiteX0" fmla="*/ 0 w 3489413"/>
              <a:gd name="connsiteY0" fmla="*/ 53874 h 633211"/>
              <a:gd name="connsiteX1" fmla="*/ 536614 w 3489413"/>
              <a:gd name="connsiteY1" fmla="*/ 633211 h 633211"/>
              <a:gd name="connsiteX2" fmla="*/ 3489413 w 3489413"/>
              <a:gd name="connsiteY2" fmla="*/ 491093 h 633211"/>
              <a:gd name="connsiteX3" fmla="*/ 2373998 w 3489413"/>
              <a:gd name="connsiteY3" fmla="*/ 0 h 633211"/>
              <a:gd name="connsiteX4" fmla="*/ 0 w 3489413"/>
              <a:gd name="connsiteY4" fmla="*/ 53874 h 633211"/>
              <a:gd name="connsiteX0" fmla="*/ 0 w 3455681"/>
              <a:gd name="connsiteY0" fmla="*/ 53874 h 633211"/>
              <a:gd name="connsiteX1" fmla="*/ 536614 w 3455681"/>
              <a:gd name="connsiteY1" fmla="*/ 633211 h 633211"/>
              <a:gd name="connsiteX2" fmla="*/ 3455681 w 3455681"/>
              <a:gd name="connsiteY2" fmla="*/ 491093 h 633211"/>
              <a:gd name="connsiteX3" fmla="*/ 2373998 w 3455681"/>
              <a:gd name="connsiteY3" fmla="*/ 0 h 633211"/>
              <a:gd name="connsiteX4" fmla="*/ 0 w 3455681"/>
              <a:gd name="connsiteY4" fmla="*/ 53874 h 633211"/>
              <a:gd name="connsiteX0" fmla="*/ 0 w 3470673"/>
              <a:gd name="connsiteY0" fmla="*/ 53874 h 633211"/>
              <a:gd name="connsiteX1" fmla="*/ 536614 w 3470673"/>
              <a:gd name="connsiteY1" fmla="*/ 633211 h 633211"/>
              <a:gd name="connsiteX2" fmla="*/ 3470673 w 3470673"/>
              <a:gd name="connsiteY2" fmla="*/ 491093 h 633211"/>
              <a:gd name="connsiteX3" fmla="*/ 2373998 w 3470673"/>
              <a:gd name="connsiteY3" fmla="*/ 0 h 633211"/>
              <a:gd name="connsiteX4" fmla="*/ 0 w 3470673"/>
              <a:gd name="connsiteY4" fmla="*/ 53874 h 633211"/>
              <a:gd name="connsiteX0" fmla="*/ 0 w 3470673"/>
              <a:gd name="connsiteY0" fmla="*/ 66998 h 646335"/>
              <a:gd name="connsiteX1" fmla="*/ 536614 w 3470673"/>
              <a:gd name="connsiteY1" fmla="*/ 646335 h 646335"/>
              <a:gd name="connsiteX2" fmla="*/ 3470673 w 3470673"/>
              <a:gd name="connsiteY2" fmla="*/ 504217 h 646335"/>
              <a:gd name="connsiteX3" fmla="*/ 2370251 w 3470673"/>
              <a:gd name="connsiteY3" fmla="*/ 0 h 646335"/>
              <a:gd name="connsiteX4" fmla="*/ 0 w 3470673"/>
              <a:gd name="connsiteY4" fmla="*/ 66998 h 64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673" h="646335">
                <a:moveTo>
                  <a:pt x="0" y="66998"/>
                </a:moveTo>
                <a:lnTo>
                  <a:pt x="536614" y="646335"/>
                </a:lnTo>
                <a:lnTo>
                  <a:pt x="3470673" y="504217"/>
                </a:lnTo>
                <a:lnTo>
                  <a:pt x="2370251" y="0"/>
                </a:lnTo>
                <a:lnTo>
                  <a:pt x="0" y="66998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 w="12700">
            <a:noFill/>
            <a:round/>
            <a:headEnd/>
            <a:tailEnd/>
          </a:ln>
          <a:effectLst>
            <a:softEdge rad="127000"/>
          </a:effectLst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noProof="1" smtClean="0"/>
              <a:t>Услуги СОНКО и их специфика</a:t>
            </a:r>
            <a:endParaRPr lang="en-US" noProof="1" smtClean="0"/>
          </a:p>
        </p:txBody>
      </p:sp>
      <p:sp>
        <p:nvSpPr>
          <p:cNvPr id="29" name="_h2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ru-RU" dirty="0" smtClean="0"/>
              <a:t>Базовые понятия</a:t>
            </a:r>
            <a:endParaRPr lang="en-US" noProof="1" smtClean="0"/>
          </a:p>
        </p:txBody>
      </p:sp>
      <p:cxnSp>
        <p:nvCxnSpPr>
          <p:cNvPr id="31" name="Gerade Verbindung 30"/>
          <p:cNvCxnSpPr/>
          <p:nvPr/>
        </p:nvCxnSpPr>
        <p:spPr bwMode="gray">
          <a:xfrm>
            <a:off x="4851610" y="2505075"/>
            <a:ext cx="396933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 bwMode="gray">
          <a:xfrm>
            <a:off x="5364088" y="1124744"/>
            <a:ext cx="3543086" cy="1996307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/>
          <a:p>
            <a:pPr algn="r"/>
            <a:r>
              <a:rPr lang="ru-RU" sz="1400" b="1" dirty="0" smtClean="0"/>
              <a:t>Социальные услуги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200" noProof="1">
                <a:solidFill>
                  <a:srgbClr val="000000"/>
                </a:solidFill>
                <a:cs typeface="Arial" charset="0"/>
              </a:rPr>
              <a:t>действие или действия в сфере социального обслуживания по оказанию постоянной, периодической, разовой помощи, в том числе срочной помощи, гражданину в целях улучшения условий его жизнедеятельности и (или) расширения его возможностей самостоятельно обеспечивать свои основные жизненные потребности</a:t>
            </a:r>
          </a:p>
          <a:p>
            <a:pPr algn="r"/>
            <a:r>
              <a:rPr lang="en-US" sz="1200" noProof="1" smtClean="0">
                <a:solidFill>
                  <a:srgbClr val="000000"/>
                </a:solidFill>
                <a:cs typeface="Arial" charset="0"/>
              </a:rPr>
              <a:t>.</a:t>
            </a:r>
            <a:endParaRPr lang="en-US" sz="1400" dirty="0"/>
          </a:p>
        </p:txBody>
      </p:sp>
      <p:cxnSp>
        <p:nvCxnSpPr>
          <p:cNvPr id="53" name="Gerade Verbindung 52"/>
          <p:cNvCxnSpPr/>
          <p:nvPr/>
        </p:nvCxnSpPr>
        <p:spPr bwMode="gray">
          <a:xfrm>
            <a:off x="5796136" y="3896501"/>
            <a:ext cx="302480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 bwMode="gray">
          <a:xfrm>
            <a:off x="6248907" y="3189318"/>
            <a:ext cx="2658267" cy="1072977"/>
          </a:xfrm>
          <a:prstGeom prst="rect">
            <a:avLst/>
          </a:prstGeom>
          <a:noFill/>
        </p:spPr>
        <p:txBody>
          <a:bodyPr wrap="square" rIns="0" bIns="72000" rtlCol="0" anchor="b" anchorCtr="0">
            <a:spAutoFit/>
          </a:bodyPr>
          <a:lstStyle/>
          <a:p>
            <a:pPr algn="r"/>
            <a:r>
              <a:rPr lang="ru-RU" sz="1400" b="1" dirty="0" smtClean="0"/>
              <a:t>Услуги в социальной сфере</a:t>
            </a:r>
          </a:p>
          <a:p>
            <a:pPr algn="r"/>
            <a:r>
              <a:rPr lang="ru-RU" sz="1200" noProof="1" smtClean="0">
                <a:solidFill>
                  <a:srgbClr val="000000"/>
                </a:solidFill>
                <a:cs typeface="Arial" charset="0"/>
              </a:rPr>
              <a:t>Услуги в сфере образования, здравоохранения, социального обслуживания, культуры, физкультуры и спорта</a:t>
            </a:r>
            <a:r>
              <a:rPr lang="en-US" sz="1200" noProof="1" smtClean="0">
                <a:solidFill>
                  <a:srgbClr val="000000"/>
                </a:solidFill>
                <a:cs typeface="Arial" charset="0"/>
              </a:rPr>
              <a:t> </a:t>
            </a:r>
            <a:endParaRPr lang="en-US" sz="1400" dirty="0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gray">
          <a:xfrm>
            <a:off x="3114124" y="3354268"/>
            <a:ext cx="2920934" cy="292404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9525">
            <a:noFill/>
            <a:miter lim="800000"/>
            <a:headEnd/>
            <a:tailEnd/>
          </a:ln>
          <a:scene3d>
            <a:camera prst="perspectiveRelaxed" fov="3000000">
              <a:rot lat="17280000" lon="18240000" rev="3420000"/>
            </a:camera>
            <a:lightRig rig="balanced" dir="t">
              <a:rot lat="0" lon="0" rev="5400000"/>
            </a:lightRig>
          </a:scene3d>
          <a:sp3d z="558800">
            <a:bevelT w="323850" h="5588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gray">
          <a:xfrm>
            <a:off x="3496356" y="3738055"/>
            <a:ext cx="2156471" cy="215647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perspectiveRelaxed" fov="3000000">
              <a:rot lat="17280000" lon="18240000" rev="3420000"/>
            </a:camera>
            <a:lightRig rig="balanced" dir="t">
              <a:rot lat="0" lon="0" rev="5400000"/>
            </a:lightRig>
          </a:scene3d>
          <a:sp3d z="5588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gray">
          <a:xfrm>
            <a:off x="3496356" y="3738055"/>
            <a:ext cx="2156471" cy="215647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>
            <a:noFill/>
            <a:miter lim="800000"/>
            <a:headEnd/>
            <a:tailEnd/>
          </a:ln>
          <a:scene3d>
            <a:camera prst="perspectiveRelaxed" fov="3000000">
              <a:rot lat="17280000" lon="18240000" rev="3420000"/>
            </a:camera>
            <a:lightRig rig="balanced" dir="t">
              <a:rot lat="0" lon="0" rev="5400000"/>
            </a:lightRig>
          </a:scene3d>
          <a:sp3d z="1219200">
            <a:bevelT w="323850" h="5588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gray">
          <a:xfrm>
            <a:off x="3871327" y="4113026"/>
            <a:ext cx="1406529" cy="1406529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perspectiveRelaxed" fov="3000000">
              <a:rot lat="17280000" lon="18240000" rev="3420000"/>
            </a:camera>
            <a:lightRig rig="balanced" dir="t">
              <a:rot lat="0" lon="0" rev="5400000"/>
            </a:lightRig>
          </a:scene3d>
          <a:sp3d z="12192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gray">
          <a:xfrm>
            <a:off x="3871327" y="4113026"/>
            <a:ext cx="1406529" cy="1406529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 w="9525">
            <a:noFill/>
            <a:miter lim="800000"/>
            <a:headEnd/>
            <a:tailEnd/>
          </a:ln>
          <a:scene3d>
            <a:camera prst="perspectiveRelaxed" fov="3000000">
              <a:rot lat="17280000" lon="18240000" rev="3420000"/>
            </a:camera>
            <a:lightRig rig="balanced" dir="t">
              <a:rot lat="0" lon="0" rev="5400000"/>
            </a:lightRig>
          </a:scene3d>
          <a:sp3d z="1866900">
            <a:bevelT w="323850" h="5588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gray">
          <a:xfrm>
            <a:off x="4248891" y="4490590"/>
            <a:ext cx="651401" cy="651401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perspectiveRelaxed" fov="3000000">
              <a:rot lat="17280000" lon="18240000" rev="3420000"/>
            </a:camera>
            <a:lightRig rig="balanced" dir="t">
              <a:rot lat="0" lon="0" rev="5400000"/>
            </a:lightRig>
          </a:scene3d>
          <a:sp3d z="18669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gray">
          <a:xfrm>
            <a:off x="4248891" y="4490590"/>
            <a:ext cx="651401" cy="651401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 w="9525">
            <a:noFill/>
            <a:miter lim="800000"/>
            <a:headEnd/>
            <a:tailEnd/>
          </a:ln>
          <a:scene3d>
            <a:camera prst="perspectiveRelaxed" fov="3000000">
              <a:rot lat="17280000" lon="18240000" rev="3420000"/>
            </a:camera>
            <a:lightRig rig="balanced" dir="t">
              <a:rot lat="0" lon="0" rev="5400000"/>
            </a:lightRig>
          </a:scene3d>
          <a:sp3d z="2520950">
            <a:bevelT w="323850" h="5588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3" name="Gerade Verbindung 62"/>
          <p:cNvCxnSpPr/>
          <p:nvPr/>
        </p:nvCxnSpPr>
        <p:spPr bwMode="gray">
          <a:xfrm flipH="1">
            <a:off x="331470" y="4592214"/>
            <a:ext cx="25108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 bwMode="gray">
          <a:xfrm flipH="1">
            <a:off x="331470" y="3673125"/>
            <a:ext cx="2240280" cy="919089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ru-RU" sz="1400" b="1" dirty="0" smtClean="0"/>
              <a:t>Услуги некоммерческой организации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200" noProof="1" smtClean="0">
                <a:solidFill>
                  <a:srgbClr val="000000"/>
                </a:solidFill>
                <a:cs typeface="Arial" charset="0"/>
              </a:rPr>
              <a:t>Все услуги, которые оказывает НКО своим благополучателям</a:t>
            </a: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66" name="Gerade Verbindung 65"/>
          <p:cNvCxnSpPr/>
          <p:nvPr/>
        </p:nvCxnSpPr>
        <p:spPr bwMode="gray">
          <a:xfrm rot="10800000">
            <a:off x="331470" y="3200788"/>
            <a:ext cx="34484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 bwMode="gray">
          <a:xfrm flipH="1">
            <a:off x="331470" y="1943145"/>
            <a:ext cx="2868930" cy="1257643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ru-RU" sz="1400" b="1" dirty="0" smtClean="0"/>
              <a:t>Общественно полезные услуги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200" noProof="1" smtClean="0">
                <a:solidFill>
                  <a:srgbClr val="000000"/>
                </a:solidFill>
                <a:cs typeface="Arial" charset="0"/>
              </a:rPr>
              <a:t>Услуги в социальной сфере, поименованные в Перечне</a:t>
            </a:r>
          </a:p>
          <a:p>
            <a:r>
              <a:rPr lang="ru-RU" sz="1200" noProof="1" smtClean="0">
                <a:solidFill>
                  <a:srgbClr val="000000"/>
                </a:solidFill>
                <a:cs typeface="Arial" charset="0"/>
              </a:rPr>
              <a:t>Общественно полезных услуг,</a:t>
            </a:r>
          </a:p>
          <a:p>
            <a:r>
              <a:rPr lang="ru-RU" sz="1200" noProof="1" smtClean="0">
                <a:solidFill>
                  <a:srgbClr val="000000"/>
                </a:solidFill>
                <a:cs typeface="Arial" charset="0"/>
              </a:rPr>
              <a:t>Утвержденных постановлением Правительства</a:t>
            </a: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22" name="Gerade Verbindung 62"/>
          <p:cNvCxnSpPr/>
          <p:nvPr/>
        </p:nvCxnSpPr>
        <p:spPr bwMode="gray">
          <a:xfrm flipH="1">
            <a:off x="603298" y="5661248"/>
            <a:ext cx="25108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63"/>
          <p:cNvSpPr txBox="1"/>
          <p:nvPr/>
        </p:nvSpPr>
        <p:spPr bwMode="gray">
          <a:xfrm flipH="1">
            <a:off x="295702" y="4816290"/>
            <a:ext cx="2240280" cy="1626975"/>
          </a:xfrm>
          <a:prstGeom prst="rect">
            <a:avLst/>
          </a:prstGeom>
          <a:noFill/>
        </p:spPr>
        <p:txBody>
          <a:bodyPr wrap="square" lIns="0" rIns="0" bIns="72000" rtlCol="0" anchor="b" anchorCtr="0">
            <a:spAutoFit/>
          </a:bodyPr>
          <a:lstStyle/>
          <a:p>
            <a:r>
              <a:rPr lang="ru-RU" sz="1400" b="1" dirty="0" smtClean="0"/>
              <a:t>Деятельность некоммерческой организации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Деятельность НКО, направленная на достижение своих уставных целей</a:t>
            </a:r>
            <a:r>
              <a:rPr lang="en-US" sz="1200" noProof="1" smtClean="0">
                <a:solidFill>
                  <a:srgbClr val="000000"/>
                </a:solidFill>
                <a:cs typeface="Arial" charset="0"/>
              </a:rPr>
              <a:t> </a:t>
            </a:r>
            <a:endParaRPr lang="en-US" sz="12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86111 L 2.77778E-6 -4.81481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85972 L -3.61111E-6 -4.81481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85694 L 2.77778E-6 -4.81481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8625 L -3.61111E-6 -4.81481E-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86111 L 2.77778E-6 -4.81481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7" grpId="0" animBg="1"/>
      <p:bldP spid="32" grpId="0"/>
      <p:bldP spid="54" grpId="0"/>
      <p:bldP spid="55" grpId="0" animBg="1"/>
      <p:bldP spid="55" grpId="1" animBg="1"/>
      <p:bldP spid="56" grpId="0" animBg="1"/>
      <p:bldP spid="57" grpId="0" animBg="1"/>
      <p:bldP spid="57" grpId="1" animBg="1"/>
      <p:bldP spid="58" grpId="0" animBg="1"/>
      <p:bldP spid="59" grpId="0" animBg="1"/>
      <p:bldP spid="59" grpId="1" animBg="1"/>
      <p:bldP spid="60" grpId="0" animBg="1"/>
      <p:bldP spid="61" grpId="0" animBg="1"/>
      <p:bldP spid="61" grpId="1" animBg="1"/>
      <p:bldP spid="64" grpId="0"/>
      <p:bldP spid="67" grpId="0"/>
      <p:bldP spid="2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Особенности спроса/рынка социальных услуг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366309"/>
              </p:ext>
            </p:extLst>
          </p:nvPr>
        </p:nvGraphicFramePr>
        <p:xfrm>
          <a:off x="292100" y="764704"/>
          <a:ext cx="8744396" cy="588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ГРАНИ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/>
              <a:pPr/>
              <a:t>110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Пример : Упражнение</a:t>
            </a:r>
            <a:r>
              <a:rPr lang="ru-RU" sz="3200" dirty="0"/>
              <a:t>: Расчет </a:t>
            </a:r>
            <a:r>
              <a:rPr lang="ru-RU" sz="3200" dirty="0" smtClean="0"/>
              <a:t>стоимости услуги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16288" cy="56886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200" b="1" dirty="0" smtClean="0"/>
              <a:t>Услуга: Проведение семинара-конференции для руководителей НКО</a:t>
            </a:r>
          </a:p>
          <a:p>
            <a:pPr marL="0" indent="0">
              <a:buNone/>
            </a:pPr>
            <a:endParaRPr lang="ru-RU" sz="5200" b="1" dirty="0" smtClean="0"/>
          </a:p>
          <a:p>
            <a:pPr marL="0" indent="0">
              <a:buNone/>
            </a:pPr>
            <a:r>
              <a:rPr lang="ru-RU" sz="5200" b="1" dirty="0" smtClean="0"/>
              <a:t>Постоянные </a:t>
            </a:r>
            <a:r>
              <a:rPr lang="ru-RU" sz="5200" b="1" dirty="0"/>
              <a:t>расходы</a:t>
            </a:r>
            <a:endParaRPr lang="ru-RU" sz="5200" dirty="0"/>
          </a:p>
          <a:p>
            <a:pPr marL="0" indent="0">
              <a:buNone/>
            </a:pPr>
            <a:r>
              <a:rPr lang="ru-RU" sz="5200" dirty="0"/>
              <a:t>	Аренда зала	  600 руб.</a:t>
            </a:r>
          </a:p>
          <a:p>
            <a:pPr marL="0" indent="0">
              <a:buNone/>
            </a:pPr>
            <a:r>
              <a:rPr lang="ru-RU" sz="5200" dirty="0"/>
              <a:t>	</a:t>
            </a:r>
            <a:r>
              <a:rPr lang="ru-RU" sz="5200" dirty="0" smtClean="0"/>
              <a:t>ФОТ тренера</a:t>
            </a:r>
            <a:r>
              <a:rPr lang="ru-RU" sz="5200" dirty="0"/>
              <a:t>	2100 </a:t>
            </a:r>
          </a:p>
          <a:p>
            <a:pPr marL="0" indent="0">
              <a:buNone/>
            </a:pPr>
            <a:r>
              <a:rPr lang="ru-RU" sz="5200" dirty="0"/>
              <a:t>	</a:t>
            </a:r>
            <a:r>
              <a:rPr lang="ru-RU" sz="5200" dirty="0" smtClean="0"/>
              <a:t>Канцтовары</a:t>
            </a:r>
            <a:r>
              <a:rPr lang="ru-RU" sz="5200" dirty="0"/>
              <a:t>	  350</a:t>
            </a:r>
          </a:p>
          <a:p>
            <a:pPr marL="0" indent="0">
              <a:buNone/>
            </a:pPr>
            <a:r>
              <a:rPr lang="ru-RU" sz="5200" dirty="0"/>
              <a:t>	</a:t>
            </a:r>
            <a:r>
              <a:rPr lang="ru-RU" sz="5200" dirty="0" smtClean="0"/>
              <a:t>Раздаточный материал</a:t>
            </a:r>
            <a:r>
              <a:rPr lang="ru-RU" sz="5200" dirty="0"/>
              <a:t>	  150 </a:t>
            </a:r>
          </a:p>
          <a:p>
            <a:pPr marL="0" indent="0">
              <a:buNone/>
            </a:pPr>
            <a:r>
              <a:rPr lang="ru-RU" sz="5200" dirty="0"/>
              <a:t>	10 </a:t>
            </a:r>
            <a:r>
              <a:rPr lang="ru-RU" sz="5200" dirty="0" err="1"/>
              <a:t>резервн</a:t>
            </a:r>
            <a:r>
              <a:rPr lang="ru-RU" sz="5200" dirty="0"/>
              <a:t>. </a:t>
            </a:r>
            <a:r>
              <a:rPr lang="ru-RU" sz="5200" dirty="0" err="1" smtClean="0"/>
              <a:t>сертификтов</a:t>
            </a:r>
            <a:r>
              <a:rPr lang="ru-RU" sz="5200" dirty="0"/>
              <a:t>	  300 </a:t>
            </a:r>
          </a:p>
          <a:p>
            <a:pPr marL="0" indent="0">
              <a:buNone/>
            </a:pPr>
            <a:r>
              <a:rPr lang="ru-RU" sz="5200" dirty="0"/>
              <a:t>	4 </a:t>
            </a:r>
            <a:r>
              <a:rPr lang="ru-RU" sz="5200" dirty="0" smtClean="0"/>
              <a:t>участника </a:t>
            </a:r>
            <a:r>
              <a:rPr lang="ru-RU" sz="5200" dirty="0"/>
              <a:t>бесплатно	  500 (</a:t>
            </a:r>
            <a:r>
              <a:rPr lang="ru-RU" sz="5200" dirty="0" smtClean="0"/>
              <a:t>4х125)</a:t>
            </a:r>
            <a:endParaRPr lang="ru-RU" sz="5200" dirty="0"/>
          </a:p>
          <a:p>
            <a:pPr marL="0" indent="0">
              <a:buNone/>
            </a:pPr>
            <a:r>
              <a:rPr lang="ru-RU" sz="5200" dirty="0" smtClean="0"/>
              <a:t>ИТОГО		 4000 </a:t>
            </a:r>
            <a:endParaRPr lang="ru-RU" sz="5200" dirty="0"/>
          </a:p>
          <a:p>
            <a:pPr marL="0" indent="0">
              <a:buNone/>
            </a:pPr>
            <a:r>
              <a:rPr lang="ru-RU" sz="5200" b="1" dirty="0"/>
              <a:t>Переменные расходы</a:t>
            </a:r>
            <a:endParaRPr lang="ru-RU" sz="5200" dirty="0"/>
          </a:p>
          <a:p>
            <a:pPr marL="0" indent="0" algn="just">
              <a:buNone/>
            </a:pPr>
            <a:r>
              <a:rPr lang="ru-RU" sz="5200" dirty="0"/>
              <a:t>	</a:t>
            </a:r>
            <a:r>
              <a:rPr lang="ru-RU" sz="5200" dirty="0" smtClean="0"/>
              <a:t>Кофе-брейк</a:t>
            </a:r>
            <a:r>
              <a:rPr lang="ru-RU" sz="5200" dirty="0"/>
              <a:t>	  </a:t>
            </a:r>
            <a:r>
              <a:rPr lang="ru-RU" sz="5200" dirty="0" smtClean="0"/>
              <a:t>125</a:t>
            </a:r>
            <a:endParaRPr lang="ru-RU" sz="5200" dirty="0"/>
          </a:p>
          <a:p>
            <a:pPr marL="0" indent="0">
              <a:buNone/>
            </a:pPr>
            <a:r>
              <a:rPr lang="ru-RU" sz="5200" dirty="0" smtClean="0"/>
              <a:t>ИТОГО</a:t>
            </a:r>
            <a:r>
              <a:rPr lang="ru-RU" sz="5200" dirty="0"/>
              <a:t>		 </a:t>
            </a:r>
            <a:r>
              <a:rPr lang="ru-RU" sz="5200" dirty="0" smtClean="0"/>
              <a:t>  125</a:t>
            </a:r>
            <a:endParaRPr lang="ru-RU" sz="5200" dirty="0"/>
          </a:p>
          <a:p>
            <a:pPr marL="0" indent="0">
              <a:buNone/>
            </a:pPr>
            <a:r>
              <a:rPr lang="ru-RU" sz="5200" dirty="0"/>
              <a:t> </a:t>
            </a:r>
          </a:p>
          <a:p>
            <a:pPr marL="0" indent="0">
              <a:buNone/>
            </a:pPr>
            <a:r>
              <a:rPr lang="ru-RU" sz="5200" dirty="0"/>
              <a:t>Среднее количество </a:t>
            </a:r>
            <a:r>
              <a:rPr lang="ru-RU" sz="5200" dirty="0" smtClean="0"/>
              <a:t>участников в </a:t>
            </a:r>
            <a:r>
              <a:rPr lang="ru-RU" sz="5200" dirty="0"/>
              <a:t>предыдущие годы:</a:t>
            </a:r>
          </a:p>
          <a:p>
            <a:pPr marL="0" indent="0">
              <a:buNone/>
            </a:pPr>
            <a:r>
              <a:rPr lang="ru-RU" sz="5200" dirty="0"/>
              <a:t>100 (меньшее) + 175 (большее) +  135 (</a:t>
            </a:r>
            <a:r>
              <a:rPr lang="ru-RU" sz="5200" dirty="0" err="1"/>
              <a:t>прошл</a:t>
            </a:r>
            <a:r>
              <a:rPr lang="ru-RU" sz="5200" dirty="0"/>
              <a:t>. год) = </a:t>
            </a:r>
            <a:r>
              <a:rPr lang="ru-RU" sz="5200" dirty="0" smtClean="0"/>
              <a:t>137</a:t>
            </a:r>
            <a:endParaRPr lang="ru-RU" sz="5200" dirty="0"/>
          </a:p>
          <a:p>
            <a:pPr marL="0" indent="0">
              <a:buNone/>
            </a:pPr>
            <a:r>
              <a:rPr lang="ru-RU" sz="5200" dirty="0"/>
              <a:t>Отнимем тех, кто не платит: 137 - 4 = 133 чел.</a:t>
            </a:r>
          </a:p>
          <a:p>
            <a:pPr marL="0" indent="0">
              <a:buNone/>
            </a:pPr>
            <a:r>
              <a:rPr lang="ru-RU" sz="5200" dirty="0"/>
              <a:t> </a:t>
            </a:r>
          </a:p>
          <a:p>
            <a:pPr marL="0" indent="0">
              <a:buNone/>
            </a:pPr>
            <a:r>
              <a:rPr lang="ru-RU" sz="5200" b="1" dirty="0"/>
              <a:t>ПОСТОЯННЫЕ РАСХОДЫ</a:t>
            </a:r>
            <a:r>
              <a:rPr lang="ru-RU" sz="5200" dirty="0"/>
              <a:t>:  =  30  на человека</a:t>
            </a:r>
          </a:p>
          <a:p>
            <a:pPr marL="0" indent="0">
              <a:buNone/>
            </a:pPr>
            <a:r>
              <a:rPr lang="ru-RU" sz="5200" dirty="0"/>
              <a:t> </a:t>
            </a:r>
          </a:p>
          <a:p>
            <a:pPr marL="0" indent="0">
              <a:buNone/>
            </a:pPr>
            <a:r>
              <a:rPr lang="ru-RU" sz="5200" b="1" dirty="0"/>
              <a:t>ПЕРЕМЕННЫЕ РАСХОДЫ: </a:t>
            </a:r>
            <a:r>
              <a:rPr lang="ru-RU" sz="5200" dirty="0"/>
              <a:t>    	125 на чел.</a:t>
            </a:r>
          </a:p>
          <a:p>
            <a:pPr marL="0" indent="0">
              <a:buNone/>
            </a:pPr>
            <a:r>
              <a:rPr lang="ru-RU" sz="5200" dirty="0"/>
              <a:t>			_________</a:t>
            </a:r>
          </a:p>
          <a:p>
            <a:pPr marL="0" indent="0">
              <a:buNone/>
            </a:pPr>
            <a:r>
              <a:rPr lang="ru-RU" sz="5200" dirty="0"/>
              <a:t>			155</a:t>
            </a:r>
          </a:p>
          <a:p>
            <a:pPr marL="0" indent="0">
              <a:buNone/>
            </a:pPr>
            <a:r>
              <a:rPr lang="ru-RU" sz="5200" dirty="0"/>
              <a:t>			</a:t>
            </a:r>
          </a:p>
          <a:p>
            <a:pPr marL="0" indent="0">
              <a:buNone/>
            </a:pPr>
            <a:r>
              <a:rPr lang="ru-RU" sz="5200" dirty="0"/>
              <a:t>+ небольшой резерв		    5</a:t>
            </a:r>
          </a:p>
          <a:p>
            <a:pPr marL="0" indent="0">
              <a:buNone/>
            </a:pPr>
            <a:r>
              <a:rPr lang="ru-RU" sz="5200" dirty="0"/>
              <a:t>			_________</a:t>
            </a:r>
          </a:p>
          <a:p>
            <a:pPr marL="0" indent="0">
              <a:buNone/>
            </a:pPr>
            <a:r>
              <a:rPr lang="ru-RU" sz="5200" dirty="0"/>
              <a:t>		160 </a:t>
            </a:r>
            <a:r>
              <a:rPr lang="ru-RU" sz="5200" dirty="0" smtClean="0"/>
              <a:t>за участие в семинаре.</a:t>
            </a:r>
            <a:endParaRPr lang="ru-RU" sz="5200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 smtClean="0"/>
              <a:t>ПРИХОДЯТ </a:t>
            </a:r>
            <a:r>
              <a:rPr lang="ru-RU" sz="1600" b="1" u="sng" dirty="0"/>
              <a:t>160 ЧЕЛОВЕК!</a:t>
            </a:r>
            <a:br>
              <a:rPr lang="ru-RU" sz="1600" b="1" u="sng" dirty="0"/>
            </a:br>
            <a:endParaRPr lang="ru-RU" sz="1600" dirty="0"/>
          </a:p>
          <a:p>
            <a:pPr marL="0" indent="0">
              <a:buNone/>
            </a:pPr>
            <a:r>
              <a:rPr lang="ru-RU" sz="1600" dirty="0"/>
              <a:t>Постоянные </a:t>
            </a:r>
            <a:r>
              <a:rPr lang="ru-RU" sz="1600" dirty="0" smtClean="0"/>
              <a:t>расходы 4000/160 </a:t>
            </a:r>
            <a:r>
              <a:rPr lang="ru-RU" sz="1600" dirty="0"/>
              <a:t>=25</a:t>
            </a:r>
          </a:p>
          <a:p>
            <a:pPr marL="0" indent="0">
              <a:buNone/>
            </a:pPr>
            <a:r>
              <a:rPr lang="ru-RU" sz="1600" dirty="0" smtClean="0"/>
              <a:t>Переменные расходы = 125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Резерв =  5</a:t>
            </a:r>
          </a:p>
          <a:p>
            <a:pPr marL="0" indent="0">
              <a:buNone/>
            </a:pPr>
            <a:r>
              <a:rPr lang="ru-RU" sz="1600" dirty="0" smtClean="0"/>
              <a:t>155 </a:t>
            </a:r>
            <a:r>
              <a:rPr lang="ru-RU" sz="1600" dirty="0"/>
              <a:t>х 160 = 24800</a:t>
            </a:r>
          </a:p>
          <a:p>
            <a:pPr marL="0" indent="0">
              <a:buNone/>
            </a:pPr>
            <a:r>
              <a:rPr lang="ru-RU" sz="1600" dirty="0" smtClean="0"/>
              <a:t>160 участников по </a:t>
            </a:r>
            <a:r>
              <a:rPr lang="ru-RU" sz="1600" dirty="0"/>
              <a:t>160 </a:t>
            </a:r>
            <a:r>
              <a:rPr lang="ru-RU" sz="1600" dirty="0" smtClean="0"/>
              <a:t>рублей</a:t>
            </a:r>
            <a:r>
              <a:rPr lang="ru-RU" sz="1600" dirty="0"/>
              <a:t> </a:t>
            </a:r>
            <a:r>
              <a:rPr lang="ru-RU" sz="1600" u="sng" dirty="0" smtClean="0"/>
              <a:t>= 25600</a:t>
            </a:r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800 </a:t>
            </a:r>
            <a:r>
              <a:rPr lang="ru-RU" sz="1600" b="1" dirty="0"/>
              <a:t>руб. прибыль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sz="1600" b="1" u="sng" dirty="0"/>
              <a:t>ПРИХОДЯТ 100 ЧЕЛОВЕК!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sz="1600" dirty="0"/>
              <a:t>Постоянные </a:t>
            </a:r>
            <a:r>
              <a:rPr lang="ru-RU" sz="1600" dirty="0" smtClean="0"/>
              <a:t>расходы 4000/100 </a:t>
            </a:r>
            <a:r>
              <a:rPr lang="ru-RU" sz="1600" dirty="0"/>
              <a:t>=40</a:t>
            </a:r>
          </a:p>
          <a:p>
            <a:pPr marL="0" indent="0">
              <a:buNone/>
            </a:pPr>
            <a:r>
              <a:rPr lang="ru-RU" sz="1600" dirty="0" smtClean="0"/>
              <a:t>Переменные расходы =125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Резерв= </a:t>
            </a:r>
            <a:r>
              <a:rPr lang="ru-RU" sz="1600" dirty="0"/>
              <a:t>5</a:t>
            </a:r>
          </a:p>
          <a:p>
            <a:pPr marL="0" indent="0">
              <a:buNone/>
            </a:pPr>
            <a:r>
              <a:rPr lang="ru-RU" sz="1600" dirty="0" smtClean="0"/>
              <a:t>170 </a:t>
            </a:r>
            <a:r>
              <a:rPr lang="ru-RU" sz="1600" dirty="0"/>
              <a:t>х 160 = 27200</a:t>
            </a:r>
          </a:p>
          <a:p>
            <a:pPr marL="0" indent="0">
              <a:buNone/>
            </a:pPr>
            <a:r>
              <a:rPr lang="ru-RU" sz="1600" dirty="0"/>
              <a:t>100 </a:t>
            </a:r>
            <a:r>
              <a:rPr lang="ru-RU" sz="1600" dirty="0" smtClean="0"/>
              <a:t>участников </a:t>
            </a:r>
            <a:r>
              <a:rPr lang="ru-RU" sz="1600" dirty="0"/>
              <a:t>по 160 </a:t>
            </a:r>
            <a:r>
              <a:rPr lang="ru-RU" sz="1600" dirty="0" smtClean="0"/>
              <a:t>рублей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= 16000</a:t>
            </a:r>
          </a:p>
          <a:p>
            <a:pPr marL="0" indent="0">
              <a:buNone/>
            </a:pPr>
            <a:r>
              <a:rPr lang="ru-RU" sz="1600" b="1" dirty="0" smtClean="0"/>
              <a:t>11200 </a:t>
            </a:r>
            <a:r>
              <a:rPr lang="ru-RU" sz="1600" b="1" dirty="0"/>
              <a:t>руб. убытки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ГРАНИ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B6D-D721-4828-A413-595ABE97CF2C}" type="slidenum">
              <a:rPr lang="ru-RU" smtClean="0"/>
              <a:pPr/>
              <a:t>111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2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6912768" cy="5150690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Классика:  Общие затраты и выручка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B6D-D721-4828-A413-595ABE97CF2C}" type="slidenum">
              <a:rPr lang="ru-RU" smtClean="0"/>
              <a:pPr/>
              <a:t>112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57313" y="1676400"/>
            <a:ext cx="7092950" cy="2528888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Внешние экономические условия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83046" name="Text Box 6"/>
          <p:cNvSpPr txBox="1">
            <a:spLocks noChangeArrowheads="1"/>
          </p:cNvSpPr>
          <p:nvPr/>
        </p:nvSpPr>
        <p:spPr bwMode="auto">
          <a:xfrm>
            <a:off x="3489325" y="4587875"/>
            <a:ext cx="5053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Формируем цену с учетом экономической ситуации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0593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76275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Все интересы должны быть учтены</a:t>
            </a:r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3059113" y="2636838"/>
            <a:ext cx="3025775" cy="2232025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</a:rPr>
              <a:t>Услуга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900113" y="5013325"/>
            <a:ext cx="2520950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Заказчик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3348038" y="1916113"/>
            <a:ext cx="2520950" cy="576262"/>
          </a:xfrm>
          <a:prstGeom prst="rect">
            <a:avLst/>
          </a:prstGeom>
          <a:solidFill>
            <a:srgbClr val="F76D9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Клиент/ получатель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5867400" y="5013325"/>
            <a:ext cx="2520950" cy="576263"/>
          </a:xfrm>
          <a:prstGeom prst="rect">
            <a:avLst/>
          </a:prstGeom>
          <a:solidFill>
            <a:srgbClr val="6BE1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Исполнитель 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ru-RU" b="1" dirty="0" smtClean="0"/>
              <a:t>Центр ГРАНИ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996267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3400"/>
            <a:ext cx="847251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Финансовое управление производством (процессом оказания услуги)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548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ГРАНИ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/>
              <a:pPr/>
              <a:t>115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9815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ЭКОНОМИКА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Управление затратами ≠Управленческий учет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Специфика привлеченных источников требует разного подхода к учету затрат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Чтобы иметь возможность исчислять стоимость слуги необходимо ведение управленческого учета       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ГРАНИ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B6D-D721-4828-A413-595ABE97CF2C}" type="slidenum">
              <a:rPr lang="ru-RU" smtClean="0"/>
              <a:pPr/>
              <a:t>116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7772400" cy="5361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chemeClr val="accent1"/>
                </a:solidFill>
              </a:rPr>
              <a:t>Современное понимание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764704"/>
            <a:ext cx="8424936" cy="11521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eaLnBrk="1" hangingPunct="1"/>
            <a:r>
              <a:rPr lang="ru-RU" sz="4000" dirty="0" smtClean="0">
                <a:solidFill>
                  <a:schemeClr val="tx1"/>
                </a:solidFill>
              </a:rPr>
              <a:t>Управление затратами  — такая организация работы, при которой предприятие использует все существенные и экономически эффективные возможности снижения затрат</a:t>
            </a:r>
            <a:r>
              <a:rPr lang="ru-RU" sz="4000" dirty="0" smtClean="0"/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348880"/>
          <a:ext cx="5040560" cy="37090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20280"/>
                <a:gridCol w="2520280"/>
              </a:tblGrid>
              <a:tr h="12233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ОПРАТИВНОЕ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СТРАТЕГИЧЕСКОЕ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Контроль за соответствием плановым показателям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уровня и структуры затрат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382">
                <a:tc>
                  <a:txBody>
                    <a:bodyPr/>
                    <a:lstStyle/>
                    <a:p>
                      <a:r>
                        <a:rPr lang="ru-RU" dirty="0" smtClean="0"/>
                        <a:t>Ужесточение</a:t>
                      </a:r>
                      <a:r>
                        <a:rPr lang="ru-RU" baseline="0" dirty="0" smtClean="0"/>
                        <a:t> нормативов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Выбор новых продуктов с учетом</a:t>
                      </a:r>
                      <a:r>
                        <a:rPr lang="ru-RU" baseline="0" dirty="0" smtClean="0"/>
                        <a:t>  будущих изменений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24128" y="3284984"/>
          <a:ext cx="3240360" cy="2468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40360"/>
              </a:tblGrid>
              <a:tr h="434724"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Инструменты управления</a:t>
                      </a:r>
                      <a:r>
                        <a:rPr lang="ru-RU" baseline="0" dirty="0" smtClean="0"/>
                        <a:t> затратами</a:t>
                      </a:r>
                      <a:endParaRPr lang="ru-RU" dirty="0"/>
                    </a:p>
                  </a:txBody>
                  <a:tcPr/>
                </a:tc>
              </a:tr>
              <a:tr h="807344"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Постоянные</a:t>
                      </a:r>
                      <a:r>
                        <a:rPr lang="ru-RU" baseline="0" dirty="0" smtClean="0"/>
                        <a:t> затраты.</a:t>
                      </a:r>
                    </a:p>
                    <a:p>
                      <a:r>
                        <a:rPr lang="ru-RU" baseline="0" dirty="0" smtClean="0"/>
                        <a:t>БЮДЖЕТИРОВАНИЕ </a:t>
                      </a:r>
                    </a:p>
                    <a:p>
                      <a:r>
                        <a:rPr lang="ru-RU" baseline="0" dirty="0" smtClean="0"/>
                        <a:t>(смета расходов на подразделения)</a:t>
                      </a:r>
                      <a:endParaRPr lang="ru-RU" dirty="0"/>
                    </a:p>
                  </a:txBody>
                  <a:tcPr/>
                </a:tc>
              </a:tr>
              <a:tr h="434724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Переменные затраты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НОРМИРОВАНИЕ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24817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76250" indent="-476250">
              <a:lnSpc>
                <a:spcPct val="90000"/>
              </a:lnSpc>
              <a:buNone/>
            </a:pPr>
            <a:r>
              <a:rPr lang="ru-RU" b="1" dirty="0" smtClean="0"/>
              <a:t>Что контролировать  - проверяем</a:t>
            </a:r>
          </a:p>
          <a:p>
            <a:pPr marL="476250" indent="-476250">
              <a:lnSpc>
                <a:spcPct val="90000"/>
              </a:lnSpc>
              <a:buNone/>
            </a:pPr>
            <a:r>
              <a:rPr lang="ru-RU" dirty="0" smtClean="0"/>
              <a:t>Показатели для контроля:</a:t>
            </a:r>
          </a:p>
          <a:p>
            <a:pPr marL="476250" indent="-476250">
              <a:lnSpc>
                <a:spcPct val="90000"/>
              </a:lnSpc>
              <a:buNone/>
            </a:pPr>
            <a:r>
              <a:rPr lang="ru-RU" dirty="0" smtClean="0"/>
              <a:t>— составляют значительную долю в затратах</a:t>
            </a:r>
          </a:p>
          <a:p>
            <a:pPr marL="476250" indent="-476250">
              <a:lnSpc>
                <a:spcPct val="90000"/>
              </a:lnSpc>
              <a:buNone/>
            </a:pPr>
            <a:r>
              <a:rPr lang="ru-RU" dirty="0" smtClean="0"/>
              <a:t>— изменяются в широких пределах</a:t>
            </a:r>
          </a:p>
          <a:p>
            <a:pPr marL="476250" indent="-476250">
              <a:lnSpc>
                <a:spcPct val="90000"/>
              </a:lnSpc>
              <a:buNone/>
            </a:pPr>
            <a:r>
              <a:rPr lang="ru-RU" dirty="0" smtClean="0"/>
              <a:t>— поддаются управленческому контролю</a:t>
            </a:r>
          </a:p>
          <a:p>
            <a:pPr marL="476250" indent="-476250">
              <a:lnSpc>
                <a:spcPct val="90000"/>
              </a:lnSpc>
              <a:buNone/>
            </a:pPr>
            <a:r>
              <a:rPr lang="ru-RU" dirty="0" smtClean="0"/>
              <a:t>— не требуют существенных затрат на измерение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76250" indent="-476250"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Сложность  определения затрат</a:t>
            </a:r>
          </a:p>
          <a:p>
            <a:pPr>
              <a:buNone/>
            </a:pPr>
            <a:r>
              <a:rPr lang="ru-RU" dirty="0" smtClean="0"/>
              <a:t>При одновременном производстве множества продуктов сложно определить себестоимость каждого:</a:t>
            </a:r>
          </a:p>
          <a:p>
            <a:r>
              <a:rPr lang="ru-RU" dirty="0" smtClean="0"/>
              <a:t>— полная себестоимость</a:t>
            </a:r>
            <a:r>
              <a:rPr lang="en-US" dirty="0" smtClean="0"/>
              <a:t> (total cost)</a:t>
            </a:r>
            <a:endParaRPr lang="ru-RU" dirty="0" smtClean="0"/>
          </a:p>
          <a:p>
            <a:r>
              <a:rPr lang="ru-RU" dirty="0" smtClean="0"/>
              <a:t>— прямые затраты (</a:t>
            </a:r>
            <a:r>
              <a:rPr lang="en-US" dirty="0" smtClean="0"/>
              <a:t>direct-cost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dirty="0" smtClean="0"/>
              <a:t>— </a:t>
            </a:r>
            <a:r>
              <a:rPr lang="ru-RU" dirty="0" smtClean="0"/>
              <a:t>по видам деятельности (АВС анализ – </a:t>
            </a:r>
            <a:r>
              <a:rPr lang="en-US" dirty="0" smtClean="0"/>
              <a:t>activity based cost)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B6D-D721-4828-A413-595ABE97CF2C}" type="slidenum">
              <a:rPr lang="ru-RU" smtClean="0"/>
              <a:t>118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ГРАНИ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351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Как создать систему управленческого учёта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2"/>
                </a:solidFill>
              </a:rPr>
              <a:t>Этап 1.</a:t>
            </a:r>
            <a:r>
              <a:rPr lang="ru-RU" sz="2800" dirty="0"/>
              <a:t> Внедрение учетных технологий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2"/>
                </a:solidFill>
              </a:rPr>
              <a:t>Этап 2.</a:t>
            </a:r>
            <a:r>
              <a:rPr lang="ru-RU" sz="2800" dirty="0"/>
              <a:t> Увязка принятых решений с существующими управленческими решениями, учетной политикой и бухгалтерской практикой и, наконец, уже существующими учетными технологиями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2"/>
                </a:solidFill>
              </a:rPr>
              <a:t>Этап 3.</a:t>
            </a:r>
            <a:r>
              <a:rPr lang="ru-RU" sz="2800" dirty="0"/>
              <a:t> Увязка принятых решений с существующими управленческими решениями, учетной политикой и бухгалтерской практикой и, наконец, уже существующими учетными технологиями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B6D-D721-4828-A413-595ABE97CF2C}" type="slidenum">
              <a:rPr lang="ru-RU" smtClean="0"/>
              <a:t>119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ГРАНИ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Свойства услуги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Центр ГРАНИ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0068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3568" y="3501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качество ? И что такое качество услуги?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© Центр ГРАНИ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3605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060848"/>
            <a:ext cx="8229600" cy="266429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КАЧЕСТВО - СОВОКУПНОСТЬ ХАРАКТЕРИСТИК  ОБЪЕКТА  (в данном случае услуги) , </a:t>
            </a:r>
            <a:r>
              <a:rPr lang="ru-RU" sz="3200" b="1" dirty="0"/>
              <a:t>относящихся к его способности удовлетворять установленные или предполагаемые потребности (ИСО 8402)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© Центр ГРАНИ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496944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Прежде всего – максимальное удовлетворение потребностей клиента и других заинтересованных </a:t>
            </a:r>
            <a:r>
              <a:rPr lang="ru-RU" dirty="0" smtClean="0"/>
              <a:t>сторон  означает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 smtClean="0"/>
              <a:t>выявление </a:t>
            </a:r>
            <a:r>
              <a:rPr lang="ru-RU" dirty="0"/>
              <a:t>и осознание потребностей клиента (как явно выраженных, так и подразумеваемых)</a:t>
            </a:r>
          </a:p>
          <a:p>
            <a:endParaRPr lang="ru-RU" dirty="0"/>
          </a:p>
          <a:p>
            <a:r>
              <a:rPr lang="ru-RU" dirty="0" smtClean="0"/>
              <a:t>преобразование </a:t>
            </a:r>
            <a:r>
              <a:rPr lang="ru-RU" dirty="0"/>
              <a:t>потребностей клиента в требования</a:t>
            </a:r>
          </a:p>
          <a:p>
            <a:endParaRPr lang="ru-RU" dirty="0"/>
          </a:p>
          <a:p>
            <a:r>
              <a:rPr lang="ru-RU" dirty="0" smtClean="0"/>
              <a:t>обеспечить </a:t>
            </a:r>
            <a:r>
              <a:rPr lang="ru-RU" dirty="0"/>
              <a:t>положение, когда вся проводимая в рамках </a:t>
            </a:r>
            <a:r>
              <a:rPr lang="ru-RU" dirty="0" smtClean="0"/>
              <a:t>оказания услуги работа </a:t>
            </a:r>
            <a:r>
              <a:rPr lang="ru-RU" dirty="0"/>
              <a:t>направлена на их удовлетворение </a:t>
            </a:r>
          </a:p>
          <a:p>
            <a:endParaRPr lang="ru-RU" dirty="0"/>
          </a:p>
          <a:p>
            <a:r>
              <a:rPr lang="ru-RU" dirty="0" smtClean="0"/>
              <a:t>поддержание </a:t>
            </a:r>
            <a:r>
              <a:rPr lang="ru-RU" dirty="0"/>
              <a:t>связи с клиентом на протяжении всего </a:t>
            </a:r>
            <a:r>
              <a:rPr lang="ru-RU" dirty="0" smtClean="0"/>
              <a:t>взаимодействия и после (для </a:t>
            </a:r>
            <a:r>
              <a:rPr lang="ru-RU" dirty="0" err="1" smtClean="0"/>
              <a:t>выявлени</a:t>
            </a:r>
            <a:r>
              <a:rPr lang="ru-RU" dirty="0" smtClean="0"/>
              <a:t> эффектов от оказания услуги)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получение </a:t>
            </a:r>
            <a:r>
              <a:rPr lang="ru-RU" dirty="0"/>
              <a:t>обратной связи</a:t>
            </a:r>
          </a:p>
          <a:p>
            <a:endParaRPr lang="ru-RU" dirty="0"/>
          </a:p>
          <a:p>
            <a:r>
              <a:rPr lang="ru-RU" dirty="0" smtClean="0"/>
              <a:t>выявление </a:t>
            </a:r>
            <a:r>
              <a:rPr lang="ru-RU" dirty="0"/>
              <a:t>заинтересованных групп, их потребностей, установление каналов связи и разрешение противоречий между различными потребностями 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Основополагающие принципы </a:t>
            </a:r>
            <a:r>
              <a:rPr lang="ru-RU" dirty="0"/>
              <a:t>качества 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122</a:t>
            </a:fld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56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Качество должно быть элементом как </a:t>
            </a:r>
            <a:r>
              <a:rPr lang="ru-RU" dirty="0" smtClean="0"/>
              <a:t>продукта /услуги , </a:t>
            </a:r>
            <a:r>
              <a:rPr lang="ru-RU" dirty="0"/>
              <a:t>так и процессов его изготовления</a:t>
            </a:r>
          </a:p>
          <a:p>
            <a:endParaRPr lang="ru-RU" dirty="0"/>
          </a:p>
          <a:p>
            <a:r>
              <a:rPr lang="ru-RU" dirty="0" smtClean="0"/>
              <a:t>Качество не появляется само </a:t>
            </a:r>
            <a:r>
              <a:rPr lang="ru-RU" dirty="0"/>
              <a:t>по себе</a:t>
            </a:r>
          </a:p>
          <a:p>
            <a:endParaRPr lang="ru-RU" dirty="0"/>
          </a:p>
          <a:p>
            <a:r>
              <a:rPr lang="ru-RU" dirty="0"/>
              <a:t>Для его обеспечения требуется комплекс запланированных и контролируемых действий, а также компетентный и ориентированный на качество персонал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Основополагающие принципы </a:t>
            </a:r>
            <a:r>
              <a:rPr lang="ru-RU" dirty="0"/>
              <a:t>качества 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123</a:t>
            </a:fld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9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Руководство </a:t>
            </a:r>
            <a:r>
              <a:rPr lang="ru-RU" dirty="0" smtClean="0"/>
              <a:t> по качеству (ПОЛИТИКА в области качества) обязано </a:t>
            </a:r>
            <a:r>
              <a:rPr lang="ru-RU" dirty="0"/>
              <a:t>создать условия для обеспечения </a:t>
            </a:r>
            <a:r>
              <a:rPr lang="ru-RU" dirty="0" smtClean="0"/>
              <a:t>качества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означает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 smtClean="0"/>
              <a:t>постановка </a:t>
            </a:r>
            <a:r>
              <a:rPr lang="ru-RU" dirty="0"/>
              <a:t>задач в области </a:t>
            </a:r>
            <a:r>
              <a:rPr lang="ru-RU" dirty="0" smtClean="0"/>
              <a:t>качества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создание </a:t>
            </a:r>
            <a:r>
              <a:rPr lang="ru-RU" dirty="0"/>
              <a:t>организационной структуры и поддержки, обеспечивающих решение задач в области качества</a:t>
            </a:r>
          </a:p>
          <a:p>
            <a:endParaRPr lang="ru-RU" dirty="0"/>
          </a:p>
          <a:p>
            <a:r>
              <a:rPr lang="ru-RU" dirty="0" smtClean="0"/>
              <a:t>обеспечение </a:t>
            </a:r>
            <a:r>
              <a:rPr lang="ru-RU" dirty="0"/>
              <a:t>оценки уровня качества и принятия необходимых мер по результатам этой оценки </a:t>
            </a:r>
          </a:p>
          <a:p>
            <a:endParaRPr lang="ru-RU" dirty="0"/>
          </a:p>
          <a:p>
            <a:r>
              <a:rPr lang="ru-RU" dirty="0" smtClean="0"/>
              <a:t>вовлечение </a:t>
            </a:r>
            <a:r>
              <a:rPr lang="ru-RU" dirty="0"/>
              <a:t>всех сотрудников в процесс обеспечения качества продукта и процессов проекта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Основополагающие принципы </a:t>
            </a:r>
            <a:r>
              <a:rPr lang="ru-RU" dirty="0"/>
              <a:t>качества 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124</a:t>
            </a:fld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9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Руководство обеспечивает процесс непрерывного повышения эффективности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означает: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учебу </a:t>
            </a:r>
            <a:r>
              <a:rPr lang="ru-RU" dirty="0"/>
              <a:t>на опыте</a:t>
            </a:r>
          </a:p>
          <a:p>
            <a:endParaRPr lang="ru-RU" dirty="0"/>
          </a:p>
          <a:p>
            <a:r>
              <a:rPr lang="ru-RU" dirty="0" smtClean="0"/>
              <a:t>стремление </a:t>
            </a:r>
            <a:r>
              <a:rPr lang="ru-RU" dirty="0"/>
              <a:t>повышать качество процессов управления проектом</a:t>
            </a:r>
          </a:p>
          <a:p>
            <a:endParaRPr lang="ru-RU" dirty="0"/>
          </a:p>
          <a:p>
            <a:r>
              <a:rPr lang="ru-RU" dirty="0" smtClean="0"/>
              <a:t>отказ </a:t>
            </a:r>
            <a:r>
              <a:rPr lang="ru-RU" dirty="0"/>
              <a:t>от подхода к управлению проектом, как к изолированной деятельности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tx2"/>
                </a:solidFill>
              </a:rPr>
              <a:t>Возможно использование </a:t>
            </a:r>
            <a:r>
              <a:rPr lang="ru-RU" dirty="0">
                <a:solidFill>
                  <a:schemeClr val="tx2"/>
                </a:solidFill>
              </a:rPr>
              <a:t>ISO 10004 как руководство в вопросах повышения качества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Основополагающие принципы </a:t>
            </a:r>
            <a:r>
              <a:rPr lang="ru-RU" dirty="0"/>
              <a:t>качества 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125</a:t>
            </a:fld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4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556792"/>
            <a:ext cx="5740995" cy="418995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C1E1F-C18D-458B-833C-0C514B564BAD}" type="slidenum">
              <a:rPr lang="ru-RU"/>
              <a:pPr>
                <a:defRPr/>
              </a:pPr>
              <a:t>126</a:t>
            </a:fld>
            <a:endParaRPr lang="ru-RU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28600"/>
            <a:ext cx="8134350" cy="550863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Качество услуги  как процесса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685800" y="1981200"/>
            <a:ext cx="1045845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432675" y="5426075"/>
            <a:ext cx="1309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b="1" dirty="0"/>
              <a:t>Мониторинг</a:t>
            </a:r>
          </a:p>
          <a:p>
            <a:pPr eaLnBrk="1" hangingPunct="1"/>
            <a:r>
              <a:rPr lang="ru-RU" b="1" dirty="0"/>
              <a:t>исполнения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99184587"/>
              </p:ext>
            </p:extLst>
          </p:nvPr>
        </p:nvGraphicFramePr>
        <p:xfrm>
          <a:off x="251520" y="836712"/>
          <a:ext cx="8490843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9513" y="5578475"/>
            <a:ext cx="17281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b="1" dirty="0" smtClean="0"/>
              <a:t>Создание стандартов</a:t>
            </a:r>
            <a:endParaRPr lang="ru-RU" b="1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9513" y="921792"/>
            <a:ext cx="201622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b="1" dirty="0" smtClean="0"/>
              <a:t>Изучение потребностей потребителей / нормативных требований</a:t>
            </a:r>
            <a:endParaRPr lang="ru-RU" b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020273" y="902742"/>
            <a:ext cx="2088232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b="1" dirty="0" smtClean="0"/>
              <a:t>Анализ качества услуг  и жалоб потребителей/ анализ лучших практик стандартизации и инноваций в социальных технологиях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40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gm" idx="1"/>
          </p:nvPr>
        </p:nvSpPr>
        <p:spPr/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1214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72489"/>
              </p:ext>
            </p:extLst>
          </p:nvPr>
        </p:nvGraphicFramePr>
        <p:xfrm>
          <a:off x="476672" y="404664"/>
          <a:ext cx="8190656" cy="61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3646516" imgH="2341418" progId="Unknown">
                  <p:embed/>
                </p:oleObj>
              </mc:Choice>
              <mc:Fallback>
                <p:oleObj r:id="rId3" imgW="3646516" imgH="2341418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672" y="404664"/>
                        <a:ext cx="8190656" cy="61178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22444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3284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 имеющихся требованиях к качеству услуги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317A48-65B9-464C-A677-CE8E2B961C66}" type="slidenum">
              <a:rPr lang="ru-RU" smtClean="0"/>
              <a:pPr>
                <a:defRPr/>
              </a:pPr>
              <a:t>128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49923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Создание и учет требований имеющихся систем </a:t>
            </a:r>
            <a:r>
              <a:rPr lang="ru-RU" dirty="0" smtClean="0"/>
              <a:t> обеспечения и контроля </a:t>
            </a:r>
            <a:r>
              <a:rPr lang="ru-RU" dirty="0"/>
              <a:t>качества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55A2-B5B0-4B25-8E6B-0741834E7954}" type="slidenum">
              <a:rPr lang="ru-RU" smtClean="0"/>
              <a:pPr/>
              <a:t>129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402738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© Центр ГРАНИ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Характеристика рынка социальных услуг</a:t>
            </a:r>
            <a:endParaRPr lang="ru-RU" sz="36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908720"/>
          <a:ext cx="82296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06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712968" cy="72008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«Гуманитарный»  подход: 8 </a:t>
            </a:r>
            <a:r>
              <a:rPr lang="ru-RU" altLang="ru-RU" dirty="0"/>
              <a:t>прав потребителей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363272" cy="5517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ru-RU" altLang="ru-RU" sz="2400" dirty="0">
                <a:solidFill>
                  <a:srgbClr val="660033"/>
                </a:solidFill>
              </a:rPr>
              <a:t>Право потребителей на защиту от ущерба здоровью и безопасность ; (</a:t>
            </a:r>
            <a:r>
              <a:rPr lang="ru-RU" altLang="ru-RU" sz="2400" u="sng" dirty="0">
                <a:solidFill>
                  <a:srgbClr val="660033"/>
                </a:solidFill>
              </a:rPr>
              <a:t>право на безопасность)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ru-RU" altLang="ru-RU" sz="2400" dirty="0">
                <a:solidFill>
                  <a:srgbClr val="660033"/>
                </a:solidFill>
              </a:rPr>
              <a:t>Право потребителей на защиту экономических интересов; </a:t>
            </a:r>
            <a:r>
              <a:rPr lang="ru-RU" altLang="ru-RU" sz="2400" u="sng" dirty="0">
                <a:solidFill>
                  <a:srgbClr val="660033"/>
                </a:solidFill>
              </a:rPr>
              <a:t>(период охлаждения)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ru-RU" altLang="ru-RU" sz="2400" dirty="0">
                <a:solidFill>
                  <a:srgbClr val="660033"/>
                </a:solidFill>
              </a:rPr>
              <a:t>Право на информацию; </a:t>
            </a:r>
            <a:r>
              <a:rPr lang="ru-RU" altLang="ru-RU" sz="2400" u="sng" dirty="0">
                <a:solidFill>
                  <a:srgbClr val="660033"/>
                </a:solidFill>
              </a:rPr>
              <a:t>(о товаре, о продавце, условиях покупки)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ru-RU" altLang="ru-RU" sz="2400" dirty="0">
                <a:solidFill>
                  <a:srgbClr val="660033"/>
                </a:solidFill>
              </a:rPr>
              <a:t>Право на просвещение;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ru-RU" altLang="ru-RU" sz="2400" dirty="0">
                <a:solidFill>
                  <a:srgbClr val="660033"/>
                </a:solidFill>
              </a:rPr>
              <a:t>Право на эффективные процедуры рассмотрения жалоб и получение справедливой компенсации; </a:t>
            </a:r>
            <a:r>
              <a:rPr lang="ru-RU" altLang="ru-RU" sz="2400" u="sng" dirty="0">
                <a:solidFill>
                  <a:srgbClr val="660033"/>
                </a:solidFill>
              </a:rPr>
              <a:t>(альтернативная подсудность, освобождение от пошлины, иски в интересах неопределенного круга);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ru-RU" altLang="ru-RU" sz="2400" dirty="0">
                <a:solidFill>
                  <a:srgbClr val="660033"/>
                </a:solidFill>
              </a:rPr>
              <a:t>Право на создание потребительских организаций и наличие механизмов воздействия на процессы принятия решений, затрагивающих интересы потребителей;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ru-RU" altLang="ru-RU" sz="2400" dirty="0">
                <a:solidFill>
                  <a:srgbClr val="660033"/>
                </a:solidFill>
              </a:rPr>
              <a:t>Право на разумное (устойчивое) потребление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2396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500" b="1" dirty="0"/>
              <a:t>Состав информации об услугах </a:t>
            </a:r>
            <a:r>
              <a:rPr lang="ru-RU" sz="2500" b="1" dirty="0" smtClean="0"/>
              <a:t>(</a:t>
            </a:r>
            <a:r>
              <a:rPr lang="ru-RU" sz="2500" b="1" dirty="0"/>
              <a:t>в соответствии с Федеральном законом "О защите прав потребителей")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184576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</a:pPr>
            <a:r>
              <a:rPr lang="ru-RU" sz="8400" dirty="0" smtClean="0"/>
              <a:t>перечень </a:t>
            </a:r>
            <a:r>
              <a:rPr lang="ru-RU" sz="8400" dirty="0"/>
              <a:t>основных услуг, предоставляемых </a:t>
            </a:r>
            <a:r>
              <a:rPr lang="ru-RU" sz="8400" dirty="0" smtClean="0"/>
              <a:t>организацией;</a:t>
            </a:r>
            <a:endParaRPr lang="ru-RU" sz="8400" dirty="0"/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</a:pPr>
            <a:r>
              <a:rPr lang="ru-RU" sz="8400" dirty="0" smtClean="0"/>
              <a:t>характеристика </a:t>
            </a:r>
            <a:r>
              <a:rPr lang="ru-RU" sz="8400" dirty="0"/>
              <a:t>услуги, область ее предоставления и затраты времени на ее предоставление;</a:t>
            </a: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</a:pPr>
            <a:r>
              <a:rPr lang="ru-RU" sz="8400" dirty="0" smtClean="0"/>
              <a:t>наименование </a:t>
            </a:r>
            <a:r>
              <a:rPr lang="ru-RU" sz="8400" dirty="0"/>
              <a:t>государственных стандартов социального обслуживания, требованиям которых должны соответствовать услуги;</a:t>
            </a: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</a:pPr>
            <a:r>
              <a:rPr lang="ru-RU" sz="8400" dirty="0" smtClean="0"/>
              <a:t>взаимосвязь </a:t>
            </a:r>
            <a:r>
              <a:rPr lang="ru-RU" sz="8400" dirty="0"/>
              <a:t>между качеством услуги, условиями ее предоставления и стоимостью (для полностью или частично оплачиваемой услуги);</a:t>
            </a: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</a:pPr>
            <a:r>
              <a:rPr lang="ru-RU" sz="8400" dirty="0" smtClean="0"/>
              <a:t>возможность </a:t>
            </a:r>
            <a:r>
              <a:rPr lang="ru-RU" sz="8400" dirty="0"/>
              <a:t>влияния клиентов на качество услуги;</a:t>
            </a: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</a:pPr>
            <a:r>
              <a:rPr lang="ru-RU" sz="8400" dirty="0" smtClean="0"/>
              <a:t>адекватные </a:t>
            </a:r>
            <a:r>
              <a:rPr lang="ru-RU" sz="8400" dirty="0"/>
              <a:t>и легкодоступные средства для эффективного общения персонала с клиентами </a:t>
            </a:r>
            <a:r>
              <a:rPr lang="ru-RU" sz="8400" dirty="0" smtClean="0"/>
              <a:t>организации;</a:t>
            </a:r>
            <a:endParaRPr lang="ru-RU" sz="8400" dirty="0"/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</a:pPr>
            <a:r>
              <a:rPr lang="ru-RU" sz="8400" dirty="0" smtClean="0"/>
              <a:t>возможность </a:t>
            </a:r>
            <a:r>
              <a:rPr lang="ru-RU" sz="8400" dirty="0"/>
              <a:t>получения оценки качества услуги со стороны клиента;</a:t>
            </a: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</a:pPr>
            <a:r>
              <a:rPr lang="ru-RU" sz="8400" dirty="0" smtClean="0"/>
              <a:t>установление </a:t>
            </a:r>
            <a:r>
              <a:rPr lang="ru-RU" sz="8400" dirty="0"/>
              <a:t>взаимосвязи между предложенной услугой и реальными потребностями клиента;</a:t>
            </a: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</a:pPr>
            <a:r>
              <a:rPr lang="ru-RU" sz="8400" dirty="0" smtClean="0"/>
              <a:t>правила </a:t>
            </a:r>
            <a:r>
              <a:rPr lang="ru-RU" sz="8400" dirty="0"/>
              <a:t>и условия эффективного и безопасного предоставления услуг;</a:t>
            </a: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</a:pPr>
            <a:r>
              <a:rPr lang="ru-RU" sz="8400" dirty="0" smtClean="0"/>
              <a:t>гарантийные </a:t>
            </a:r>
            <a:r>
              <a:rPr lang="ru-RU" sz="8400" dirty="0"/>
              <a:t>обязательства учреждения - исполнителя услуг</a:t>
            </a:r>
            <a:r>
              <a:rPr lang="ru-RU" sz="8400" dirty="0" smtClean="0"/>
              <a:t>.</a:t>
            </a:r>
            <a:endParaRPr lang="ru-RU" sz="8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Центр ГРАНИ</a:t>
            </a: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435280" cy="44732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Критерии оценки качества социальных  услуг (ГОСТ)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544616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5000" dirty="0" smtClean="0"/>
              <a:t>а</a:t>
            </a:r>
            <a:r>
              <a:rPr lang="ru-RU" sz="5000" dirty="0"/>
              <a:t>) </a:t>
            </a:r>
            <a:r>
              <a:rPr lang="ru-RU" sz="5000" b="1" dirty="0"/>
              <a:t>полнота</a:t>
            </a:r>
            <a:r>
              <a:rPr lang="ru-RU" sz="5000" dirty="0"/>
              <a:t> предоставления услуги в соответствии с требованиями документов и ее </a:t>
            </a:r>
            <a:r>
              <a:rPr lang="ru-RU" sz="5000" b="1" dirty="0"/>
              <a:t>своевременность;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5000" dirty="0" smtClean="0"/>
              <a:t>б</a:t>
            </a:r>
            <a:r>
              <a:rPr lang="ru-RU" sz="5000" dirty="0"/>
              <a:t>) </a:t>
            </a:r>
            <a:r>
              <a:rPr lang="ru-RU" sz="5000" b="1" dirty="0"/>
              <a:t>результативность</a:t>
            </a:r>
            <a:r>
              <a:rPr lang="ru-RU" sz="5000" dirty="0"/>
              <a:t> (эффективность) предоставления услуги: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5000" dirty="0" smtClean="0"/>
              <a:t>- </a:t>
            </a:r>
            <a:r>
              <a:rPr lang="ru-RU" sz="5000" dirty="0"/>
              <a:t>материальная (степень решения материальных или финансовых проблем клиента), оцениваемая непосредственным контролем результатов выполнения услуги;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5000" dirty="0" smtClean="0"/>
              <a:t>- </a:t>
            </a:r>
            <a:r>
              <a:rPr lang="ru-RU" sz="5000" dirty="0"/>
              <a:t>нематериальная (степень улучшения психоэмоционального, физического состояния клиента, решения его правовых, бытовых и других проблем в результате взаимодействия с исполнителем услуги), оцениваемая косвенным методом, в том числе путем проведения социальных опросов, при этом должен быть обеспечен приоритет клиента в оценке качества услуги.</a:t>
            </a:r>
          </a:p>
          <a:p>
            <a:pPr marL="0" indent="0">
              <a:buNone/>
            </a:pPr>
            <a:endParaRPr lang="ru-RU" sz="4500" dirty="0"/>
          </a:p>
          <a:p>
            <a:pPr marL="0" indent="0">
              <a:buNone/>
            </a:pPr>
            <a:r>
              <a:rPr lang="ru-RU" sz="4500" dirty="0" smtClean="0"/>
              <a:t>ПРИМЕРЫ:</a:t>
            </a:r>
          </a:p>
          <a:p>
            <a:pPr marL="0" indent="0">
              <a:buNone/>
            </a:pPr>
            <a:r>
              <a:rPr lang="ru-RU" sz="4000" dirty="0" smtClean="0"/>
              <a:t>4.2</a:t>
            </a:r>
            <a:r>
              <a:rPr lang="ru-RU" sz="4000" dirty="0"/>
              <a:t>. </a:t>
            </a:r>
            <a:r>
              <a:rPr lang="ru-RU" sz="4000" u="sng" dirty="0"/>
              <a:t>Качество социально-бытовых </a:t>
            </a:r>
            <a:r>
              <a:rPr lang="ru-RU" sz="4000" u="sng" dirty="0" smtClean="0"/>
              <a:t>услуг</a:t>
            </a:r>
          </a:p>
          <a:p>
            <a:pPr marL="0" indent="0">
              <a:buNone/>
            </a:pPr>
            <a:r>
              <a:rPr lang="ru-RU" sz="4000" dirty="0" smtClean="0"/>
              <a:t>Оказание </a:t>
            </a:r>
            <a:r>
              <a:rPr lang="ru-RU" sz="4000" dirty="0"/>
              <a:t>помощи в уходе за детьми, другими нетрудоспособными или длительно болеющими членами семьи должно в значительной мере освободить от этой обязанности остальных членов семьи и позволить им заниматься другими делами дома и на работе.</a:t>
            </a:r>
          </a:p>
          <a:p>
            <a:pPr marL="0" indent="0">
              <a:buNone/>
            </a:pPr>
            <a:r>
              <a:rPr lang="ru-RU" sz="4000" dirty="0" smtClean="0"/>
              <a:t>4.7</a:t>
            </a:r>
            <a:r>
              <a:rPr lang="ru-RU" sz="4000" dirty="0"/>
              <a:t>. </a:t>
            </a:r>
            <a:r>
              <a:rPr lang="ru-RU" sz="4000" u="sng" dirty="0"/>
              <a:t>Качество социально-правовых услуг</a:t>
            </a:r>
          </a:p>
          <a:p>
            <a:pPr marL="0" indent="0">
              <a:buNone/>
            </a:pPr>
            <a:r>
              <a:rPr lang="ru-RU" sz="4000" dirty="0" smtClean="0"/>
              <a:t>Оказание </a:t>
            </a:r>
            <a:r>
              <a:rPr lang="ru-RU" sz="4000" dirty="0"/>
              <a:t>помощи в подготовке жалоб на действие или бездействие социальных служб или работников этих служб, нарушающие или ущемляющие законные права клиентов, должно заключаться в том, чтобы помочь им юридически грамотно изложить в жалобах суть обжалуемых действий, требования устранить допущенные нарушения и отправить жалобу адресату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© Центр ГРАНИ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Обязательная стандартизация услуг в сфере социального обслуживания населения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В соответствии с п. 10 ст. </a:t>
            </a:r>
            <a:r>
              <a:rPr lang="ru-RU" sz="2200" dirty="0"/>
              <a:t>8</a:t>
            </a:r>
            <a:r>
              <a:rPr lang="ru-RU" sz="2200" dirty="0" smtClean="0"/>
              <a:t> 442-ФЗ «Об основах социального обслуживания граждан в Российской Федерации» органы власти субъектов РФ утверждают </a:t>
            </a:r>
            <a:r>
              <a:rPr lang="ru-RU" sz="2200" b="1" u="sng" dirty="0" smtClean="0"/>
              <a:t>порядок предоставления социальных услуг поставщиками социальных услуг</a:t>
            </a:r>
            <a:r>
              <a:rPr lang="ru-RU" sz="2200" dirty="0" smtClean="0"/>
              <a:t> </a:t>
            </a:r>
          </a:p>
          <a:p>
            <a:r>
              <a:rPr lang="ru-RU" sz="2200" dirty="0" smtClean="0"/>
              <a:t>В соответствии со ст. 27 442-ФЗ «Об основах социального обслуживания граждан в Российской Федерации» порядок предоставления социальных услуг разрабатывается по формам и видам социальных услуг</a:t>
            </a:r>
          </a:p>
          <a:p>
            <a:r>
              <a:rPr lang="ru-RU" sz="2200" dirty="0" smtClean="0"/>
              <a:t>Порядок предоставления социальных услуг </a:t>
            </a:r>
            <a:r>
              <a:rPr lang="ru-RU" sz="2200" b="1" u="sng" dirty="0" smtClean="0"/>
              <a:t>обязателен для исполнения поставщиками социальных услуг</a:t>
            </a:r>
          </a:p>
          <a:p>
            <a:r>
              <a:rPr lang="ru-RU" sz="2200" b="1" dirty="0"/>
              <a:t>У</a:t>
            </a:r>
            <a:r>
              <a:rPr lang="ru-RU" sz="2200" b="1" dirty="0" smtClean="0"/>
              <a:t>словия</a:t>
            </a:r>
            <a:r>
              <a:rPr lang="ru-RU" sz="2200" dirty="0" smtClean="0"/>
              <a:t> предоставления соответствующих социальных услуг </a:t>
            </a:r>
            <a:r>
              <a:rPr lang="ru-RU" sz="2200" b="1" u="sng" dirty="0" smtClean="0"/>
              <a:t>не могут быть ухудшены</a:t>
            </a:r>
            <a:r>
              <a:rPr lang="ru-RU" sz="2200" dirty="0" smtClean="0"/>
              <a:t> по сравнению с условиями, установленными по состоянию на 31 декабря 2014 года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© Центр ГРАНИ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196752"/>
            <a:ext cx="3744416" cy="51125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/>
              <a:t>социальное обслуживание на дому</a:t>
            </a:r>
          </a:p>
          <a:p>
            <a:r>
              <a:rPr lang="ru-RU" dirty="0"/>
              <a:t>социальное обслуживание в полустационарной форме</a:t>
            </a:r>
          </a:p>
          <a:p>
            <a:r>
              <a:rPr lang="ru-RU" dirty="0"/>
              <a:t>социальное обслуживание в стационарной форме</a:t>
            </a:r>
          </a:p>
          <a:p>
            <a:pPr marL="0" indent="0">
              <a:buNone/>
            </a:pPr>
            <a:r>
              <a:rPr lang="ru-RU" dirty="0"/>
              <a:t>Отдельно выделяется «социальное сопровождение, которое не относится к социальным услугам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4258816" cy="51125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социально-бытовые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социально-медицинские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социально-психологические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социально-педагогические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социально-трудовые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социально-правовые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услуги в целях повышения коммуникативного потенциала получателей социальных услуг, имеющих ограничения жизнедеятельности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срочные социальные услуги.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2674640" cy="72008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/>
              <a:t>Формы </a:t>
            </a:r>
            <a:r>
              <a:rPr lang="ru-RU" sz="2400" b="1" dirty="0" smtClean="0"/>
              <a:t>социальных услуг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>
          <a:xfrm>
            <a:off x="5436096" y="6381750"/>
            <a:ext cx="2895600" cy="476250"/>
          </a:xfrm>
        </p:spPr>
        <p:txBody>
          <a:bodyPr/>
          <a:lstStyle/>
          <a:p>
            <a:r>
              <a:rPr lang="ru-RU" dirty="0" smtClean="0"/>
              <a:t>© Центр ГРАНИ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76056" y="322413"/>
            <a:ext cx="3034680" cy="730324"/>
          </a:xfrm>
          <a:prstGeom prst="rect">
            <a:avLst/>
          </a:prstGeom>
        </p:spPr>
        <p:txBody>
          <a:bodyPr anchor="b" anchorCtr="0">
            <a:normAutofit fontScale="67500" lnSpcReduction="20000"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ru-RU" b="1" dirty="0" smtClean="0"/>
              <a:t>Виды социальных услуг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Федеральный орган власти утверждает примерный порядок предоставления социальных услуг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Приказ Минтруда России от 24.11.2014 N 939н «Об утверждении Примерного порядка предоставления социальных услуг в форме социального обслуживания на дому»</a:t>
            </a:r>
          </a:p>
          <a:p>
            <a:r>
              <a:rPr lang="ru-RU" dirty="0" smtClean="0"/>
              <a:t>Приказ Минтруда России от 24.11.2014 N 938н «Об утверждении Примерного порядка предоставления социальных услуг в полустационарной форме социального обслуживания»</a:t>
            </a:r>
          </a:p>
          <a:p>
            <a:r>
              <a:rPr lang="ru-RU" dirty="0" smtClean="0"/>
              <a:t>Приказ Минтруда России от 24.11.2014 N 935н «Об утверждении Примерного порядка предоставления социальных услуг в стационарной форме социального обслуживания»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© Центр ГРАНИ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693271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Стандартизация услуг в других областях социальной сферы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701875"/>
              </p:ext>
            </p:extLst>
          </p:nvPr>
        </p:nvGraphicFramePr>
        <p:xfrm>
          <a:off x="467544" y="980728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5292080" y="6453336"/>
            <a:ext cx="2895600" cy="260226"/>
          </a:xfrm>
        </p:spPr>
        <p:txBody>
          <a:bodyPr/>
          <a:lstStyle/>
          <a:p>
            <a:r>
              <a:rPr lang="ru-RU" dirty="0" smtClean="0"/>
              <a:t>© Центр ГРАНИ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328498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обеспечения качества услуги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317A48-65B9-464C-A677-CE8E2B961C66}" type="slidenum">
              <a:rPr lang="ru-RU" smtClean="0"/>
              <a:pPr>
                <a:defRPr/>
              </a:pPr>
              <a:t>137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4692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06ACB-8966-4F83-AE63-1931EA959C9E}" type="slidenum">
              <a:rPr lang="ru-RU"/>
              <a:pPr>
                <a:defRPr/>
              </a:pPr>
              <a:t>138</a:t>
            </a:fld>
            <a:endParaRPr lang="ru-RU"/>
          </a:p>
        </p:txBody>
      </p:sp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68288"/>
            <a:ext cx="8086725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/>
              <a:t>Стандарт и стандартизация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229600" cy="5201691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Стандарт</a:t>
            </a:r>
            <a:r>
              <a:rPr lang="ru-RU" sz="2400" dirty="0" smtClean="0">
                <a:cs typeface="Times New Roman" pitchFamily="18" charset="0"/>
              </a:rPr>
              <a:t>  - это совокупность характеристик, требований к процессу, результату, объему , условиям получения услуги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Стандартизация</a:t>
            </a:r>
            <a:r>
              <a:rPr lang="ru-RU" sz="2400" dirty="0" smtClean="0">
                <a:cs typeface="Times New Roman" pitchFamily="18" charset="0"/>
              </a:rPr>
              <a:t> – это деятельность, направленная на разработку и установление требований, норм, правил, характеристик как обязательных для выполнения, так и рекомендуемых, обеспечивающая право потребителя на получение услуг в социальной сфере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cs typeface="Times New Roman" pitchFamily="18" charset="0"/>
              </a:rPr>
              <a:t>1)     надлежащего качества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cs typeface="Times New Roman" pitchFamily="18" charset="0"/>
              </a:rPr>
              <a:t>2)    с приемлемыми издержками,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cs typeface="Times New Roman" pitchFamily="18" charset="0"/>
              </a:rPr>
              <a:t>3)  а также право на безопасность и комфортность труда производящего услуги  и  взаимодействия производителя услуги  и ее потребителя.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cs typeface="Times New Roman" pitchFamily="18" charset="0"/>
              </a:rPr>
              <a:t>Цели стандартизации с точки зрения интересов </a:t>
            </a:r>
            <a:r>
              <a:rPr lang="ru-RU" sz="2400" b="1" dirty="0" smtClean="0">
                <a:solidFill>
                  <a:schemeClr val="accent1"/>
                </a:solidFill>
                <a:cs typeface="Times New Roman" pitchFamily="18" charset="0"/>
              </a:rPr>
              <a:t>потребителя</a:t>
            </a:r>
            <a:r>
              <a:rPr lang="ru-RU" sz="2400" dirty="0" smtClean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услуг заключаются в создании  системы </a:t>
            </a:r>
            <a:r>
              <a:rPr lang="ru-RU" sz="2400" u="sng" dirty="0" smtClean="0">
                <a:cs typeface="Times New Roman" pitchFamily="18" charset="0"/>
              </a:rPr>
              <a:t>гарантирования качества, </a:t>
            </a:r>
            <a:r>
              <a:rPr lang="ru-RU" sz="2400" dirty="0" smtClean="0">
                <a:cs typeface="Times New Roman" pitchFamily="18" charset="0"/>
              </a:rPr>
              <a:t>как  соответствия стандартам качества услуг.</a:t>
            </a:r>
            <a:r>
              <a:rPr lang="ru-RU" sz="2400" dirty="0" smtClean="0"/>
              <a:t>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© Центр ГРАНИ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1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4" grpId="0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1"/>
          </p:nvPr>
        </p:nvSpPr>
        <p:spPr>
          <a:xfrm>
            <a:off x="179512" y="1600200"/>
            <a:ext cx="2952328" cy="4525963"/>
          </a:xfrm>
        </p:spPr>
        <p:txBody>
          <a:bodyPr>
            <a:normAutofit fontScale="55000" lnSpcReduction="20000"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основные требования к объему, периодичности и качеству предоставления социальной услуги получателю социальной услуги, установленные по видам социальных </a:t>
            </a:r>
            <a:r>
              <a:rPr lang="ru-RU" sz="4000" dirty="0" smtClean="0">
                <a:solidFill>
                  <a:prstClr val="black"/>
                </a:solidFill>
              </a:rPr>
              <a:t>услуг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779912" y="1600200"/>
            <a:ext cx="4906888" cy="478112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dirty="0"/>
              <a:t>1) описание социальной услуги, в том числе ее объем;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2) сроки предоставления социальной услуги;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3) </a:t>
            </a:r>
            <a:r>
              <a:rPr lang="ru-RU" dirty="0" err="1"/>
              <a:t>подушевой</a:t>
            </a:r>
            <a:r>
              <a:rPr lang="ru-RU" dirty="0"/>
              <a:t> норматив финансирования социальной услуги (расчет стоимости 1 услуги);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4) показатели качества и оценку результатов предоставления социальной услуги;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5) условия предоставления социальной услуги, в том числе условия доступности предоставления социальной услуги для инвалидов и других лиц с учетом ограничений их жизнедеятельности;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6) иные необходимые для предоставления социальной услуги положения.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Стандарт </a:t>
            </a:r>
            <a:r>
              <a:rPr lang="ru-RU" b="1" dirty="0"/>
              <a:t>социальной услуги </a:t>
            </a:r>
            <a:r>
              <a:rPr lang="ru-RU" b="1" dirty="0" smtClean="0"/>
              <a:t>– Что это?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5148064" y="6453336"/>
            <a:ext cx="2895600" cy="340146"/>
          </a:xfrm>
        </p:spPr>
        <p:txBody>
          <a:bodyPr/>
          <a:lstStyle/>
          <a:p>
            <a:r>
              <a:rPr lang="ru-RU" smtClean="0"/>
              <a:t>© Центр ГРАНИ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Узкое понимание социальной услуги (по 442-ФЗ)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Центр ГРАНИ, г. Пермь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3987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9361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Как закрепляем качество услуг ( Что служит «гарантией» качества </a:t>
            </a:r>
            <a:r>
              <a:rPr lang="ru-RU" sz="2800" b="1" dirty="0"/>
              <a:t>о</a:t>
            </a:r>
            <a:r>
              <a:rPr lang="ru-RU" sz="2800" b="1" dirty="0" smtClean="0"/>
              <a:t>казания услуги для Заказчика (Бюджетная услуга)) 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798826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Центр ГРАНИ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59465"/>
            <a:ext cx="6923112" cy="83728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Качество услуги может фиксировать </a:t>
            </a:r>
            <a:r>
              <a:rPr lang="ru-RU" sz="2800" b="1" dirty="0" smtClean="0"/>
              <a:t>ПОРЯДОК</a:t>
            </a:r>
            <a:r>
              <a:rPr lang="ru-RU" sz="2800" dirty="0" smtClean="0"/>
              <a:t> предоставления социальных услуг, который  содержит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наименование социальной услуги</a:t>
            </a:r>
          </a:p>
          <a:p>
            <a:pPr>
              <a:buFont typeface="Wingdings" pitchFamily="2" charset="2"/>
              <a:buChar char="Ø"/>
            </a:pPr>
            <a:r>
              <a:rPr lang="ru-RU" b="1" u="sng" dirty="0" smtClean="0"/>
              <a:t>стандарт социальной услуги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правила предоставления социальной услуги бесплатно либо за плату или частичную плату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требования к деятельности поставщика социальной услуги в сфере социального обслуживания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перечень документов, необходимых для предоставления социальной услуги, с указанием документов и информации, которые должен представить получатель социальной услуги, и документов, которые подлежат представлению в рамках межведомственного информационного взаимодействия или представляются получателем социальной услуги по собственной инициативе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иные положения в зависимости от формы социального обслуживания, видов социальных услуг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© Центр ГРАНИ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141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2096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7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Разработка в НКО внутренних стандартов социальных услуг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1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" y="1089704"/>
            <a:ext cx="9144001" cy="5768295"/>
          </a:xfrm>
          <a:prstGeom prst="rect">
            <a:avLst/>
          </a:prstGeom>
          <a:noFill/>
        </p:spPr>
      </p:pic>
      <p:sp>
        <p:nvSpPr>
          <p:cNvPr id="19" name="Rectangle 71"/>
          <p:cNvSpPr>
            <a:spLocks noChangeArrowheads="1"/>
          </p:cNvSpPr>
          <p:nvPr/>
        </p:nvSpPr>
        <p:spPr bwMode="gray">
          <a:xfrm>
            <a:off x="1656" y="1555751"/>
            <a:ext cx="322194" cy="60665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28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1</a:t>
            </a:r>
            <a:endParaRPr lang="en-GB" sz="2800" noProof="1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38539"/>
            <a:ext cx="7489302" cy="616455"/>
          </a:xfrm>
        </p:spPr>
        <p:txBody>
          <a:bodyPr/>
          <a:lstStyle/>
          <a:p>
            <a:r>
              <a:rPr lang="ru-RU" sz="3200" dirty="0"/>
              <a:t>Зачем НКО нужны стандарты оказания социальных услуг?</a:t>
            </a:r>
            <a:endParaRPr lang="en-US" sz="3200" dirty="0" smtClean="0"/>
          </a:p>
        </p:txBody>
      </p:sp>
      <p:sp>
        <p:nvSpPr>
          <p:cNvPr id="26" name="Rectangle 72"/>
          <p:cNvSpPr>
            <a:spLocks noChangeArrowheads="1"/>
          </p:cNvSpPr>
          <p:nvPr/>
        </p:nvSpPr>
        <p:spPr bwMode="gray">
          <a:xfrm>
            <a:off x="323849" y="2522441"/>
            <a:ext cx="8496621" cy="762543"/>
          </a:xfrm>
          <a:prstGeom prst="rect">
            <a:avLst/>
          </a:prstGeom>
          <a:solidFill>
            <a:srgbClr val="FFFFFF">
              <a:alpha val="75000"/>
            </a:srgb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spcAft>
                <a:spcPct val="20000"/>
              </a:spcAft>
              <a:defRPr/>
            </a:pPr>
            <a:r>
              <a:rPr lang="ru-RU" sz="24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Предотвращение необоснованных ожиданий и жалоб со стороны получателей услуг.</a:t>
            </a:r>
          </a:p>
        </p:txBody>
      </p:sp>
      <p:sp>
        <p:nvSpPr>
          <p:cNvPr id="27" name="Rectangle 74"/>
          <p:cNvSpPr>
            <a:spLocks noChangeArrowheads="1"/>
          </p:cNvSpPr>
          <p:nvPr/>
        </p:nvSpPr>
        <p:spPr bwMode="gray">
          <a:xfrm>
            <a:off x="323850" y="3254396"/>
            <a:ext cx="8496620" cy="6066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spcAft>
                <a:spcPct val="20000"/>
              </a:spcAft>
              <a:defRPr/>
            </a:pPr>
            <a:r>
              <a:rPr lang="ru-RU" sz="24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Контроль за оказанием услуг, в том числе работой персонала.</a:t>
            </a:r>
          </a:p>
        </p:txBody>
      </p:sp>
      <p:sp>
        <p:nvSpPr>
          <p:cNvPr id="28" name="Rectangle 76"/>
          <p:cNvSpPr>
            <a:spLocks noChangeArrowheads="1"/>
          </p:cNvSpPr>
          <p:nvPr/>
        </p:nvSpPr>
        <p:spPr bwMode="gray">
          <a:xfrm>
            <a:off x="323850" y="3830460"/>
            <a:ext cx="8496620" cy="6066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spcAft>
                <a:spcPct val="20000"/>
              </a:spcAft>
              <a:defRPr/>
            </a:pPr>
            <a:r>
              <a:rPr lang="ru-RU" sz="24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Расчет стоимости услуг.</a:t>
            </a:r>
          </a:p>
        </p:txBody>
      </p:sp>
      <p:sp>
        <p:nvSpPr>
          <p:cNvPr id="33" name="Rectangle 78"/>
          <p:cNvSpPr>
            <a:spLocks noChangeArrowheads="1"/>
          </p:cNvSpPr>
          <p:nvPr/>
        </p:nvSpPr>
        <p:spPr bwMode="gray">
          <a:xfrm>
            <a:off x="323850" y="4406524"/>
            <a:ext cx="8496620" cy="6066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spcAft>
                <a:spcPct val="20000"/>
              </a:spcAft>
              <a:defRPr/>
            </a:pPr>
            <a:r>
              <a:rPr lang="ru-RU" sz="24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Формирование и поддержание имиджа </a:t>
            </a:r>
            <a:r>
              <a:rPr lang="ru-RU" sz="24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организации.</a:t>
            </a:r>
          </a:p>
        </p:txBody>
      </p:sp>
      <p:sp>
        <p:nvSpPr>
          <p:cNvPr id="25" name="Rectangle 70"/>
          <p:cNvSpPr>
            <a:spLocks noChangeArrowheads="1"/>
          </p:cNvSpPr>
          <p:nvPr/>
        </p:nvSpPr>
        <p:spPr bwMode="gray">
          <a:xfrm>
            <a:off x="358422" y="1412776"/>
            <a:ext cx="8462049" cy="1072699"/>
          </a:xfrm>
          <a:prstGeom prst="rect">
            <a:avLst/>
          </a:prstGeom>
          <a:solidFill>
            <a:schemeClr val="accent1">
              <a:alpha val="75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spcAft>
                <a:spcPct val="20000"/>
              </a:spcAft>
              <a:defRPr/>
            </a:pPr>
            <a:r>
              <a:rPr lang="ru-RU" sz="2400" noProof="1">
                <a:solidFill>
                  <a:schemeClr val="bg1"/>
                </a:solidFill>
                <a:cs typeface="Arial" charset="0"/>
              </a:rPr>
              <a:t>Обеспечение заданного уровня объема и качества оказания услуг в соответствии с материальными, финансовыми и кадровыми условиями.</a:t>
            </a:r>
          </a:p>
        </p:txBody>
      </p:sp>
      <p:sp>
        <p:nvSpPr>
          <p:cNvPr id="37" name="Rectangle 71"/>
          <p:cNvSpPr>
            <a:spLocks noChangeArrowheads="1"/>
          </p:cNvSpPr>
          <p:nvPr/>
        </p:nvSpPr>
        <p:spPr bwMode="gray">
          <a:xfrm>
            <a:off x="1655" y="2522444"/>
            <a:ext cx="322194" cy="76254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28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</a:t>
            </a:r>
          </a:p>
        </p:txBody>
      </p:sp>
      <p:sp>
        <p:nvSpPr>
          <p:cNvPr id="38" name="Rectangle 73"/>
          <p:cNvSpPr>
            <a:spLocks noChangeArrowheads="1"/>
          </p:cNvSpPr>
          <p:nvPr/>
        </p:nvSpPr>
        <p:spPr bwMode="gray">
          <a:xfrm>
            <a:off x="1655" y="3254396"/>
            <a:ext cx="322194" cy="60665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28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3</a:t>
            </a:r>
          </a:p>
        </p:txBody>
      </p:sp>
      <p:sp>
        <p:nvSpPr>
          <p:cNvPr id="39" name="Rectangle 75"/>
          <p:cNvSpPr>
            <a:spLocks noChangeArrowheads="1"/>
          </p:cNvSpPr>
          <p:nvPr/>
        </p:nvSpPr>
        <p:spPr bwMode="gray">
          <a:xfrm>
            <a:off x="1655" y="3830460"/>
            <a:ext cx="322194" cy="60665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28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4</a:t>
            </a:r>
          </a:p>
        </p:txBody>
      </p:sp>
      <p:sp>
        <p:nvSpPr>
          <p:cNvPr id="52" name="Rectangle 77"/>
          <p:cNvSpPr>
            <a:spLocks noChangeArrowheads="1"/>
          </p:cNvSpPr>
          <p:nvPr/>
        </p:nvSpPr>
        <p:spPr bwMode="gray">
          <a:xfrm>
            <a:off x="1655" y="4406524"/>
            <a:ext cx="322194" cy="60665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28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5</a:t>
            </a:r>
          </a:p>
        </p:txBody>
      </p:sp>
      <p:sp>
        <p:nvSpPr>
          <p:cNvPr id="20" name="Rectangle 69"/>
          <p:cNvSpPr>
            <a:spLocks noChangeArrowheads="1"/>
          </p:cNvSpPr>
          <p:nvPr/>
        </p:nvSpPr>
        <p:spPr bwMode="gray">
          <a:xfrm>
            <a:off x="1655" y="1412776"/>
            <a:ext cx="322194" cy="1072697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2800" b="1" noProof="1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215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3" grpId="0" animBg="1"/>
      <p:bldP spid="25" grpId="0" animBg="1"/>
      <p:bldP spid="37" grpId="0" animBg="1"/>
      <p:bldP spid="38" grpId="0" animBg="1"/>
      <p:bldP spid="39" grpId="0" animBg="1"/>
      <p:bldP spid="52" grpId="0" animBg="1"/>
      <p:bldP spid="20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1760" y="260648"/>
            <a:ext cx="6481415" cy="9368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/>
              <a:t>На кого должен быть </a:t>
            </a:r>
            <a:br>
              <a:rPr lang="ru-RU" sz="3600" b="1" dirty="0" smtClean="0"/>
            </a:br>
            <a:r>
              <a:rPr lang="ru-RU" sz="3600" b="1" dirty="0" smtClean="0"/>
              <a:t>ориентирован стандарт?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17422710"/>
              </p:ext>
            </p:extLst>
          </p:nvPr>
        </p:nvGraphicFramePr>
        <p:xfrm>
          <a:off x="323528" y="1268760"/>
          <a:ext cx="84249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1105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333375"/>
            <a:ext cx="7570788" cy="647353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/>
              <a:t>Содержание и структура стандарта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92116898"/>
              </p:ext>
            </p:extLst>
          </p:nvPr>
        </p:nvGraphicFramePr>
        <p:xfrm>
          <a:off x="539552" y="1628800"/>
          <a:ext cx="8280920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3913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146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>
          <a:xfrm>
            <a:off x="5364088" y="6309320"/>
            <a:ext cx="2895600" cy="476250"/>
          </a:xfrm>
        </p:spPr>
        <p:txBody>
          <a:bodyPr/>
          <a:lstStyle/>
          <a:p>
            <a:r>
              <a:rPr lang="ru-RU" dirty="0" smtClean="0"/>
              <a:t>© Центр ГРАНИ</a:t>
            </a:r>
            <a:endParaRPr lang="en-US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52817329"/>
              </p:ext>
            </p:extLst>
          </p:nvPr>
        </p:nvGraphicFramePr>
        <p:xfrm>
          <a:off x="0" y="188640"/>
          <a:ext cx="9144000" cy="59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5554106"/>
            <a:ext cx="316835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Обязательные смысловые блоки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4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Требования </a:t>
            </a:r>
            <a:r>
              <a:rPr lang="ru-RU" dirty="0"/>
              <a:t>к поставщику, </a:t>
            </a:r>
            <a:r>
              <a:rPr lang="ru-RU" dirty="0" smtClean="0"/>
              <a:t>информация </a:t>
            </a:r>
            <a:r>
              <a:rPr lang="ru-RU" dirty="0"/>
              <a:t>о получателях услуг, о порядке и условиях оплаты.</a:t>
            </a:r>
          </a:p>
          <a:p>
            <a:r>
              <a:rPr lang="ru-RU" dirty="0" smtClean="0"/>
              <a:t>Перечень </a:t>
            </a:r>
            <a:r>
              <a:rPr lang="ru-RU" dirty="0"/>
              <a:t>категорий получателей услуг, основания для льготного предоставления услуги.</a:t>
            </a:r>
          </a:p>
          <a:p>
            <a:r>
              <a:rPr lang="ru-RU" dirty="0" smtClean="0"/>
              <a:t>Требования </a:t>
            </a:r>
            <a:r>
              <a:rPr lang="ru-RU" dirty="0"/>
              <a:t>к порядку и условиям оказания услуги, перечень документов, необходимых для получения услуги.</a:t>
            </a:r>
          </a:p>
          <a:p>
            <a:r>
              <a:rPr lang="ru-RU" dirty="0" smtClean="0"/>
              <a:t>Требования </a:t>
            </a:r>
            <a:r>
              <a:rPr lang="ru-RU" dirty="0"/>
              <a:t>к информированию получателей услуги.</a:t>
            </a:r>
          </a:p>
          <a:p>
            <a:r>
              <a:rPr lang="ru-RU" dirty="0" smtClean="0"/>
              <a:t>Требования </a:t>
            </a:r>
            <a:r>
              <a:rPr lang="ru-RU" dirty="0"/>
              <a:t>к кадровому обеспечению, требования к взаимодействию сотрудников организации – поставщика с получателями услуги, </a:t>
            </a:r>
            <a:r>
              <a:rPr lang="ru-RU" dirty="0" smtClean="0"/>
              <a:t>процедура </a:t>
            </a:r>
            <a:r>
              <a:rPr lang="ru-RU" dirty="0"/>
              <a:t>учета жалоб и предложений получателей услуги и </a:t>
            </a:r>
            <a:r>
              <a:rPr lang="ru-RU" dirty="0" smtClean="0"/>
              <a:t>процедура </a:t>
            </a:r>
            <a:r>
              <a:rPr lang="ru-RU" dirty="0"/>
              <a:t>пересмотра стандарта.</a:t>
            </a:r>
          </a:p>
          <a:p>
            <a:r>
              <a:rPr lang="ru-RU" dirty="0" smtClean="0"/>
              <a:t>Подходы </a:t>
            </a:r>
            <a:r>
              <a:rPr lang="ru-RU" dirty="0"/>
              <a:t>к оценке качества предоставления услуги.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72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Обязательные составляющие  структуры стандарта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1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372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по разработке стандартов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659466"/>
              </p:ext>
            </p:extLst>
          </p:nvPr>
        </p:nvGraphicFramePr>
        <p:xfrm>
          <a:off x="395536" y="1268760"/>
          <a:ext cx="85072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© Центр ГРАНИ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148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12096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12096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0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372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по разработке стандартов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359714"/>
              </p:ext>
            </p:extLst>
          </p:nvPr>
        </p:nvGraphicFramePr>
        <p:xfrm>
          <a:off x="395536" y="1268760"/>
          <a:ext cx="85072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© Центр ГРАНИ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149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12096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12096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5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Правоспособность негосударственных организаций по оказанию социальных услуг</a:t>
            </a: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68313" y="2060575"/>
            <a:ext cx="8207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611188" y="1989138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250825" y="1412875"/>
            <a:ext cx="864235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Социальные службы - предприятия и учреждения независимо от форм собственности, предоставляющие социальные услуги, а также граждане, занимающиеся предпринимательской деятельностью по социальному обслуживанию населения без образования юридического лица (в соответствии с ФЗ «Об основах социального обслуживания населения в РФ»).</a:t>
            </a:r>
          </a:p>
          <a:p>
            <a:pPr eaLnBrk="1" hangingPunct="1">
              <a:buFont typeface="Arial" charset="0"/>
              <a:buChar char="•"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Поставщик социальной услуги – юридическое лицо независимо от организационно-правовых форм, индивидуальный предприниматель, осуществляющие деятельность по социальному обслуживанию (в соответствии с законопроектом «Об основах социального обслуживания населения в РФ»).</a:t>
            </a:r>
          </a:p>
        </p:txBody>
      </p:sp>
    </p:spTree>
    <p:extLst>
      <p:ext uri="{BB962C8B-B14F-4D97-AF65-F5344CB8AC3E}">
        <p14:creationId xmlns:p14="http://schemas.microsoft.com/office/powerpoint/2010/main" val="12797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11560"/>
          </a:xfrm>
        </p:spPr>
        <p:txBody>
          <a:bodyPr/>
          <a:lstStyle/>
          <a:p>
            <a:r>
              <a:rPr lang="ru-RU" dirty="0" smtClean="0"/>
              <a:t>Подходы к стандартизации</a:t>
            </a:r>
            <a:endParaRPr lang="ru-RU" dirty="0"/>
          </a:p>
        </p:txBody>
      </p:sp>
      <p:graphicFrame>
        <p:nvGraphicFramePr>
          <p:cNvPr id="6" name="Рисунок SmartArt 5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2490118117"/>
              </p:ext>
            </p:extLst>
          </p:nvPr>
        </p:nvGraphicFramePr>
        <p:xfrm>
          <a:off x="395536" y="1556792"/>
          <a:ext cx="82912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Центр ГРАНИ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967F3B-7D99-43AF-9DA0-EBF4AA103613}" type="slidenum">
              <a:rPr lang="ru-RU" smtClean="0"/>
              <a:pPr>
                <a:defRPr/>
              </a:pPr>
              <a:t>150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1094" y="662057"/>
            <a:ext cx="8229600" cy="106199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Какие источники могут быть использованы для  получения информации о предпочтениях потребителей услуги в социальной сфере 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769640" y="1754188"/>
            <a:ext cx="7473950" cy="163121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latin typeface="Arial Narrow" pitchFamily="34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ормативные 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требования</a:t>
            </a:r>
            <a:endParaRPr lang="ru-RU" sz="2000" dirty="0">
              <a:latin typeface="Arial Narrow" pitchFamily="34" charset="0"/>
            </a:endParaRP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latin typeface="Arial Narrow" pitchFamily="34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тандарты 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(проекты стандартов) аналогичных </a:t>
            </a: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государственных /муниципальных бюджетных  услуг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Сведения из бюджетных заданий учреждений (или  </a:t>
            </a:r>
            <a:r>
              <a:rPr lang="ru-RU" sz="2000" dirty="0" err="1" smtClean="0">
                <a:latin typeface="Arial Narrow" pitchFamily="34" charset="0"/>
                <a:cs typeface="Times New Roman" pitchFamily="18" charset="0"/>
              </a:rPr>
              <a:t>информации,которую</a:t>
            </a: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 учреждения предоставляют потребителям ;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1113632" y="3413859"/>
            <a:ext cx="7467600" cy="1631216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latin typeface="Arial Narrow" pitchFamily="34" charset="0"/>
              </a:rPr>
              <a:t>А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нализ имеющихся жалоб и предложений получателей услуги;</a:t>
            </a:r>
            <a:endParaRPr lang="ru-RU" sz="2000" dirty="0">
              <a:latin typeface="Arial Narrow" pitchFamily="34" charset="0"/>
            </a:endParaRP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latin typeface="Arial Narrow" pitchFamily="34" charset="0"/>
              </a:rPr>
              <a:t>Б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есед</a:t>
            </a:r>
            <a:r>
              <a:rPr lang="ru-RU" sz="2000" dirty="0">
                <a:latin typeface="Arial Narrow" pitchFamily="34" charset="0"/>
              </a:rPr>
              <a:t>ы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 с получателями услуги.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latin typeface="Arial Narrow" pitchFamily="34" charset="0"/>
              </a:rPr>
              <a:t>Б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есед</a:t>
            </a:r>
            <a:r>
              <a:rPr lang="ru-RU" sz="2000" dirty="0">
                <a:latin typeface="Arial Narrow" pitchFamily="34" charset="0"/>
              </a:rPr>
              <a:t>ы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 с сотрудниками, непосредственно ведущими прием;</a:t>
            </a:r>
            <a:endParaRPr lang="ru-RU" sz="2000" dirty="0">
              <a:latin typeface="Arial Narrow" pitchFamily="34" charset="0"/>
            </a:endParaRP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latin typeface="Arial Narrow" pitchFamily="34" charset="0"/>
              </a:rPr>
              <a:t>Сведения </a:t>
            </a:r>
            <a:r>
              <a:rPr lang="ru-RU" sz="2000" dirty="0" smtClean="0">
                <a:latin typeface="Arial Narrow" pitchFamily="34" charset="0"/>
              </a:rPr>
              <a:t>НКО, </a:t>
            </a:r>
            <a:r>
              <a:rPr lang="ru-RU" sz="2000" dirty="0">
                <a:latin typeface="Arial Narrow" pitchFamily="34" charset="0"/>
              </a:rPr>
              <a:t>аккумулирующих мнения получателей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latin typeface="Arial Narrow" pitchFamily="34" charset="0"/>
              </a:rPr>
              <a:t>Материалы СМИ </a:t>
            </a:r>
          </a:p>
        </p:txBody>
      </p:sp>
      <p:sp>
        <p:nvSpPr>
          <p:cNvPr id="155654" name="AutoShape 6"/>
          <p:cNvSpPr>
            <a:spLocks/>
          </p:cNvSpPr>
          <p:nvPr/>
        </p:nvSpPr>
        <p:spPr bwMode="auto">
          <a:xfrm>
            <a:off x="7848600" y="1752600"/>
            <a:ext cx="457200" cy="1905000"/>
          </a:xfrm>
          <a:prstGeom prst="rightBrace">
            <a:avLst>
              <a:gd name="adj1" fmla="val 34722"/>
              <a:gd name="adj2" fmla="val 50000"/>
            </a:avLst>
          </a:prstGeom>
          <a:noFill/>
          <a:ln w="349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 rot="-5463532">
            <a:off x="7591426" y="2176462"/>
            <a:ext cx="1979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9pPr>
          </a:lstStyle>
          <a:p>
            <a:pPr eaLnBrk="1" hangingPunct="1"/>
            <a:r>
              <a:rPr lang="ru-RU" sz="1800" b="1"/>
              <a:t>имеющиеся</a:t>
            </a: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1524000" y="4876800"/>
            <a:ext cx="563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838200" y="5213350"/>
            <a:ext cx="7848600" cy="1015663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9pPr>
          </a:lstStyle>
          <a:p>
            <a:pPr lvl="1" algn="r"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latin typeface="Arial Narrow" pitchFamily="34" charset="0"/>
              </a:rPr>
              <a:t>Натурные обследования</a:t>
            </a:r>
          </a:p>
          <a:p>
            <a:pPr lvl="1" algn="r"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latin typeface="Arial Narrow" pitchFamily="34" charset="0"/>
              </a:rPr>
              <a:t>Анонимные закупки (эксперименты)</a:t>
            </a:r>
            <a:endParaRPr lang="en-US" sz="2000" dirty="0">
              <a:latin typeface="Arial Narrow" pitchFamily="34" charset="0"/>
            </a:endParaRPr>
          </a:p>
          <a:p>
            <a:pPr lvl="1" algn="r"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latin typeface="Arial Narrow" pitchFamily="34" charset="0"/>
              </a:rPr>
              <a:t>Социологические исследования предпочтений  потребителей </a:t>
            </a:r>
          </a:p>
        </p:txBody>
      </p:sp>
      <p:sp>
        <p:nvSpPr>
          <p:cNvPr id="155661" name="AutoShape 13"/>
          <p:cNvSpPr>
            <a:spLocks/>
          </p:cNvSpPr>
          <p:nvPr/>
        </p:nvSpPr>
        <p:spPr bwMode="auto">
          <a:xfrm>
            <a:off x="533400" y="2057400"/>
            <a:ext cx="457200" cy="2895600"/>
          </a:xfrm>
          <a:prstGeom prst="leftBrace">
            <a:avLst>
              <a:gd name="adj1" fmla="val 52778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 rot="-5400000">
            <a:off x="-1177131" y="3313907"/>
            <a:ext cx="302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lbertus (W1)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lbertus (W1)" pitchFamily="34" charset="0"/>
              </a:defRPr>
            </a:lvl9pPr>
          </a:lstStyle>
          <a:p>
            <a:pPr eaLnBrk="1" hangingPunct="1"/>
            <a:r>
              <a:rPr lang="ru-RU" sz="1800" b="1"/>
              <a:t>Неспециализированные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89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utoUpdateAnimBg="0"/>
      <p:bldP spid="155652" grpId="0" animBg="1" autoUpdateAnimBg="0"/>
      <p:bldP spid="155653" grpId="0" animBg="1" autoUpdateAnimBg="0"/>
      <p:bldP spid="155654" grpId="0" animBg="1"/>
      <p:bldP spid="155658" grpId="0" autoUpdateAnimBg="0"/>
      <p:bldP spid="155660" grpId="0" animBg="1" autoUpdateAnimBg="0"/>
      <p:bldP spid="155661" grpId="0" animBg="1"/>
      <p:bldP spid="155662" grpId="0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67544"/>
          </a:xfrm>
        </p:spPr>
        <p:txBody>
          <a:bodyPr/>
          <a:lstStyle/>
          <a:p>
            <a:r>
              <a:rPr lang="ru-RU" dirty="0" smtClean="0"/>
              <a:t>Источники стандартов </a:t>
            </a:r>
            <a:endParaRPr lang="ru-RU" dirty="0"/>
          </a:p>
        </p:txBody>
      </p:sp>
      <p:graphicFrame>
        <p:nvGraphicFramePr>
          <p:cNvPr id="7" name="Рисунок SmartArt 6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2237636808"/>
              </p:ext>
            </p:extLst>
          </p:nvPr>
        </p:nvGraphicFramePr>
        <p:xfrm>
          <a:off x="179512" y="1268760"/>
          <a:ext cx="8507288" cy="525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596336" y="6245225"/>
            <a:ext cx="1090464" cy="476250"/>
          </a:xfrm>
        </p:spPr>
        <p:txBody>
          <a:bodyPr/>
          <a:lstStyle/>
          <a:p>
            <a:pPr>
              <a:defRPr/>
            </a:pPr>
            <a:fld id="{8E967F3B-7D99-43AF-9DA0-EBF4AA103613}" type="slidenum">
              <a:rPr lang="ru-RU" smtClean="0"/>
              <a:pPr>
                <a:defRPr/>
              </a:pPr>
              <a:t>152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© Центр ГРАНИ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0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2771800" y="238539"/>
            <a:ext cx="6049142" cy="616455"/>
          </a:xfrm>
        </p:spPr>
        <p:txBody>
          <a:bodyPr/>
          <a:lstStyle/>
          <a:p>
            <a:r>
              <a:rPr lang="ru-RU" dirty="0"/>
              <a:t>Внедрение, применение </a:t>
            </a:r>
            <a:br>
              <a:rPr lang="ru-RU" dirty="0"/>
            </a:br>
            <a:r>
              <a:rPr lang="ru-RU" dirty="0"/>
              <a:t>и корректировка стандарта</a:t>
            </a:r>
            <a:endParaRPr lang="en-US" dirty="0" smtClean="0"/>
          </a:p>
        </p:txBody>
      </p:sp>
      <p:sp>
        <p:nvSpPr>
          <p:cNvPr id="104" name="Line 68"/>
          <p:cNvSpPr>
            <a:spLocks noChangeShapeType="1"/>
          </p:cNvSpPr>
          <p:nvPr/>
        </p:nvSpPr>
        <p:spPr bwMode="gray">
          <a:xfrm flipV="1">
            <a:off x="2152650" y="2044301"/>
            <a:ext cx="0" cy="232608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lnSpc>
                <a:spcPct val="95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05" name="Line 69"/>
          <p:cNvSpPr>
            <a:spLocks noChangeShapeType="1"/>
          </p:cNvSpPr>
          <p:nvPr/>
        </p:nvSpPr>
        <p:spPr bwMode="gray">
          <a:xfrm flipV="1">
            <a:off x="3748088" y="2018805"/>
            <a:ext cx="0" cy="198509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lnSpc>
                <a:spcPct val="95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06" name="Line 70"/>
          <p:cNvSpPr>
            <a:spLocks noChangeShapeType="1"/>
          </p:cNvSpPr>
          <p:nvPr/>
        </p:nvSpPr>
        <p:spPr bwMode="gray">
          <a:xfrm flipV="1">
            <a:off x="5295900" y="2027303"/>
            <a:ext cx="0" cy="16359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lnSpc>
                <a:spcPct val="95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07" name="Line 71"/>
          <p:cNvSpPr>
            <a:spLocks noChangeShapeType="1"/>
          </p:cNvSpPr>
          <p:nvPr/>
        </p:nvSpPr>
        <p:spPr bwMode="gray">
          <a:xfrm flipV="1">
            <a:off x="6843713" y="2018805"/>
            <a:ext cx="0" cy="127791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lnSpc>
                <a:spcPct val="95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36" name="Rectangle 19"/>
          <p:cNvSpPr>
            <a:spLocks noChangeArrowheads="1"/>
          </p:cNvSpPr>
          <p:nvPr/>
        </p:nvSpPr>
        <p:spPr bwMode="gray">
          <a:xfrm>
            <a:off x="323850" y="1555750"/>
            <a:ext cx="1828799" cy="360363"/>
          </a:xfrm>
          <a:prstGeom prst="rect">
            <a:avLst/>
          </a:prstGeom>
          <a:gradFill rotWithShape="1">
            <a:gsLst>
              <a:gs pos="0">
                <a:srgbClr val="C1C2C3">
                  <a:gamma/>
                  <a:tint val="0"/>
                  <a:invGamma/>
                </a:srgbClr>
              </a:gs>
              <a:gs pos="100000">
                <a:srgbClr val="C1C2C3"/>
              </a:gs>
            </a:gsLst>
            <a:lin ang="5400000" scaled="1"/>
          </a:gra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8000" tIns="0" rIns="72000" bIns="0" anchor="ctr"/>
          <a:lstStyle/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b="1" noProof="1" smtClean="0">
                <a:solidFill>
                  <a:srgbClr val="000000"/>
                </a:solidFill>
              </a:rPr>
              <a:t>Шаг</a:t>
            </a:r>
            <a:r>
              <a:rPr lang="en-GB" b="1" noProof="1" smtClean="0">
                <a:solidFill>
                  <a:srgbClr val="000000"/>
                </a:solidFill>
              </a:rPr>
              <a:t> 1</a:t>
            </a:r>
            <a:endParaRPr lang="en-GB" b="1" noProof="1">
              <a:solidFill>
                <a:srgbClr val="000000"/>
              </a:solidFill>
            </a:endParaRPr>
          </a:p>
        </p:txBody>
      </p:sp>
      <p:sp>
        <p:nvSpPr>
          <p:cNvPr id="137" name="Rectangle 95"/>
          <p:cNvSpPr>
            <a:spLocks noChangeArrowheads="1"/>
          </p:cNvSpPr>
          <p:nvPr/>
        </p:nvSpPr>
        <p:spPr bwMode="gray">
          <a:xfrm>
            <a:off x="2152650" y="1555750"/>
            <a:ext cx="1591798" cy="360363"/>
          </a:xfrm>
          <a:prstGeom prst="rect">
            <a:avLst/>
          </a:prstGeom>
          <a:gradFill rotWithShape="1">
            <a:gsLst>
              <a:gs pos="0">
                <a:srgbClr val="C1C2C3">
                  <a:gamma/>
                  <a:tint val="0"/>
                  <a:invGamma/>
                </a:srgbClr>
              </a:gs>
              <a:gs pos="100000">
                <a:srgbClr val="C1C2C3"/>
              </a:gs>
            </a:gsLst>
            <a:lin ang="5400000" scaled="1"/>
          </a:gra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8000" tIns="0" rIns="72000" bIns="0" anchor="ctr"/>
          <a:lstStyle/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b="1" noProof="1" smtClean="0">
                <a:solidFill>
                  <a:srgbClr val="000000"/>
                </a:solidFill>
              </a:rPr>
              <a:t>Шаг</a:t>
            </a:r>
            <a:r>
              <a:rPr lang="en-GB" b="1" noProof="1" smtClean="0">
                <a:solidFill>
                  <a:srgbClr val="000000"/>
                </a:solidFill>
              </a:rPr>
              <a:t> 2</a:t>
            </a:r>
            <a:endParaRPr lang="en-GB" b="1" noProof="1">
              <a:solidFill>
                <a:srgbClr val="000000"/>
              </a:solidFill>
            </a:endParaRPr>
          </a:p>
        </p:txBody>
      </p:sp>
      <p:sp>
        <p:nvSpPr>
          <p:cNvPr id="138" name="Rectangle 96"/>
          <p:cNvSpPr>
            <a:spLocks noChangeArrowheads="1"/>
          </p:cNvSpPr>
          <p:nvPr/>
        </p:nvSpPr>
        <p:spPr bwMode="gray">
          <a:xfrm>
            <a:off x="3751263" y="1555750"/>
            <a:ext cx="1544637" cy="360363"/>
          </a:xfrm>
          <a:prstGeom prst="rect">
            <a:avLst/>
          </a:prstGeom>
          <a:gradFill rotWithShape="1">
            <a:gsLst>
              <a:gs pos="0">
                <a:srgbClr val="C1C2C3">
                  <a:gamma/>
                  <a:tint val="0"/>
                  <a:invGamma/>
                </a:srgbClr>
              </a:gs>
              <a:gs pos="100000">
                <a:srgbClr val="C1C2C3"/>
              </a:gs>
            </a:gsLst>
            <a:lin ang="5400000" scaled="1"/>
          </a:gra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8000" tIns="0" rIns="72000" bIns="0" anchor="ctr"/>
          <a:lstStyle/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b="1" noProof="1" smtClean="0">
                <a:solidFill>
                  <a:srgbClr val="000000"/>
                </a:solidFill>
              </a:rPr>
              <a:t>Шаг</a:t>
            </a:r>
            <a:r>
              <a:rPr lang="en-GB" b="1" noProof="1" smtClean="0">
                <a:solidFill>
                  <a:srgbClr val="000000"/>
                </a:solidFill>
              </a:rPr>
              <a:t> 3</a:t>
            </a:r>
            <a:endParaRPr lang="en-GB" b="1" noProof="1">
              <a:solidFill>
                <a:srgbClr val="000000"/>
              </a:solidFill>
            </a:endParaRPr>
          </a:p>
        </p:txBody>
      </p:sp>
      <p:sp>
        <p:nvSpPr>
          <p:cNvPr id="139" name="Rectangle 97"/>
          <p:cNvSpPr>
            <a:spLocks noChangeArrowheads="1"/>
          </p:cNvSpPr>
          <p:nvPr/>
        </p:nvSpPr>
        <p:spPr bwMode="gray">
          <a:xfrm>
            <a:off x="5295900" y="1555750"/>
            <a:ext cx="1547813" cy="360363"/>
          </a:xfrm>
          <a:prstGeom prst="rect">
            <a:avLst/>
          </a:prstGeom>
          <a:gradFill rotWithShape="1">
            <a:gsLst>
              <a:gs pos="0">
                <a:srgbClr val="C1C2C3">
                  <a:gamma/>
                  <a:tint val="0"/>
                  <a:invGamma/>
                </a:srgbClr>
              </a:gs>
              <a:gs pos="100000">
                <a:srgbClr val="C1C2C3"/>
              </a:gs>
            </a:gsLst>
            <a:lin ang="5400000" scaled="1"/>
          </a:gra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8000" tIns="0" rIns="72000" bIns="0" anchor="ctr"/>
          <a:lstStyle/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b="1" noProof="1" smtClean="0">
                <a:solidFill>
                  <a:srgbClr val="000000"/>
                </a:solidFill>
              </a:rPr>
              <a:t>Шаг</a:t>
            </a:r>
            <a:r>
              <a:rPr lang="en-GB" b="1" noProof="1" smtClean="0">
                <a:solidFill>
                  <a:srgbClr val="000000"/>
                </a:solidFill>
              </a:rPr>
              <a:t> 4</a:t>
            </a:r>
            <a:endParaRPr lang="en-GB" b="1" noProof="1">
              <a:solidFill>
                <a:srgbClr val="000000"/>
              </a:solidFill>
            </a:endParaRPr>
          </a:p>
        </p:txBody>
      </p:sp>
      <p:sp>
        <p:nvSpPr>
          <p:cNvPr id="140" name="Rectangle 97"/>
          <p:cNvSpPr>
            <a:spLocks noChangeArrowheads="1"/>
          </p:cNvSpPr>
          <p:nvPr/>
        </p:nvSpPr>
        <p:spPr bwMode="gray">
          <a:xfrm>
            <a:off x="6843713" y="1555750"/>
            <a:ext cx="1976437" cy="360363"/>
          </a:xfrm>
          <a:prstGeom prst="rect">
            <a:avLst/>
          </a:prstGeom>
          <a:gradFill rotWithShape="1">
            <a:gsLst>
              <a:gs pos="0">
                <a:srgbClr val="C1C2C3">
                  <a:gamma/>
                  <a:tint val="0"/>
                  <a:invGamma/>
                </a:srgbClr>
              </a:gs>
              <a:gs pos="100000">
                <a:srgbClr val="C1C2C3"/>
              </a:gs>
            </a:gsLst>
            <a:lin ang="5400000" scaled="1"/>
          </a:gra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8000" tIns="0" rIns="72000" bIns="0" anchor="ctr"/>
          <a:lstStyle/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b="1" noProof="1" smtClean="0">
                <a:solidFill>
                  <a:srgbClr val="000000"/>
                </a:solidFill>
              </a:rPr>
              <a:t>Шаг</a:t>
            </a:r>
            <a:r>
              <a:rPr lang="en-GB" b="1" noProof="1" smtClean="0">
                <a:solidFill>
                  <a:srgbClr val="000000"/>
                </a:solidFill>
              </a:rPr>
              <a:t> 5</a:t>
            </a:r>
            <a:endParaRPr lang="en-GB" b="1" noProof="1">
              <a:solidFill>
                <a:srgbClr val="000000"/>
              </a:solidFill>
            </a:endParaRPr>
          </a:p>
        </p:txBody>
      </p:sp>
      <p:grpSp>
        <p:nvGrpSpPr>
          <p:cNvPr id="2" name="Group 182"/>
          <p:cNvGrpSpPr>
            <a:grpSpLocks/>
          </p:cNvGrpSpPr>
          <p:nvPr/>
        </p:nvGrpSpPr>
        <p:grpSpPr bwMode="gray">
          <a:xfrm>
            <a:off x="325437" y="4721227"/>
            <a:ext cx="1846263" cy="1081087"/>
            <a:chOff x="180" y="2981"/>
            <a:chExt cx="1163" cy="681"/>
          </a:xfrm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4" name="Rectangle 5"/>
            <p:cNvSpPr>
              <a:spLocks noChangeArrowheads="1"/>
            </p:cNvSpPr>
            <p:nvPr/>
          </p:nvSpPr>
          <p:spPr bwMode="gray">
            <a:xfrm>
              <a:off x="180" y="3422"/>
              <a:ext cx="1023" cy="240"/>
            </a:xfrm>
            <a:prstGeom prst="rect">
              <a:avLst/>
            </a:prstGeom>
            <a:gradFill rotWithShape="1">
              <a:gsLst>
                <a:gs pos="0">
                  <a:srgbClr val="AFAFAF"/>
                </a:gs>
                <a:gs pos="100000">
                  <a:srgbClr val="D7D7D7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gray">
            <a:xfrm>
              <a:off x="1203" y="2983"/>
              <a:ext cx="140" cy="679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216"/>
                </a:cxn>
                <a:cxn ang="0">
                  <a:pos x="0" y="679"/>
                </a:cxn>
                <a:cxn ang="0">
                  <a:pos x="0" y="439"/>
                </a:cxn>
                <a:cxn ang="0">
                  <a:pos x="140" y="0"/>
                </a:cxn>
              </a:cxnLst>
              <a:rect l="0" t="0" r="r" b="b"/>
              <a:pathLst>
                <a:path w="140" h="679">
                  <a:moveTo>
                    <a:pt x="140" y="0"/>
                  </a:moveTo>
                  <a:lnTo>
                    <a:pt x="140" y="216"/>
                  </a:lnTo>
                  <a:lnTo>
                    <a:pt x="0" y="679"/>
                  </a:lnTo>
                  <a:lnTo>
                    <a:pt x="0" y="439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C8C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gray">
            <a:xfrm>
              <a:off x="180" y="2983"/>
              <a:ext cx="1163" cy="439"/>
            </a:xfrm>
            <a:custGeom>
              <a:avLst/>
              <a:gdLst/>
              <a:ahLst/>
              <a:cxnLst>
                <a:cxn ang="0">
                  <a:pos x="1163" y="0"/>
                </a:cxn>
                <a:cxn ang="0">
                  <a:pos x="226" y="0"/>
                </a:cxn>
                <a:cxn ang="0">
                  <a:pos x="0" y="439"/>
                </a:cxn>
                <a:cxn ang="0">
                  <a:pos x="1023" y="439"/>
                </a:cxn>
                <a:cxn ang="0">
                  <a:pos x="1163" y="0"/>
                </a:cxn>
              </a:cxnLst>
              <a:rect l="0" t="0" r="r" b="b"/>
              <a:pathLst>
                <a:path w="1163" h="439">
                  <a:moveTo>
                    <a:pt x="1163" y="0"/>
                  </a:moveTo>
                  <a:lnTo>
                    <a:pt x="226" y="0"/>
                  </a:lnTo>
                  <a:lnTo>
                    <a:pt x="0" y="439"/>
                  </a:lnTo>
                  <a:lnTo>
                    <a:pt x="1023" y="439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gray">
            <a:xfrm>
              <a:off x="180" y="2983"/>
              <a:ext cx="1163" cy="439"/>
            </a:xfrm>
            <a:custGeom>
              <a:avLst/>
              <a:gdLst/>
              <a:ahLst/>
              <a:cxnLst>
                <a:cxn ang="0">
                  <a:pos x="1163" y="0"/>
                </a:cxn>
                <a:cxn ang="0">
                  <a:pos x="226" y="0"/>
                </a:cxn>
                <a:cxn ang="0">
                  <a:pos x="0" y="439"/>
                </a:cxn>
                <a:cxn ang="0">
                  <a:pos x="0" y="439"/>
                </a:cxn>
                <a:cxn ang="0">
                  <a:pos x="226" y="0"/>
                </a:cxn>
                <a:cxn ang="0">
                  <a:pos x="1163" y="0"/>
                </a:cxn>
                <a:cxn ang="0">
                  <a:pos x="1093" y="216"/>
                </a:cxn>
                <a:cxn ang="0">
                  <a:pos x="1163" y="0"/>
                </a:cxn>
                <a:cxn ang="0">
                  <a:pos x="1163" y="74"/>
                </a:cxn>
                <a:cxn ang="0">
                  <a:pos x="1163" y="0"/>
                </a:cxn>
              </a:cxnLst>
              <a:rect l="0" t="0" r="r" b="b"/>
              <a:pathLst>
                <a:path w="1163" h="439">
                  <a:moveTo>
                    <a:pt x="1163" y="0"/>
                  </a:moveTo>
                  <a:lnTo>
                    <a:pt x="226" y="0"/>
                  </a:lnTo>
                  <a:lnTo>
                    <a:pt x="0" y="439"/>
                  </a:lnTo>
                  <a:lnTo>
                    <a:pt x="226" y="0"/>
                  </a:lnTo>
                  <a:lnTo>
                    <a:pt x="1163" y="0"/>
                  </a:lnTo>
                  <a:lnTo>
                    <a:pt x="1093" y="216"/>
                  </a:lnTo>
                  <a:lnTo>
                    <a:pt x="1163" y="0"/>
                  </a:lnTo>
                  <a:lnTo>
                    <a:pt x="1163" y="74"/>
                  </a:lnTo>
                  <a:lnTo>
                    <a:pt x="116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gray">
            <a:xfrm>
              <a:off x="180" y="3422"/>
              <a:ext cx="118" cy="24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0"/>
                </a:cxn>
                <a:cxn ang="0">
                  <a:pos x="0" y="240"/>
                </a:cxn>
                <a:cxn ang="0">
                  <a:pos x="118" y="0"/>
                </a:cxn>
              </a:cxnLst>
              <a:rect l="0" t="0" r="r" b="b"/>
              <a:pathLst>
                <a:path w="118" h="240">
                  <a:moveTo>
                    <a:pt x="118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118" y="0"/>
                  </a:lnTo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C8C8C8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gray">
            <a:xfrm>
              <a:off x="1273" y="2983"/>
              <a:ext cx="70" cy="216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216"/>
                </a:cxn>
                <a:cxn ang="0">
                  <a:pos x="32" y="216"/>
                </a:cxn>
                <a:cxn ang="0">
                  <a:pos x="32" y="198"/>
                </a:cxn>
                <a:cxn ang="0">
                  <a:pos x="70" y="198"/>
                </a:cxn>
                <a:cxn ang="0">
                  <a:pos x="32" y="198"/>
                </a:cxn>
                <a:cxn ang="0">
                  <a:pos x="70" y="74"/>
                </a:cxn>
                <a:cxn ang="0">
                  <a:pos x="70" y="0"/>
                </a:cxn>
              </a:cxnLst>
              <a:rect l="0" t="0" r="r" b="b"/>
              <a:pathLst>
                <a:path w="70" h="216">
                  <a:moveTo>
                    <a:pt x="70" y="0"/>
                  </a:moveTo>
                  <a:lnTo>
                    <a:pt x="0" y="216"/>
                  </a:lnTo>
                  <a:lnTo>
                    <a:pt x="32" y="216"/>
                  </a:lnTo>
                  <a:lnTo>
                    <a:pt x="32" y="198"/>
                  </a:lnTo>
                  <a:lnTo>
                    <a:pt x="70" y="198"/>
                  </a:lnTo>
                  <a:lnTo>
                    <a:pt x="32" y="198"/>
                  </a:lnTo>
                  <a:lnTo>
                    <a:pt x="70" y="74"/>
                  </a:lnTo>
                  <a:lnTo>
                    <a:pt x="7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gray">
            <a:xfrm>
              <a:off x="180" y="2983"/>
              <a:ext cx="1163" cy="439"/>
            </a:xfrm>
            <a:custGeom>
              <a:avLst/>
              <a:gdLst/>
              <a:ahLst/>
              <a:cxnLst>
                <a:cxn ang="0">
                  <a:pos x="1163" y="0"/>
                </a:cxn>
                <a:cxn ang="0">
                  <a:pos x="226" y="0"/>
                </a:cxn>
                <a:cxn ang="0">
                  <a:pos x="0" y="439"/>
                </a:cxn>
                <a:cxn ang="0">
                  <a:pos x="0" y="439"/>
                </a:cxn>
                <a:cxn ang="0">
                  <a:pos x="118" y="439"/>
                </a:cxn>
                <a:cxn ang="0">
                  <a:pos x="226" y="216"/>
                </a:cxn>
                <a:cxn ang="0">
                  <a:pos x="1093" y="216"/>
                </a:cxn>
                <a:cxn ang="0">
                  <a:pos x="1163" y="0"/>
                </a:cxn>
              </a:cxnLst>
              <a:rect l="0" t="0" r="r" b="b"/>
              <a:pathLst>
                <a:path w="1163" h="439">
                  <a:moveTo>
                    <a:pt x="1163" y="0"/>
                  </a:moveTo>
                  <a:lnTo>
                    <a:pt x="226" y="0"/>
                  </a:lnTo>
                  <a:lnTo>
                    <a:pt x="0" y="439"/>
                  </a:lnTo>
                  <a:lnTo>
                    <a:pt x="118" y="439"/>
                  </a:lnTo>
                  <a:lnTo>
                    <a:pt x="226" y="216"/>
                  </a:lnTo>
                  <a:lnTo>
                    <a:pt x="1093" y="216"/>
                  </a:lnTo>
                  <a:lnTo>
                    <a:pt x="1163" y="0"/>
                  </a:lnTo>
                  <a:close/>
                </a:path>
              </a:pathLst>
            </a:custGeom>
            <a:gradFill rotWithShape="1">
              <a:gsLst>
                <a:gs pos="0">
                  <a:srgbClr val="AFAFAF"/>
                </a:gs>
                <a:gs pos="100000">
                  <a:srgbClr val="D7D7D7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gray">
            <a:xfrm>
              <a:off x="1273" y="2981"/>
              <a:ext cx="70" cy="217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3" y="223"/>
                </a:cxn>
                <a:cxn ang="0">
                  <a:pos x="0" y="223"/>
                </a:cxn>
                <a:cxn ang="0">
                  <a:pos x="63" y="0"/>
                </a:cxn>
              </a:cxnLst>
              <a:rect l="0" t="0" r="r" b="b"/>
              <a:pathLst>
                <a:path w="63" h="223">
                  <a:moveTo>
                    <a:pt x="63" y="0"/>
                  </a:moveTo>
                  <a:lnTo>
                    <a:pt x="63" y="223"/>
                  </a:lnTo>
                  <a:lnTo>
                    <a:pt x="0" y="2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3" name="Group 181"/>
          <p:cNvGrpSpPr>
            <a:grpSpLocks/>
          </p:cNvGrpSpPr>
          <p:nvPr/>
        </p:nvGrpSpPr>
        <p:grpSpPr bwMode="gray">
          <a:xfrm>
            <a:off x="2128155" y="4354513"/>
            <a:ext cx="1624013" cy="1077912"/>
            <a:chOff x="1368" y="2743"/>
            <a:chExt cx="1023" cy="679"/>
          </a:xfrm>
          <a:effectLst>
            <a:outerShdw blurRad="127000" dist="4572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85" name="Rectangle 47"/>
            <p:cNvSpPr>
              <a:spLocks noChangeArrowheads="1"/>
            </p:cNvSpPr>
            <p:nvPr/>
          </p:nvSpPr>
          <p:spPr bwMode="gray">
            <a:xfrm>
              <a:off x="1368" y="3181"/>
              <a:ext cx="971" cy="241"/>
            </a:xfrm>
            <a:prstGeom prst="rect">
              <a:avLst/>
            </a:prstGeom>
            <a:gradFill rotWithShape="1">
              <a:gsLst>
                <a:gs pos="0">
                  <a:srgbClr val="AFAFAF"/>
                </a:gs>
                <a:gs pos="100000">
                  <a:srgbClr val="D7D7D7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88" name="Freeform 50"/>
            <p:cNvSpPr>
              <a:spLocks/>
            </p:cNvSpPr>
            <p:nvPr/>
          </p:nvSpPr>
          <p:spPr bwMode="gray">
            <a:xfrm>
              <a:off x="2339" y="2743"/>
              <a:ext cx="52" cy="679"/>
            </a:xfrm>
            <a:custGeom>
              <a:avLst/>
              <a:gdLst>
                <a:gd name="connsiteX0" fmla="*/ 10000 w 10000"/>
                <a:gd name="connsiteY0" fmla="*/ 0 h 10000"/>
                <a:gd name="connsiteX1" fmla="*/ 10000 w 10000"/>
                <a:gd name="connsiteY1" fmla="*/ 3387 h 10000"/>
                <a:gd name="connsiteX2" fmla="*/ 0 w 10000"/>
                <a:gd name="connsiteY2" fmla="*/ 10000 h 10000"/>
                <a:gd name="connsiteX3" fmla="*/ 0 w 10000"/>
                <a:gd name="connsiteY3" fmla="*/ 6451 h 10000"/>
                <a:gd name="connsiteX4" fmla="*/ 4615 w 10000"/>
                <a:gd name="connsiteY4" fmla="*/ 0 h 10000"/>
                <a:gd name="connsiteX5" fmla="*/ 1000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10000" y="3387"/>
                  </a:lnTo>
                  <a:lnTo>
                    <a:pt x="0" y="10000"/>
                  </a:lnTo>
                  <a:lnTo>
                    <a:pt x="0" y="6451"/>
                  </a:lnTo>
                  <a:lnTo>
                    <a:pt x="4615" y="0"/>
                  </a:lnTo>
                  <a:lnTo>
                    <a:pt x="10000" y="0"/>
                  </a:lnTo>
                </a:path>
              </a:pathLst>
            </a:custGeom>
            <a:solidFill>
              <a:srgbClr val="C8C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89" name="Freeform 51"/>
            <p:cNvSpPr>
              <a:spLocks/>
            </p:cNvSpPr>
            <p:nvPr/>
          </p:nvSpPr>
          <p:spPr bwMode="gray">
            <a:xfrm>
              <a:off x="1368" y="2743"/>
              <a:ext cx="1023" cy="438"/>
            </a:xfrm>
            <a:custGeom>
              <a:avLst/>
              <a:gdLst/>
              <a:ahLst/>
              <a:cxnLst>
                <a:cxn ang="0">
                  <a:pos x="1023" y="0"/>
                </a:cxn>
                <a:cxn ang="0">
                  <a:pos x="138" y="0"/>
                </a:cxn>
                <a:cxn ang="0">
                  <a:pos x="0" y="438"/>
                </a:cxn>
                <a:cxn ang="0">
                  <a:pos x="971" y="438"/>
                </a:cxn>
                <a:cxn ang="0">
                  <a:pos x="1023" y="0"/>
                </a:cxn>
              </a:cxnLst>
              <a:rect l="0" t="0" r="r" b="b"/>
              <a:pathLst>
                <a:path w="1023" h="438">
                  <a:moveTo>
                    <a:pt x="1023" y="0"/>
                  </a:moveTo>
                  <a:lnTo>
                    <a:pt x="138" y="0"/>
                  </a:lnTo>
                  <a:lnTo>
                    <a:pt x="0" y="438"/>
                  </a:lnTo>
                  <a:lnTo>
                    <a:pt x="971" y="438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2" name="Freeform 54"/>
            <p:cNvSpPr>
              <a:spLocks/>
            </p:cNvSpPr>
            <p:nvPr/>
          </p:nvSpPr>
          <p:spPr bwMode="gray">
            <a:xfrm>
              <a:off x="1368" y="3181"/>
              <a:ext cx="74" cy="241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3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241"/>
                </a:cxn>
                <a:cxn ang="0">
                  <a:pos x="74" y="0"/>
                </a:cxn>
              </a:cxnLst>
              <a:rect l="0" t="0" r="r" b="b"/>
              <a:pathLst>
                <a:path w="74" h="241">
                  <a:moveTo>
                    <a:pt x="74" y="0"/>
                  </a:moveTo>
                  <a:lnTo>
                    <a:pt x="3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41"/>
                  </a:lnTo>
                  <a:lnTo>
                    <a:pt x="74" y="0"/>
                  </a:lnTo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C8C8C8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3" name="Freeform 55"/>
            <p:cNvSpPr>
              <a:spLocks/>
            </p:cNvSpPr>
            <p:nvPr/>
          </p:nvSpPr>
          <p:spPr bwMode="gray">
            <a:xfrm>
              <a:off x="2363" y="2743"/>
              <a:ext cx="28" cy="23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0" y="230"/>
                </a:cxn>
                <a:cxn ang="0">
                  <a:pos x="28" y="230"/>
                </a:cxn>
                <a:cxn ang="0">
                  <a:pos x="28" y="0"/>
                </a:cxn>
              </a:cxnLst>
              <a:rect l="0" t="0" r="r" b="b"/>
              <a:pathLst>
                <a:path w="28" h="230">
                  <a:moveTo>
                    <a:pt x="28" y="0"/>
                  </a:moveTo>
                  <a:lnTo>
                    <a:pt x="28" y="0"/>
                  </a:lnTo>
                  <a:lnTo>
                    <a:pt x="0" y="230"/>
                  </a:lnTo>
                  <a:lnTo>
                    <a:pt x="28" y="2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4" name="Freeform 56"/>
            <p:cNvSpPr>
              <a:spLocks/>
            </p:cNvSpPr>
            <p:nvPr/>
          </p:nvSpPr>
          <p:spPr bwMode="gray">
            <a:xfrm>
              <a:off x="1368" y="2743"/>
              <a:ext cx="1023" cy="438"/>
            </a:xfrm>
            <a:custGeom>
              <a:avLst/>
              <a:gdLst/>
              <a:ahLst/>
              <a:cxnLst>
                <a:cxn ang="0">
                  <a:pos x="1023" y="0"/>
                </a:cxn>
                <a:cxn ang="0">
                  <a:pos x="138" y="0"/>
                </a:cxn>
                <a:cxn ang="0">
                  <a:pos x="38" y="314"/>
                </a:cxn>
                <a:cxn ang="0">
                  <a:pos x="38" y="314"/>
                </a:cxn>
                <a:cxn ang="0">
                  <a:pos x="0" y="438"/>
                </a:cxn>
                <a:cxn ang="0">
                  <a:pos x="38" y="438"/>
                </a:cxn>
                <a:cxn ang="0">
                  <a:pos x="74" y="438"/>
                </a:cxn>
                <a:cxn ang="0">
                  <a:pos x="138" y="230"/>
                </a:cxn>
                <a:cxn ang="0">
                  <a:pos x="995" y="230"/>
                </a:cxn>
                <a:cxn ang="0">
                  <a:pos x="1023" y="0"/>
                </a:cxn>
              </a:cxnLst>
              <a:rect l="0" t="0" r="r" b="b"/>
              <a:pathLst>
                <a:path w="1023" h="438">
                  <a:moveTo>
                    <a:pt x="1023" y="0"/>
                  </a:moveTo>
                  <a:lnTo>
                    <a:pt x="138" y="0"/>
                  </a:lnTo>
                  <a:lnTo>
                    <a:pt x="38" y="314"/>
                  </a:lnTo>
                  <a:lnTo>
                    <a:pt x="0" y="438"/>
                  </a:lnTo>
                  <a:lnTo>
                    <a:pt x="38" y="438"/>
                  </a:lnTo>
                  <a:lnTo>
                    <a:pt x="74" y="438"/>
                  </a:lnTo>
                  <a:lnTo>
                    <a:pt x="138" y="230"/>
                  </a:lnTo>
                  <a:lnTo>
                    <a:pt x="995" y="230"/>
                  </a:lnTo>
                  <a:lnTo>
                    <a:pt x="1023" y="0"/>
                  </a:lnTo>
                  <a:close/>
                </a:path>
              </a:pathLst>
            </a:custGeom>
            <a:gradFill rotWithShape="1">
              <a:gsLst>
                <a:gs pos="0">
                  <a:srgbClr val="AFAFAF"/>
                </a:gs>
                <a:gs pos="100000">
                  <a:srgbClr val="D7D7D7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4" name="Group 180"/>
          <p:cNvGrpSpPr>
            <a:grpSpLocks/>
          </p:cNvGrpSpPr>
          <p:nvPr/>
        </p:nvGrpSpPr>
        <p:grpSpPr bwMode="gray">
          <a:xfrm>
            <a:off x="3799155" y="3970338"/>
            <a:ext cx="1544637" cy="1079500"/>
            <a:chOff x="2459" y="2501"/>
            <a:chExt cx="973" cy="680"/>
          </a:xfrm>
          <a:effectLst>
            <a:outerShdw blurRad="127000" dist="8382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96" name="Freeform 58"/>
            <p:cNvSpPr>
              <a:spLocks/>
            </p:cNvSpPr>
            <p:nvPr/>
          </p:nvSpPr>
          <p:spPr bwMode="gray">
            <a:xfrm>
              <a:off x="2459" y="2501"/>
              <a:ext cx="973" cy="43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46" y="0"/>
                </a:cxn>
                <a:cxn ang="0">
                  <a:pos x="0" y="438"/>
                </a:cxn>
                <a:cxn ang="0">
                  <a:pos x="973" y="438"/>
                </a:cxn>
                <a:cxn ang="0">
                  <a:pos x="927" y="0"/>
                </a:cxn>
              </a:cxnLst>
              <a:rect l="0" t="0" r="r" b="b"/>
              <a:pathLst>
                <a:path w="973" h="438">
                  <a:moveTo>
                    <a:pt x="927" y="0"/>
                  </a:moveTo>
                  <a:lnTo>
                    <a:pt x="46" y="0"/>
                  </a:lnTo>
                  <a:lnTo>
                    <a:pt x="0" y="438"/>
                  </a:lnTo>
                  <a:lnTo>
                    <a:pt x="973" y="43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8" name="Rectangle 60"/>
            <p:cNvSpPr>
              <a:spLocks noChangeArrowheads="1"/>
            </p:cNvSpPr>
            <p:nvPr/>
          </p:nvSpPr>
          <p:spPr bwMode="gray">
            <a:xfrm>
              <a:off x="2459" y="2939"/>
              <a:ext cx="973" cy="242"/>
            </a:xfrm>
            <a:prstGeom prst="rect">
              <a:avLst/>
            </a:prstGeom>
            <a:gradFill rotWithShape="1">
              <a:gsLst>
                <a:gs pos="0">
                  <a:srgbClr val="AFAFAF"/>
                </a:gs>
                <a:gs pos="100000">
                  <a:srgbClr val="D7D7D7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gray">
            <a:xfrm>
              <a:off x="2459" y="2939"/>
              <a:ext cx="97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00" name="Freeform 62"/>
            <p:cNvSpPr>
              <a:spLocks/>
            </p:cNvSpPr>
            <p:nvPr/>
          </p:nvSpPr>
          <p:spPr bwMode="gray">
            <a:xfrm>
              <a:off x="2459" y="2501"/>
              <a:ext cx="973" cy="43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46" y="0"/>
                </a:cxn>
                <a:cxn ang="0">
                  <a:pos x="0" y="438"/>
                </a:cxn>
                <a:cxn ang="0">
                  <a:pos x="26" y="438"/>
                </a:cxn>
                <a:cxn ang="0">
                  <a:pos x="46" y="242"/>
                </a:cxn>
                <a:cxn ang="0">
                  <a:pos x="927" y="242"/>
                </a:cxn>
                <a:cxn ang="0">
                  <a:pos x="947" y="438"/>
                </a:cxn>
                <a:cxn ang="0">
                  <a:pos x="973" y="438"/>
                </a:cxn>
                <a:cxn ang="0">
                  <a:pos x="927" y="0"/>
                </a:cxn>
              </a:cxnLst>
              <a:rect l="0" t="0" r="r" b="b"/>
              <a:pathLst>
                <a:path w="973" h="438">
                  <a:moveTo>
                    <a:pt x="927" y="0"/>
                  </a:moveTo>
                  <a:lnTo>
                    <a:pt x="46" y="0"/>
                  </a:lnTo>
                  <a:lnTo>
                    <a:pt x="0" y="438"/>
                  </a:lnTo>
                  <a:lnTo>
                    <a:pt x="26" y="438"/>
                  </a:lnTo>
                  <a:lnTo>
                    <a:pt x="46" y="242"/>
                  </a:lnTo>
                  <a:lnTo>
                    <a:pt x="927" y="242"/>
                  </a:lnTo>
                  <a:lnTo>
                    <a:pt x="947" y="438"/>
                  </a:lnTo>
                  <a:lnTo>
                    <a:pt x="973" y="438"/>
                  </a:lnTo>
                  <a:lnTo>
                    <a:pt x="927" y="0"/>
                  </a:lnTo>
                  <a:close/>
                </a:path>
              </a:pathLst>
            </a:custGeom>
            <a:gradFill rotWithShape="1">
              <a:gsLst>
                <a:gs pos="0">
                  <a:srgbClr val="AFAFAF"/>
                </a:gs>
                <a:gs pos="100000">
                  <a:srgbClr val="D7D7D7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03" name="Freeform 65"/>
            <p:cNvSpPr>
              <a:spLocks noEditPoints="1"/>
            </p:cNvSpPr>
            <p:nvPr/>
          </p:nvSpPr>
          <p:spPr bwMode="gray">
            <a:xfrm>
              <a:off x="2459" y="2939"/>
              <a:ext cx="973" cy="24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  <a:cxn ang="0">
                  <a:pos x="0" y="242"/>
                </a:cxn>
                <a:cxn ang="0">
                  <a:pos x="26" y="0"/>
                </a:cxn>
                <a:cxn ang="0">
                  <a:pos x="973" y="0"/>
                </a:cxn>
                <a:cxn ang="0">
                  <a:pos x="973" y="0"/>
                </a:cxn>
                <a:cxn ang="0">
                  <a:pos x="947" y="0"/>
                </a:cxn>
                <a:cxn ang="0">
                  <a:pos x="973" y="242"/>
                </a:cxn>
                <a:cxn ang="0">
                  <a:pos x="973" y="0"/>
                </a:cxn>
              </a:cxnLst>
              <a:rect l="0" t="0" r="r" b="b"/>
              <a:pathLst>
                <a:path w="973" h="242">
                  <a:moveTo>
                    <a:pt x="26" y="0"/>
                  </a:moveTo>
                  <a:lnTo>
                    <a:pt x="0" y="0"/>
                  </a:lnTo>
                  <a:lnTo>
                    <a:pt x="0" y="242"/>
                  </a:lnTo>
                  <a:lnTo>
                    <a:pt x="26" y="0"/>
                  </a:lnTo>
                  <a:moveTo>
                    <a:pt x="973" y="0"/>
                  </a:moveTo>
                  <a:lnTo>
                    <a:pt x="973" y="0"/>
                  </a:lnTo>
                  <a:lnTo>
                    <a:pt x="947" y="0"/>
                  </a:lnTo>
                  <a:lnTo>
                    <a:pt x="973" y="242"/>
                  </a:lnTo>
                  <a:lnTo>
                    <a:pt x="973" y="0"/>
                  </a:lnTo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C8C8C8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5" name="Gruppieren 110"/>
          <p:cNvGrpSpPr/>
          <p:nvPr/>
        </p:nvGrpSpPr>
        <p:grpSpPr bwMode="gray">
          <a:xfrm>
            <a:off x="5400853" y="3587750"/>
            <a:ext cx="1633538" cy="1077913"/>
            <a:chOff x="5470525" y="3587750"/>
            <a:chExt cx="1633538" cy="1077913"/>
          </a:xfrm>
          <a:effectLst>
            <a:outerShdw blurRad="127000" dist="12192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08" name="Freeform"/>
            <p:cNvSpPr>
              <a:spLocks/>
            </p:cNvSpPr>
            <p:nvPr/>
          </p:nvSpPr>
          <p:spPr bwMode="gray">
            <a:xfrm>
              <a:off x="5470525" y="3594099"/>
              <a:ext cx="1633538" cy="695325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0" y="0"/>
                </a:cxn>
                <a:cxn ang="0">
                  <a:pos x="58" y="438"/>
                </a:cxn>
                <a:cxn ang="0">
                  <a:pos x="1029" y="438"/>
                </a:cxn>
                <a:cxn ang="0">
                  <a:pos x="877" y="0"/>
                </a:cxn>
              </a:cxnLst>
              <a:rect l="0" t="0" r="r" b="b"/>
              <a:pathLst>
                <a:path w="1029" h="438">
                  <a:moveTo>
                    <a:pt x="877" y="0"/>
                  </a:moveTo>
                  <a:lnTo>
                    <a:pt x="0" y="0"/>
                  </a:lnTo>
                  <a:lnTo>
                    <a:pt x="58" y="438"/>
                  </a:lnTo>
                  <a:lnTo>
                    <a:pt x="1029" y="438"/>
                  </a:lnTo>
                  <a:lnTo>
                    <a:pt x="877" y="0"/>
                  </a:lnTo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14" name="Rectangle 34"/>
            <p:cNvSpPr>
              <a:spLocks noChangeArrowheads="1"/>
            </p:cNvSpPr>
            <p:nvPr/>
          </p:nvSpPr>
          <p:spPr bwMode="gray">
            <a:xfrm>
              <a:off x="5562600" y="4284663"/>
              <a:ext cx="1541463" cy="381000"/>
            </a:xfrm>
            <a:prstGeom prst="rect">
              <a:avLst/>
            </a:prstGeom>
            <a:gradFill rotWithShape="1">
              <a:gsLst>
                <a:gs pos="0">
                  <a:srgbClr val="AFAFAF"/>
                </a:gs>
                <a:gs pos="100000">
                  <a:srgbClr val="D7D7D7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17" name="Freeform 37"/>
            <p:cNvSpPr>
              <a:spLocks/>
            </p:cNvSpPr>
            <p:nvPr/>
          </p:nvSpPr>
          <p:spPr bwMode="gray">
            <a:xfrm>
              <a:off x="5470525" y="3589338"/>
              <a:ext cx="92075" cy="1076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"/>
                </a:cxn>
                <a:cxn ang="0">
                  <a:pos x="58" y="678"/>
                </a:cxn>
                <a:cxn ang="0">
                  <a:pos x="58" y="438"/>
                </a:cxn>
                <a:cxn ang="0">
                  <a:pos x="0" y="0"/>
                </a:cxn>
              </a:cxnLst>
              <a:rect l="0" t="0" r="r" b="b"/>
              <a:pathLst>
                <a:path w="58" h="678">
                  <a:moveTo>
                    <a:pt x="0" y="0"/>
                  </a:moveTo>
                  <a:lnTo>
                    <a:pt x="0" y="214"/>
                  </a:lnTo>
                  <a:lnTo>
                    <a:pt x="58" y="678"/>
                  </a:lnTo>
                  <a:lnTo>
                    <a:pt x="58" y="438"/>
                  </a:lnTo>
                  <a:lnTo>
                    <a:pt x="0" y="0"/>
                  </a:lnTo>
                </a:path>
              </a:pathLst>
            </a:custGeom>
            <a:solidFill>
              <a:srgbClr val="C8C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1" name="Freeform 41"/>
            <p:cNvSpPr>
              <a:spLocks/>
            </p:cNvSpPr>
            <p:nvPr/>
          </p:nvSpPr>
          <p:spPr bwMode="gray">
            <a:xfrm>
              <a:off x="6977063" y="4284663"/>
              <a:ext cx="127000" cy="3810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0"/>
                </a:cxn>
                <a:cxn ang="0">
                  <a:pos x="80" y="240"/>
                </a:cxn>
                <a:cxn ang="0">
                  <a:pos x="80" y="0"/>
                </a:cxn>
              </a:cxnLst>
              <a:rect l="0" t="0" r="r" b="b"/>
              <a:pathLst>
                <a:path w="80" h="240">
                  <a:moveTo>
                    <a:pt x="80" y="0"/>
                  </a:moveTo>
                  <a:lnTo>
                    <a:pt x="0" y="0"/>
                  </a:lnTo>
                  <a:lnTo>
                    <a:pt x="80" y="240"/>
                  </a:lnTo>
                  <a:lnTo>
                    <a:pt x="80" y="0"/>
                  </a:lnTo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C8C8C8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2" name="Freeform 170"/>
            <p:cNvSpPr>
              <a:spLocks/>
            </p:cNvSpPr>
            <p:nvPr/>
          </p:nvSpPr>
          <p:spPr bwMode="gray">
            <a:xfrm>
              <a:off x="5470525" y="3587750"/>
              <a:ext cx="1633538" cy="695325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0" y="0"/>
                </a:cxn>
                <a:cxn ang="0">
                  <a:pos x="28" y="218"/>
                </a:cxn>
                <a:cxn ang="0">
                  <a:pos x="877" y="218"/>
                </a:cxn>
                <a:cxn ang="0">
                  <a:pos x="949" y="438"/>
                </a:cxn>
                <a:cxn ang="0">
                  <a:pos x="1029" y="438"/>
                </a:cxn>
                <a:cxn ang="0">
                  <a:pos x="877" y="0"/>
                </a:cxn>
              </a:cxnLst>
              <a:rect l="0" t="0" r="r" b="b"/>
              <a:pathLst>
                <a:path w="1029" h="438">
                  <a:moveTo>
                    <a:pt x="877" y="0"/>
                  </a:moveTo>
                  <a:lnTo>
                    <a:pt x="0" y="0"/>
                  </a:lnTo>
                  <a:lnTo>
                    <a:pt x="28" y="218"/>
                  </a:lnTo>
                  <a:lnTo>
                    <a:pt x="877" y="218"/>
                  </a:lnTo>
                  <a:lnTo>
                    <a:pt x="949" y="438"/>
                  </a:lnTo>
                  <a:lnTo>
                    <a:pt x="1029" y="438"/>
                  </a:lnTo>
                  <a:lnTo>
                    <a:pt x="877" y="0"/>
                  </a:lnTo>
                </a:path>
              </a:pathLst>
            </a:custGeom>
            <a:gradFill rotWithShape="1">
              <a:gsLst>
                <a:gs pos="0">
                  <a:srgbClr val="AFAFAF"/>
                </a:gs>
                <a:gs pos="100000">
                  <a:srgbClr val="D7D7D7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3" name="Freeform 172"/>
            <p:cNvSpPr>
              <a:spLocks/>
            </p:cNvSpPr>
            <p:nvPr/>
          </p:nvSpPr>
          <p:spPr bwMode="gray">
            <a:xfrm>
              <a:off x="5470525" y="3589338"/>
              <a:ext cx="44450" cy="346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28" y="218"/>
                </a:cxn>
                <a:cxn ang="0">
                  <a:pos x="0" y="0"/>
                </a:cxn>
              </a:cxnLst>
              <a:rect l="0" t="0" r="r" b="b"/>
              <a:pathLst>
                <a:path w="28" h="218">
                  <a:moveTo>
                    <a:pt x="0" y="0"/>
                  </a:moveTo>
                  <a:lnTo>
                    <a:pt x="0" y="218"/>
                  </a:lnTo>
                  <a:lnTo>
                    <a:pt x="28" y="218"/>
                  </a:lnTo>
                  <a:lnTo>
                    <a:pt x="0" y="0"/>
                  </a:lnTo>
                </a:path>
              </a:pathLst>
            </a:cu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6" name="Gruppieren 82"/>
          <p:cNvGrpSpPr/>
          <p:nvPr/>
        </p:nvGrpSpPr>
        <p:grpSpPr bwMode="gray">
          <a:xfrm>
            <a:off x="6920707" y="3208338"/>
            <a:ext cx="1899443" cy="1076325"/>
            <a:chOff x="6942932" y="3208338"/>
            <a:chExt cx="1899443" cy="1076325"/>
          </a:xfrm>
          <a:effectLst>
            <a:outerShdw blurRad="127000" dist="16002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86" name="_color1"/>
            <p:cNvSpPr>
              <a:spLocks noChangeArrowheads="1"/>
            </p:cNvSpPr>
            <p:nvPr/>
          </p:nvSpPr>
          <p:spPr bwMode="gray">
            <a:xfrm>
              <a:off x="7218363" y="3903663"/>
              <a:ext cx="1624012" cy="381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87" name="_color1"/>
            <p:cNvSpPr>
              <a:spLocks/>
            </p:cNvSpPr>
            <p:nvPr/>
          </p:nvSpPr>
          <p:spPr bwMode="gray">
            <a:xfrm>
              <a:off x="6945313" y="3208338"/>
              <a:ext cx="273050" cy="1076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"/>
                </a:cxn>
                <a:cxn ang="0">
                  <a:pos x="172" y="678"/>
                </a:cxn>
                <a:cxn ang="0">
                  <a:pos x="172" y="438"/>
                </a:cxn>
                <a:cxn ang="0">
                  <a:pos x="0" y="0"/>
                </a:cxn>
              </a:cxnLst>
              <a:rect l="0" t="0" r="r" b="b"/>
              <a:pathLst>
                <a:path w="172" h="678">
                  <a:moveTo>
                    <a:pt x="0" y="0"/>
                  </a:moveTo>
                  <a:lnTo>
                    <a:pt x="0" y="214"/>
                  </a:lnTo>
                  <a:lnTo>
                    <a:pt x="172" y="678"/>
                  </a:lnTo>
                  <a:lnTo>
                    <a:pt x="172" y="43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0" name="_color1"/>
            <p:cNvSpPr>
              <a:spLocks/>
            </p:cNvSpPr>
            <p:nvPr/>
          </p:nvSpPr>
          <p:spPr bwMode="gray">
            <a:xfrm>
              <a:off x="6942932" y="3208338"/>
              <a:ext cx="1897062" cy="695325"/>
            </a:xfrm>
            <a:custGeom>
              <a:avLst/>
              <a:gdLst/>
              <a:ahLst/>
              <a:cxnLst>
                <a:cxn ang="0">
                  <a:pos x="917" y="0"/>
                </a:cxn>
                <a:cxn ang="0">
                  <a:pos x="0" y="0"/>
                </a:cxn>
                <a:cxn ang="0">
                  <a:pos x="172" y="438"/>
                </a:cxn>
                <a:cxn ang="0">
                  <a:pos x="1195" y="438"/>
                </a:cxn>
                <a:cxn ang="0">
                  <a:pos x="917" y="0"/>
                </a:cxn>
              </a:cxnLst>
              <a:rect l="0" t="0" r="r" b="b"/>
              <a:pathLst>
                <a:path w="1195" h="438">
                  <a:moveTo>
                    <a:pt x="917" y="0"/>
                  </a:moveTo>
                  <a:lnTo>
                    <a:pt x="0" y="0"/>
                  </a:lnTo>
                  <a:lnTo>
                    <a:pt x="172" y="438"/>
                  </a:lnTo>
                  <a:lnTo>
                    <a:pt x="1195" y="438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1" name="_color1"/>
            <p:cNvSpPr>
              <a:spLocks/>
            </p:cNvSpPr>
            <p:nvPr/>
          </p:nvSpPr>
          <p:spPr bwMode="gray">
            <a:xfrm>
              <a:off x="8613775" y="3903663"/>
              <a:ext cx="228600" cy="3810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144" y="240"/>
                </a:cxn>
                <a:cxn ang="0">
                  <a:pos x="144" y="0"/>
                </a:cxn>
              </a:cxnLst>
              <a:rect l="0" t="0" r="r" b="b"/>
              <a:pathLst>
                <a:path w="144" h="240">
                  <a:moveTo>
                    <a:pt x="144" y="0"/>
                  </a:moveTo>
                  <a:lnTo>
                    <a:pt x="0" y="0"/>
                  </a:lnTo>
                  <a:lnTo>
                    <a:pt x="144" y="24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7" name="_color1"/>
            <p:cNvSpPr>
              <a:spLocks/>
            </p:cNvSpPr>
            <p:nvPr/>
          </p:nvSpPr>
          <p:spPr bwMode="gray">
            <a:xfrm>
              <a:off x="6945313" y="3208338"/>
              <a:ext cx="1897062" cy="695325"/>
            </a:xfrm>
            <a:custGeom>
              <a:avLst/>
              <a:gdLst/>
              <a:ahLst/>
              <a:cxnLst>
                <a:cxn ang="0">
                  <a:pos x="917" y="0"/>
                </a:cxn>
                <a:cxn ang="0">
                  <a:pos x="0" y="0"/>
                </a:cxn>
                <a:cxn ang="0">
                  <a:pos x="84" y="216"/>
                </a:cxn>
                <a:cxn ang="0">
                  <a:pos x="915" y="216"/>
                </a:cxn>
                <a:cxn ang="0">
                  <a:pos x="1051" y="438"/>
                </a:cxn>
                <a:cxn ang="0">
                  <a:pos x="1195" y="438"/>
                </a:cxn>
                <a:cxn ang="0">
                  <a:pos x="917" y="0"/>
                </a:cxn>
              </a:cxnLst>
              <a:rect l="0" t="0" r="r" b="b"/>
              <a:pathLst>
                <a:path w="1195" h="438">
                  <a:moveTo>
                    <a:pt x="917" y="0"/>
                  </a:moveTo>
                  <a:lnTo>
                    <a:pt x="0" y="0"/>
                  </a:lnTo>
                  <a:lnTo>
                    <a:pt x="84" y="216"/>
                  </a:lnTo>
                  <a:lnTo>
                    <a:pt x="915" y="216"/>
                  </a:lnTo>
                  <a:lnTo>
                    <a:pt x="1051" y="438"/>
                  </a:lnTo>
                  <a:lnTo>
                    <a:pt x="1195" y="438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01" name="_color1"/>
            <p:cNvSpPr>
              <a:spLocks/>
            </p:cNvSpPr>
            <p:nvPr/>
          </p:nvSpPr>
          <p:spPr bwMode="gray">
            <a:xfrm>
              <a:off x="6945313" y="3208338"/>
              <a:ext cx="133350" cy="34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"/>
                </a:cxn>
                <a:cxn ang="0">
                  <a:pos x="84" y="216"/>
                </a:cxn>
                <a:cxn ang="0">
                  <a:pos x="0" y="0"/>
                </a:cxn>
              </a:cxnLst>
              <a:rect l="0" t="0" r="r" b="b"/>
              <a:pathLst>
                <a:path w="84" h="216">
                  <a:moveTo>
                    <a:pt x="0" y="0"/>
                  </a:moveTo>
                  <a:lnTo>
                    <a:pt x="0" y="216"/>
                  </a:lnTo>
                  <a:lnTo>
                    <a:pt x="84" y="21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71" name="Rectangle 68"/>
          <p:cNvSpPr>
            <a:spLocks noChangeArrowheads="1"/>
          </p:cNvSpPr>
          <p:nvPr/>
        </p:nvSpPr>
        <p:spPr bwMode="gray">
          <a:xfrm>
            <a:off x="323850" y="1784351"/>
            <a:ext cx="1847850" cy="1951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8000" tIns="180000" rIns="72000" bIns="0"/>
          <a:lstStyle/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sz="1400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Утверждение стандарта распорядительным документом руководителя организации.</a:t>
            </a:r>
          </a:p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en-GB" sz="14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.</a:t>
            </a:r>
            <a:endParaRPr lang="en-GB" sz="1400" noProof="1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</p:txBody>
      </p:sp>
      <p:sp>
        <p:nvSpPr>
          <p:cNvPr id="72" name="Rectangle 66"/>
          <p:cNvSpPr>
            <a:spLocks noChangeArrowheads="1"/>
          </p:cNvSpPr>
          <p:nvPr/>
        </p:nvSpPr>
        <p:spPr bwMode="gray">
          <a:xfrm>
            <a:off x="5295900" y="1931989"/>
            <a:ext cx="1547813" cy="16557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8000" tIns="180000" rIns="72000" bIns="0"/>
          <a:lstStyle/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sz="1400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Использование стандарта при осуществлении внутреннего контроля за оказанием услуг.</a:t>
            </a:r>
          </a:p>
        </p:txBody>
      </p:sp>
      <p:sp>
        <p:nvSpPr>
          <p:cNvPr id="73" name="Rectangle 67"/>
          <p:cNvSpPr>
            <a:spLocks noChangeArrowheads="1"/>
          </p:cNvSpPr>
          <p:nvPr/>
        </p:nvSpPr>
        <p:spPr bwMode="gray">
          <a:xfrm>
            <a:off x="2152650" y="1931988"/>
            <a:ext cx="1598613" cy="1951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8000" tIns="180000" rIns="72000" bIns="0"/>
          <a:lstStyle/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sz="1400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Ознакомление с принятым стандартом сотрудников организации. </a:t>
            </a:r>
          </a:p>
        </p:txBody>
      </p:sp>
      <p:sp>
        <p:nvSpPr>
          <p:cNvPr id="74" name="Rectangle 69"/>
          <p:cNvSpPr>
            <a:spLocks noChangeArrowheads="1"/>
          </p:cNvSpPr>
          <p:nvPr/>
        </p:nvSpPr>
        <p:spPr bwMode="gray">
          <a:xfrm>
            <a:off x="3751263" y="1931988"/>
            <a:ext cx="1544637" cy="1951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8000" tIns="180000" rIns="72000" bIns="0"/>
          <a:lstStyle/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sz="1400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Обеспечение доступа к принятому стандарту со стороны потребителей услуг.</a:t>
            </a:r>
          </a:p>
        </p:txBody>
      </p:sp>
      <p:sp>
        <p:nvSpPr>
          <p:cNvPr id="75" name="Rectangle 66"/>
          <p:cNvSpPr>
            <a:spLocks noChangeArrowheads="1"/>
          </p:cNvSpPr>
          <p:nvPr/>
        </p:nvSpPr>
        <p:spPr bwMode="gray">
          <a:xfrm>
            <a:off x="6843713" y="1931989"/>
            <a:ext cx="1976437" cy="127634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8000" tIns="180000" rIns="72000" bIns="0"/>
          <a:lstStyle/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sz="1400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Внесение изменений в стандарт в ходе его применения </a:t>
            </a:r>
            <a:r>
              <a:rPr lang="ru-RU" sz="1400" b="1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в</a:t>
            </a:r>
            <a:r>
              <a:rPr lang="ru-RU" sz="1400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 </a:t>
            </a:r>
            <a:r>
              <a:rPr lang="ru-RU" sz="1400" b="1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следующих </a:t>
            </a:r>
            <a:r>
              <a:rPr lang="ru-RU" sz="14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случаях:</a:t>
            </a:r>
            <a:endParaRPr lang="en-GB" sz="1400" b="1" noProof="1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70"/>
          <a:stretch/>
        </p:blipFill>
        <p:spPr bwMode="auto">
          <a:xfrm>
            <a:off x="271190" y="2971168"/>
            <a:ext cx="1856965" cy="23504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0232" y="4665663"/>
            <a:ext cx="2438074" cy="20757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Невозможность выполнения требований стандарта.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Увеличение возможностей организации по оказанию услуг.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Уточнение и дополнение положений стандарта.</a:t>
            </a:r>
          </a:p>
        </p:txBody>
      </p:sp>
    </p:spTree>
    <p:extLst>
      <p:ext uri="{BB962C8B-B14F-4D97-AF65-F5344CB8AC3E}">
        <p14:creationId xmlns:p14="http://schemas.microsoft.com/office/powerpoint/2010/main" val="1506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71" grpId="0"/>
      <p:bldP spid="72" grpId="0"/>
      <p:bldP spid="73" grpId="0"/>
      <p:bldP spid="74" grpId="0"/>
      <p:bldP spid="75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429000"/>
            <a:ext cx="7577814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Качество среды для  оказания услуг - Стандарт обслуживания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6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67544"/>
          </a:xfrm>
        </p:spPr>
        <p:txBody>
          <a:bodyPr/>
          <a:lstStyle/>
          <a:p>
            <a:r>
              <a:rPr lang="ru-RU" dirty="0" smtClean="0"/>
              <a:t>Стандарт комфортности (МФЦ)</a:t>
            </a:r>
            <a:endParaRPr lang="ru-RU" dirty="0"/>
          </a:p>
        </p:txBody>
      </p:sp>
      <p:graphicFrame>
        <p:nvGraphicFramePr>
          <p:cNvPr id="7" name="Рисунок SmartArt 6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454238004"/>
              </p:ext>
            </p:extLst>
          </p:nvPr>
        </p:nvGraphicFramePr>
        <p:xfrm>
          <a:off x="395536" y="1556792"/>
          <a:ext cx="8424936" cy="4967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596336" y="6245225"/>
            <a:ext cx="1090464" cy="476250"/>
          </a:xfrm>
        </p:spPr>
        <p:txBody>
          <a:bodyPr/>
          <a:lstStyle/>
          <a:p>
            <a:pPr>
              <a:defRPr/>
            </a:pPr>
            <a:fld id="{8E967F3B-7D99-43AF-9DA0-EBF4AA103613}" type="slidenum">
              <a:rPr lang="ru-RU" smtClean="0"/>
              <a:pPr>
                <a:defRPr/>
              </a:pPr>
              <a:t>155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© Центр ГРАНИ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9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67544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Стандарт профессионального </a:t>
            </a:r>
            <a:r>
              <a:rPr lang="ru-RU" dirty="0" smtClean="0"/>
              <a:t>обслуживания (МФЦ)</a:t>
            </a:r>
            <a:endParaRPr lang="ru-RU" dirty="0"/>
          </a:p>
        </p:txBody>
      </p:sp>
      <p:graphicFrame>
        <p:nvGraphicFramePr>
          <p:cNvPr id="7" name="Рисунок SmartArt 6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3908478369"/>
              </p:ext>
            </p:extLst>
          </p:nvPr>
        </p:nvGraphicFramePr>
        <p:xfrm>
          <a:off x="395536" y="1556792"/>
          <a:ext cx="8424936" cy="4967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596336" y="6245225"/>
            <a:ext cx="1090464" cy="476250"/>
          </a:xfrm>
        </p:spPr>
        <p:txBody>
          <a:bodyPr/>
          <a:lstStyle/>
          <a:p>
            <a:pPr>
              <a:defRPr/>
            </a:pPr>
            <a:fld id="{8E967F3B-7D99-43AF-9DA0-EBF4AA103613}" type="slidenum">
              <a:rPr lang="ru-RU" smtClean="0"/>
              <a:pPr>
                <a:defRPr/>
              </a:pPr>
              <a:t>156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© Центр ГРАНИ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8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429000"/>
            <a:ext cx="7577814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Стандарт услуги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5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7"/>
          <p:cNvGrpSpPr/>
          <p:nvPr/>
        </p:nvGrpSpPr>
        <p:grpSpPr bwMode="gray">
          <a:xfrm>
            <a:off x="5953125" y="-2"/>
            <a:ext cx="3190875" cy="6858005"/>
            <a:chOff x="5953125" y="-2"/>
            <a:chExt cx="3190875" cy="6858005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gray">
            <a:xfrm>
              <a:off x="5953125" y="-2"/>
              <a:ext cx="3190875" cy="6858005"/>
            </a:xfrm>
            <a:prstGeom prst="rect">
              <a:avLst/>
            </a:prstGeom>
            <a:noFill/>
          </p:spPr>
        </p:pic>
        <p:sp>
          <p:nvSpPr>
            <p:cNvPr id="12" name="Rechteck 11"/>
            <p:cNvSpPr/>
            <p:nvPr/>
          </p:nvSpPr>
          <p:spPr bwMode="gray">
            <a:xfrm>
              <a:off x="7839075" y="-1"/>
              <a:ext cx="1304925" cy="6858003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>
                    <a:alpha val="32941"/>
                  </a:srgbClr>
                </a:gs>
              </a:gsLst>
              <a:lin ang="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" name="Gruppieren 29"/>
          <p:cNvGrpSpPr/>
          <p:nvPr/>
        </p:nvGrpSpPr>
        <p:grpSpPr bwMode="gray">
          <a:xfrm>
            <a:off x="-5" y="1"/>
            <a:ext cx="6737355" cy="6858002"/>
            <a:chOff x="-5" y="1"/>
            <a:chExt cx="6737355" cy="6858002"/>
          </a:xfrm>
        </p:grpSpPr>
        <p:grpSp>
          <p:nvGrpSpPr>
            <p:cNvPr id="4" name="Gruppieren 26"/>
            <p:cNvGrpSpPr/>
            <p:nvPr/>
          </p:nvGrpSpPr>
          <p:grpSpPr bwMode="gray">
            <a:xfrm>
              <a:off x="-5" y="1"/>
              <a:ext cx="6737355" cy="6858002"/>
              <a:chOff x="-5" y="1"/>
              <a:chExt cx="6737355" cy="6858002"/>
            </a:xfrm>
          </p:grpSpPr>
          <p:sp>
            <p:nvSpPr>
              <p:cNvPr id="17" name="Auf der gleichen Seite des Rechtecks liegende Ecken abrunden 16"/>
              <p:cNvSpPr/>
              <p:nvPr/>
            </p:nvSpPr>
            <p:spPr bwMode="gray">
              <a:xfrm rot="5400000">
                <a:off x="6062344" y="3188100"/>
                <a:ext cx="907104" cy="442909"/>
              </a:xfrm>
              <a:prstGeom prst="round2Same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36000" rtlCol="0" anchor="ctr"/>
              <a:lstStyle/>
              <a:p>
                <a:pPr algn="ctr"/>
                <a:r>
                  <a:rPr lang="ru-RU" sz="1000" b="1" dirty="0" smtClean="0">
                    <a:solidFill>
                      <a:srgbClr val="FFFFFF"/>
                    </a:solidFill>
                    <a:effectLst>
                      <a:outerShdw blurRad="38100" dist="25400" dir="54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Социальный патронаж</a:t>
                </a:r>
                <a:endParaRPr lang="de-DE" sz="1000" b="1" dirty="0">
                  <a:solidFill>
                    <a:srgbClr val="FFFFFF"/>
                  </a:solidFill>
                  <a:effectLst>
                    <a:outerShdw blurRad="38100" dist="25400" dir="54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7" name="Auf der gleichen Seite des Rechtecks liegende Ecken abrunden 6"/>
              <p:cNvSpPr/>
              <p:nvPr/>
            </p:nvSpPr>
            <p:spPr bwMode="gray">
              <a:xfrm rot="5400000">
                <a:off x="6019722" y="2289573"/>
                <a:ext cx="907104" cy="357666"/>
              </a:xfrm>
              <a:prstGeom prst="round2Same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72000" rtlCol="0" anchor="ctr"/>
              <a:lstStyle/>
              <a:p>
                <a:pPr algn="ctr"/>
                <a:r>
                  <a:rPr lang="ru-RU" sz="1000" b="1" dirty="0" smtClean="0">
                    <a:solidFill>
                      <a:srgbClr val="FFFFFF"/>
                    </a:solidFill>
                  </a:rPr>
                  <a:t>Квалификация</a:t>
                </a:r>
                <a:endParaRPr lang="de-DE" sz="1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Auf der gleichen Seite des Rechtecks liegende Ecken abrunden 7"/>
              <p:cNvSpPr/>
              <p:nvPr/>
            </p:nvSpPr>
            <p:spPr bwMode="gray">
              <a:xfrm rot="5400000">
                <a:off x="6019722" y="1348425"/>
                <a:ext cx="907104" cy="357666"/>
              </a:xfrm>
              <a:prstGeom prst="round2Same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72000" rtlCol="0" anchor="ctr"/>
              <a:lstStyle/>
              <a:p>
                <a:pPr algn="ctr"/>
                <a:r>
                  <a:rPr lang="ru-RU" sz="900" b="1" dirty="0" smtClean="0">
                    <a:solidFill>
                      <a:srgbClr val="FFFFFF"/>
                    </a:solidFill>
                  </a:rPr>
                  <a:t>Обеспечение  доступности</a:t>
                </a:r>
                <a:endParaRPr lang="de-DE" sz="9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Auf der gleichen Seite des Rechtecks liegende Ecken abrunden 8"/>
              <p:cNvSpPr/>
              <p:nvPr/>
            </p:nvSpPr>
            <p:spPr bwMode="gray">
              <a:xfrm rot="5400000">
                <a:off x="6019722" y="407277"/>
                <a:ext cx="907104" cy="357666"/>
              </a:xfrm>
              <a:prstGeom prst="round2Same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72000" rtlCol="0" anchor="ctr"/>
              <a:lstStyle/>
              <a:p>
                <a:pPr algn="ctr"/>
                <a:r>
                  <a:rPr lang="ru-RU" sz="1000" b="1" dirty="0" smtClean="0">
                    <a:solidFill>
                      <a:srgbClr val="FFFFFF"/>
                    </a:solidFill>
                  </a:rPr>
                  <a:t>Информирование</a:t>
                </a:r>
                <a:endParaRPr lang="de-DE" sz="1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Auf der gleichen Seite des Rechtecks liegende Ecken abrunden 15"/>
              <p:cNvSpPr/>
              <p:nvPr/>
            </p:nvSpPr>
            <p:spPr bwMode="gray">
              <a:xfrm rot="5400000">
                <a:off x="6019722" y="4171868"/>
                <a:ext cx="907104" cy="357666"/>
              </a:xfrm>
              <a:prstGeom prst="round2Same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72000" rtlCol="0" anchor="ctr"/>
              <a:lstStyle/>
              <a:p>
                <a:pPr algn="ctr"/>
                <a:r>
                  <a:rPr lang="ru-RU" sz="1000" b="1" dirty="0" smtClean="0">
                    <a:solidFill>
                      <a:srgbClr val="FFFFFF"/>
                    </a:solidFill>
                  </a:rPr>
                  <a:t>Консультирование</a:t>
                </a:r>
                <a:endParaRPr lang="de-DE" sz="1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f der gleichen Seite des Rechtecks liegende Ecken abrunden 18"/>
              <p:cNvSpPr/>
              <p:nvPr/>
            </p:nvSpPr>
            <p:spPr bwMode="gray">
              <a:xfrm rot="5400000">
                <a:off x="6019722" y="5113016"/>
                <a:ext cx="907104" cy="357666"/>
              </a:xfrm>
              <a:prstGeom prst="round2Same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72000" rtlCol="0" anchor="ctr"/>
              <a:lstStyle/>
              <a:p>
                <a:pPr algn="ctr"/>
                <a:r>
                  <a:rPr lang="ru-RU" sz="1000" b="1" dirty="0" smtClean="0">
                    <a:solidFill>
                      <a:srgbClr val="FFFFFF"/>
                    </a:solidFill>
                  </a:rPr>
                  <a:t>Реабилитация</a:t>
                </a:r>
                <a:endParaRPr lang="de-DE" sz="1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f der gleichen Seite des Rechtecks liegende Ecken abrunden 19"/>
              <p:cNvSpPr/>
              <p:nvPr/>
            </p:nvSpPr>
            <p:spPr bwMode="gray">
              <a:xfrm rot="5400000">
                <a:off x="6019722" y="6054165"/>
                <a:ext cx="907104" cy="357666"/>
              </a:xfrm>
              <a:prstGeom prst="round2Same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72000" rtlCol="0" anchor="ctr"/>
              <a:lstStyle/>
              <a:p>
                <a:pPr algn="ctr"/>
                <a:r>
                  <a:rPr lang="ru-RU" sz="800" b="1" dirty="0" smtClean="0">
                    <a:solidFill>
                      <a:srgbClr val="FFFFFF"/>
                    </a:solidFill>
                  </a:rPr>
                  <a:t>Предъявление  претензий</a:t>
                </a:r>
                <a:endParaRPr lang="de-DE" sz="8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f der gleichen Seite des Rechtecks liegende Ecken abrunden 9"/>
              <p:cNvSpPr/>
              <p:nvPr/>
            </p:nvSpPr>
            <p:spPr bwMode="gray">
              <a:xfrm rot="5400000">
                <a:off x="-281783" y="281779"/>
                <a:ext cx="6858002" cy="6294445"/>
              </a:xfrm>
              <a:prstGeom prst="round2SameRect">
                <a:avLst>
                  <a:gd name="adj1" fmla="val 1971"/>
                  <a:gd name="adj2" fmla="val 0"/>
                </a:avLst>
              </a:prstGeom>
              <a:solidFill>
                <a:srgbClr val="F2F2F2"/>
              </a:soli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5" name="Gruppieren 28"/>
            <p:cNvGrpSpPr/>
            <p:nvPr/>
          </p:nvGrpSpPr>
          <p:grpSpPr bwMode="gray">
            <a:xfrm>
              <a:off x="323849" y="1555750"/>
              <a:ext cx="5629276" cy="4897586"/>
              <a:chOff x="323849" y="1555750"/>
              <a:chExt cx="5629276" cy="4897586"/>
            </a:xfrm>
          </p:grpSpPr>
          <p:grpSp>
            <p:nvGrpSpPr>
              <p:cNvPr id="6" name="Gruppieren 33"/>
              <p:cNvGrpSpPr/>
              <p:nvPr/>
            </p:nvGrpSpPr>
            <p:grpSpPr bwMode="gray">
              <a:xfrm>
                <a:off x="323849" y="1555750"/>
                <a:ext cx="2766772" cy="2307357"/>
                <a:chOff x="1504950" y="1555750"/>
                <a:chExt cx="4448174" cy="2307357"/>
              </a:xfrm>
            </p:grpSpPr>
            <p:sp>
              <p:nvSpPr>
                <p:cNvPr id="35" name="Rectangle 19"/>
                <p:cNvSpPr>
                  <a:spLocks noChangeArrowheads="1"/>
                </p:cNvSpPr>
                <p:nvPr/>
              </p:nvSpPr>
              <p:spPr bwMode="gray">
                <a:xfrm>
                  <a:off x="1504950" y="1555750"/>
                  <a:ext cx="4448174" cy="3603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2700" algn="ctr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88000" tIns="0" rIns="0" bIns="0" anchor="ctr"/>
                <a:lstStyle/>
                <a:p>
                  <a:pPr defTabSz="801688" eaLnBrk="0" hangingPunct="0">
                    <a:defRPr/>
                  </a:pPr>
                  <a:r>
                    <a:rPr lang="ru-RU" sz="1600" b="1" noProof="1">
                      <a:solidFill>
                        <a:srgbClr val="FFFFFF"/>
                      </a:solidFill>
                      <a:cs typeface="Arial" charset="0"/>
                    </a:rPr>
                    <a:t>Минимальные требования</a:t>
                  </a:r>
                  <a:endParaRPr lang="de-DE" sz="1600" b="1" noProof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36" name="Rectangle 5"/>
                <p:cNvSpPr>
                  <a:spLocks noChangeArrowheads="1"/>
                </p:cNvSpPr>
                <p:nvPr/>
              </p:nvSpPr>
              <p:spPr bwMode="gray">
                <a:xfrm>
                  <a:off x="1504950" y="1916113"/>
                  <a:ext cx="4448174" cy="194699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7D7D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108000" rIns="144000" bIns="72000"/>
                <a:lstStyle/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Подросток имеет доступ к консультационным услугам курирующего специалиста на весь период патронажа. </a:t>
                  </a: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Контрольные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посещения семьи подростка, </a:t>
                  </a: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школы осуществляются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регулярно в соответствии с </a:t>
                  </a: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программой;</a:t>
                  </a:r>
                  <a:endParaRPr lang="ru-RU" sz="1000" noProof="1">
                    <a:solidFill>
                      <a:srgbClr val="404040"/>
                    </a:solidFill>
                    <a:cs typeface="Arial" charset="0"/>
                  </a:endParaRP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Информация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о контрольных проверках </a:t>
                  </a: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фиксируется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и хранится в личном </a:t>
                  </a: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деле;</a:t>
                  </a:r>
                  <a:endParaRPr lang="ru-RU" sz="1000" noProof="1">
                    <a:solidFill>
                      <a:srgbClr val="404040"/>
                    </a:solidFill>
                    <a:cs typeface="Arial" charset="0"/>
                  </a:endParaRP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В ходе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посещений обеспечиваются права ребенка на конфиденциальность</a:t>
                  </a:r>
                </a:p>
              </p:txBody>
            </p:sp>
          </p:grpSp>
          <p:grpSp>
            <p:nvGrpSpPr>
              <p:cNvPr id="11" name="Gruppieren 36"/>
              <p:cNvGrpSpPr/>
              <p:nvPr/>
            </p:nvGrpSpPr>
            <p:grpSpPr bwMode="gray">
              <a:xfrm>
                <a:off x="3186353" y="1555750"/>
                <a:ext cx="2766772" cy="2307357"/>
                <a:chOff x="1504950" y="1555750"/>
                <a:chExt cx="4448174" cy="2307357"/>
              </a:xfrm>
            </p:grpSpPr>
            <p:sp>
              <p:nvSpPr>
                <p:cNvPr id="38" name="Rectangle 19"/>
                <p:cNvSpPr>
                  <a:spLocks noChangeArrowheads="1"/>
                </p:cNvSpPr>
                <p:nvPr/>
              </p:nvSpPr>
              <p:spPr bwMode="gray">
                <a:xfrm>
                  <a:off x="1504950" y="1555750"/>
                  <a:ext cx="4448174" cy="36036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7D7D7"/>
                    </a:gs>
                  </a:gsLst>
                  <a:lin ang="5400000" scaled="1"/>
                </a:gradFill>
                <a:ln w="12700" algn="ctr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88000" tIns="0" rIns="0" bIns="0" anchor="ctr"/>
                <a:lstStyle/>
                <a:p>
                  <a:pPr defTabSz="801688" eaLnBrk="0" hangingPunct="0">
                    <a:defRPr/>
                  </a:pPr>
                  <a:r>
                    <a:rPr lang="ru-RU" sz="1200" b="1" noProof="1">
                      <a:solidFill>
                        <a:srgbClr val="404040"/>
                      </a:solidFill>
                      <a:cs typeface="Arial" charset="0"/>
                    </a:rPr>
                    <a:t>Требования повышенного качества</a:t>
                  </a:r>
                  <a:endParaRPr lang="de-DE" sz="1200" b="1" noProof="1">
                    <a:solidFill>
                      <a:srgbClr val="404040"/>
                    </a:solidFill>
                    <a:cs typeface="Arial" charset="0"/>
                  </a:endParaRPr>
                </a:p>
              </p:txBody>
            </p:sp>
            <p:sp>
              <p:nvSpPr>
                <p:cNvPr id="39" name="Rectangle 5"/>
                <p:cNvSpPr>
                  <a:spLocks noChangeArrowheads="1"/>
                </p:cNvSpPr>
                <p:nvPr/>
              </p:nvSpPr>
              <p:spPr bwMode="gray">
                <a:xfrm>
                  <a:off x="1504950" y="1916113"/>
                  <a:ext cx="4448174" cy="194699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7D7D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108000" rIns="144000" bIns="72000"/>
                <a:lstStyle/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Оказываются консультационные услуги для представителей контактных групп подростка;</a:t>
                  </a: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Предоставляются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дополнительные консультации;</a:t>
                  </a: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Проводятся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организационные мероприятия для включения подростка в другие контактные группы спортивной, творческой и другой позитивной направленности.</a:t>
                  </a:r>
                </a:p>
              </p:txBody>
            </p:sp>
          </p:grpSp>
          <p:grpSp>
            <p:nvGrpSpPr>
              <p:cNvPr id="13" name="Gruppieren 39"/>
              <p:cNvGrpSpPr/>
              <p:nvPr/>
            </p:nvGrpSpPr>
            <p:grpSpPr bwMode="gray">
              <a:xfrm>
                <a:off x="3186353" y="4037335"/>
                <a:ext cx="2766772" cy="2416001"/>
                <a:chOff x="1504950" y="4037335"/>
                <a:chExt cx="4448174" cy="2416001"/>
              </a:xfrm>
            </p:grpSpPr>
            <p:sp>
              <p:nvSpPr>
                <p:cNvPr id="41" name="Rectangle 19"/>
                <p:cNvSpPr>
                  <a:spLocks noChangeArrowheads="1"/>
                </p:cNvSpPr>
                <p:nvPr/>
              </p:nvSpPr>
              <p:spPr bwMode="gray">
                <a:xfrm>
                  <a:off x="1504950" y="4037335"/>
                  <a:ext cx="4448174" cy="36036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7D7D7"/>
                    </a:gs>
                  </a:gsLst>
                  <a:lin ang="5400000" scaled="1"/>
                </a:gradFill>
                <a:ln w="12700" algn="ctr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88000" tIns="0" rIns="0" bIns="0" anchor="ctr"/>
                <a:lstStyle/>
                <a:p>
                  <a:pPr defTabSz="801688" eaLnBrk="0" hangingPunct="0">
                    <a:defRPr/>
                  </a:pPr>
                  <a:r>
                    <a:rPr lang="ru-RU" sz="1600" b="1" noProof="1">
                      <a:solidFill>
                        <a:srgbClr val="404040"/>
                      </a:solidFill>
                      <a:cs typeface="Arial" charset="0"/>
                    </a:rPr>
                    <a:t>Результат</a:t>
                  </a:r>
                  <a:endParaRPr lang="de-DE" sz="1600" b="1" noProof="1">
                    <a:solidFill>
                      <a:srgbClr val="404040"/>
                    </a:solidFill>
                    <a:cs typeface="Arial" charset="0"/>
                  </a:endParaRPr>
                </a:p>
              </p:txBody>
            </p:sp>
            <p:sp>
              <p:nvSpPr>
                <p:cNvPr id="42" name="Rectangle 5"/>
                <p:cNvSpPr>
                  <a:spLocks noChangeArrowheads="1"/>
                </p:cNvSpPr>
                <p:nvPr/>
              </p:nvSpPr>
              <p:spPr bwMode="gray">
                <a:xfrm>
                  <a:off x="1504950" y="4397698"/>
                  <a:ext cx="4448174" cy="205563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7D7D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108000" rIns="144000" bIns="72000"/>
                <a:lstStyle/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600" noProof="1">
                      <a:solidFill>
                        <a:srgbClr val="404040"/>
                      </a:solidFill>
                      <a:cs typeface="Arial" charset="0"/>
                    </a:rPr>
                    <a:t>Подросток демонстрирует позитивное поведение и устойчивость к негативным внешним воздействиям. Подросток вовлечен в позитивную контактную среду.</a:t>
                  </a:r>
                  <a:endParaRPr lang="de-DE" sz="1600" noProof="1" smtClean="0">
                    <a:solidFill>
                      <a:srgbClr val="40404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" name="Gruppieren 42"/>
              <p:cNvGrpSpPr/>
              <p:nvPr/>
            </p:nvGrpSpPr>
            <p:grpSpPr bwMode="gray">
              <a:xfrm>
                <a:off x="323849" y="4037335"/>
                <a:ext cx="2766772" cy="2416001"/>
                <a:chOff x="1504950" y="4037335"/>
                <a:chExt cx="4448174" cy="2416001"/>
              </a:xfrm>
            </p:grpSpPr>
            <p:sp>
              <p:nvSpPr>
                <p:cNvPr id="44" name="Rectangle 19"/>
                <p:cNvSpPr>
                  <a:spLocks noChangeArrowheads="1"/>
                </p:cNvSpPr>
                <p:nvPr/>
              </p:nvSpPr>
              <p:spPr bwMode="gray">
                <a:xfrm>
                  <a:off x="1504950" y="4037335"/>
                  <a:ext cx="4448174" cy="36036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7D7D7"/>
                    </a:gs>
                  </a:gsLst>
                  <a:lin ang="5400000" scaled="1"/>
                </a:gradFill>
                <a:ln w="12700" algn="ctr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88000" tIns="0" rIns="0" bIns="0" anchor="ctr"/>
                <a:lstStyle/>
                <a:p>
                  <a:pPr defTabSz="801688" eaLnBrk="0" hangingPunct="0">
                    <a:defRPr/>
                  </a:pPr>
                  <a:r>
                    <a:rPr lang="ru-RU" sz="1600" b="1" noProof="1">
                      <a:solidFill>
                        <a:srgbClr val="404040"/>
                      </a:solidFill>
                      <a:cs typeface="Arial" charset="0"/>
                    </a:rPr>
                    <a:t>Показатели</a:t>
                  </a:r>
                  <a:endParaRPr lang="de-DE" sz="1600" b="1" noProof="1">
                    <a:solidFill>
                      <a:srgbClr val="404040"/>
                    </a:solidFill>
                    <a:cs typeface="Arial" charset="0"/>
                  </a:endParaRPr>
                </a:p>
              </p:txBody>
            </p:sp>
            <p:sp>
              <p:nvSpPr>
                <p:cNvPr id="45" name="Rectangle 5"/>
                <p:cNvSpPr>
                  <a:spLocks noChangeArrowheads="1"/>
                </p:cNvSpPr>
                <p:nvPr/>
              </p:nvSpPr>
              <p:spPr bwMode="gray">
                <a:xfrm>
                  <a:off x="1504950" y="4397698"/>
                  <a:ext cx="4448174" cy="205563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7D7D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108000" rIns="144000" bIns="72000"/>
                <a:lstStyle/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Существует утвержденная программа патронажа с определением задач, мероприятий и сроков патронажа;</a:t>
                  </a: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Существует док-ное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подтверждение </a:t>
                  </a: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посещений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и </a:t>
                  </a: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собеседований;</a:t>
                  </a:r>
                  <a:endParaRPr lang="ru-RU" sz="1000" noProof="1">
                    <a:solidFill>
                      <a:srgbClr val="404040"/>
                    </a:solidFill>
                    <a:cs typeface="Arial" charset="0"/>
                  </a:endParaRP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Имеется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подтверждение об участии подростка в позитивных контактных группах;</a:t>
                  </a: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Существует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заключение о достижении целей патронажа и снятии подростка с патронажа.</a:t>
                  </a:r>
                </a:p>
              </p:txBody>
            </p:sp>
          </p:grpSp>
        </p:grpSp>
      </p:grp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23851" y="-2"/>
            <a:ext cx="5629274" cy="1340769"/>
          </a:xfrm>
        </p:spPr>
        <p:txBody>
          <a:bodyPr>
            <a:noAutofit/>
          </a:bodyPr>
          <a:lstStyle/>
          <a:p>
            <a:r>
              <a:rPr lang="ru-RU" sz="2000" b="1" noProof="1">
                <a:solidFill>
                  <a:srgbClr val="000000"/>
                </a:solidFill>
              </a:rPr>
              <a:t>Пример стандарта услуги «Социально-психологическая реабилитация подростков, находящихся в трудной жизненной ситуации</a:t>
            </a:r>
            <a:r>
              <a:rPr lang="ru-RU" sz="2000" b="1" noProof="1" smtClean="0">
                <a:solidFill>
                  <a:srgbClr val="000000"/>
                </a:solidFill>
              </a:rPr>
              <a:t>»:</a:t>
            </a:r>
            <a:br>
              <a:rPr lang="ru-RU" sz="2000" b="1" noProof="1" smtClean="0">
                <a:solidFill>
                  <a:srgbClr val="000000"/>
                </a:solidFill>
              </a:rPr>
            </a:br>
            <a:r>
              <a:rPr lang="ru-RU" sz="2000" b="1" noProof="1" smtClean="0">
                <a:solidFill>
                  <a:srgbClr val="000000"/>
                </a:solidFill>
              </a:rPr>
              <a:t>Раздел «Социальный патронаж»</a:t>
            </a:r>
            <a:endParaRPr lang="de-DE" sz="2000" b="1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06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7"/>
          <p:cNvGrpSpPr/>
          <p:nvPr/>
        </p:nvGrpSpPr>
        <p:grpSpPr bwMode="gray">
          <a:xfrm>
            <a:off x="5953125" y="-2"/>
            <a:ext cx="3190875" cy="6858005"/>
            <a:chOff x="5953125" y="-2"/>
            <a:chExt cx="3190875" cy="6858005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gray">
            <a:xfrm>
              <a:off x="5953125" y="-2"/>
              <a:ext cx="3190875" cy="6858005"/>
            </a:xfrm>
            <a:prstGeom prst="rect">
              <a:avLst/>
            </a:prstGeom>
            <a:noFill/>
          </p:spPr>
        </p:pic>
        <p:sp>
          <p:nvSpPr>
            <p:cNvPr id="12" name="Rechteck 11"/>
            <p:cNvSpPr/>
            <p:nvPr/>
          </p:nvSpPr>
          <p:spPr bwMode="gray">
            <a:xfrm>
              <a:off x="7839075" y="-1"/>
              <a:ext cx="1304925" cy="6858003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>
                    <a:alpha val="32941"/>
                  </a:srgbClr>
                </a:gs>
              </a:gsLst>
              <a:lin ang="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" name="Gruppieren 29"/>
          <p:cNvGrpSpPr/>
          <p:nvPr/>
        </p:nvGrpSpPr>
        <p:grpSpPr bwMode="gray">
          <a:xfrm>
            <a:off x="-5" y="1"/>
            <a:ext cx="6732244" cy="6858002"/>
            <a:chOff x="-5" y="1"/>
            <a:chExt cx="6732244" cy="6858002"/>
          </a:xfrm>
        </p:grpSpPr>
        <p:grpSp>
          <p:nvGrpSpPr>
            <p:cNvPr id="4" name="Gruppieren 26"/>
            <p:cNvGrpSpPr/>
            <p:nvPr/>
          </p:nvGrpSpPr>
          <p:grpSpPr bwMode="gray">
            <a:xfrm>
              <a:off x="-5" y="1"/>
              <a:ext cx="6732244" cy="6858002"/>
              <a:chOff x="-5" y="1"/>
              <a:chExt cx="6732244" cy="6858002"/>
            </a:xfrm>
          </p:grpSpPr>
          <p:sp>
            <p:nvSpPr>
              <p:cNvPr id="17" name="Auf der gleichen Seite des Rechtecks liegende Ecken abrunden 16"/>
              <p:cNvSpPr/>
              <p:nvPr/>
            </p:nvSpPr>
            <p:spPr bwMode="gray">
              <a:xfrm rot="5400000">
                <a:off x="6019722" y="3230722"/>
                <a:ext cx="907103" cy="357665"/>
              </a:xfrm>
              <a:prstGeom prst="round2Same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36000" rtlCol="0" anchor="ctr"/>
              <a:lstStyle/>
              <a:p>
                <a:pPr algn="ctr"/>
                <a:r>
                  <a:rPr lang="ru-RU" sz="1000" b="1" dirty="0" smtClean="0">
                    <a:solidFill>
                      <a:srgbClr val="FFFFFF"/>
                    </a:solidFill>
                    <a:effectLst>
                      <a:outerShdw blurRad="38100" dist="25400" dir="54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Социальный патронаж</a:t>
                </a:r>
                <a:endParaRPr lang="de-DE" sz="1000" b="1" dirty="0">
                  <a:solidFill>
                    <a:srgbClr val="FFFFFF"/>
                  </a:solidFill>
                  <a:effectLst>
                    <a:outerShdw blurRad="38100" dist="25400" dir="54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7" name="Auf der gleichen Seite des Rechtecks liegende Ecken abrunden 6"/>
              <p:cNvSpPr/>
              <p:nvPr/>
            </p:nvSpPr>
            <p:spPr bwMode="gray">
              <a:xfrm rot="5400000">
                <a:off x="6059788" y="2249506"/>
                <a:ext cx="907104" cy="437799"/>
              </a:xfrm>
              <a:prstGeom prst="round2SameRect">
                <a:avLst/>
              </a:pr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72000" rtlCol="0" anchor="ctr"/>
              <a:lstStyle/>
              <a:p>
                <a:pPr algn="ctr"/>
                <a:r>
                  <a:rPr lang="ru-RU" sz="1000" b="1" dirty="0" smtClean="0">
                    <a:solidFill>
                      <a:srgbClr val="FFFFFF"/>
                    </a:solidFill>
                  </a:rPr>
                  <a:t>Квалификация</a:t>
                </a:r>
                <a:endParaRPr lang="de-DE" sz="1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Auf der gleichen Seite des Rechtecks liegende Ecken abrunden 7"/>
              <p:cNvSpPr/>
              <p:nvPr/>
            </p:nvSpPr>
            <p:spPr bwMode="gray">
              <a:xfrm rot="5400000">
                <a:off x="6019722" y="1348425"/>
                <a:ext cx="907104" cy="357666"/>
              </a:xfrm>
              <a:prstGeom prst="round2Same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72000" rtlCol="0" anchor="ctr"/>
              <a:lstStyle/>
              <a:p>
                <a:pPr algn="ctr"/>
                <a:r>
                  <a:rPr lang="ru-RU" sz="900" b="1" dirty="0" smtClean="0">
                    <a:solidFill>
                      <a:srgbClr val="FFFFFF"/>
                    </a:solidFill>
                  </a:rPr>
                  <a:t>Обеспечение  доступности</a:t>
                </a:r>
                <a:endParaRPr lang="de-DE" sz="9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Auf der gleichen Seite des Rechtecks liegende Ecken abrunden 8"/>
              <p:cNvSpPr/>
              <p:nvPr/>
            </p:nvSpPr>
            <p:spPr bwMode="gray">
              <a:xfrm rot="5400000">
                <a:off x="6019722" y="407277"/>
                <a:ext cx="907104" cy="357666"/>
              </a:xfrm>
              <a:prstGeom prst="round2Same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72000" rtlCol="0" anchor="ctr"/>
              <a:lstStyle/>
              <a:p>
                <a:pPr algn="ctr"/>
                <a:r>
                  <a:rPr lang="ru-RU" sz="1000" b="1" dirty="0" smtClean="0">
                    <a:solidFill>
                      <a:srgbClr val="FFFFFF"/>
                    </a:solidFill>
                  </a:rPr>
                  <a:t>Информирование</a:t>
                </a:r>
                <a:endParaRPr lang="de-DE" sz="1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Auf der gleichen Seite des Rechtecks liegende Ecken abrunden 15"/>
              <p:cNvSpPr/>
              <p:nvPr/>
            </p:nvSpPr>
            <p:spPr bwMode="gray">
              <a:xfrm rot="5400000">
                <a:off x="6019722" y="4171868"/>
                <a:ext cx="907104" cy="357666"/>
              </a:xfrm>
              <a:prstGeom prst="round2Same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72000" rtlCol="0" anchor="ctr"/>
              <a:lstStyle/>
              <a:p>
                <a:pPr algn="ctr"/>
                <a:r>
                  <a:rPr lang="ru-RU" sz="1000" b="1" dirty="0" smtClean="0">
                    <a:solidFill>
                      <a:srgbClr val="FFFFFF"/>
                    </a:solidFill>
                  </a:rPr>
                  <a:t>Консультирование</a:t>
                </a:r>
                <a:endParaRPr lang="de-DE" sz="1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Auf der gleichen Seite des Rechtecks liegende Ecken abrunden 18"/>
              <p:cNvSpPr/>
              <p:nvPr/>
            </p:nvSpPr>
            <p:spPr bwMode="gray">
              <a:xfrm rot="5400000">
                <a:off x="6019722" y="5113016"/>
                <a:ext cx="907104" cy="357666"/>
              </a:xfrm>
              <a:prstGeom prst="round2Same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72000" rtlCol="0" anchor="ctr"/>
              <a:lstStyle/>
              <a:p>
                <a:pPr algn="ctr"/>
                <a:r>
                  <a:rPr lang="ru-RU" sz="1000" b="1" dirty="0" smtClean="0">
                    <a:solidFill>
                      <a:srgbClr val="FFFFFF"/>
                    </a:solidFill>
                  </a:rPr>
                  <a:t>Реабилитация</a:t>
                </a:r>
                <a:endParaRPr lang="de-DE" sz="1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Auf der gleichen Seite des Rechtecks liegende Ecken abrunden 19"/>
              <p:cNvSpPr/>
              <p:nvPr/>
            </p:nvSpPr>
            <p:spPr bwMode="gray">
              <a:xfrm rot="5400000">
                <a:off x="6019722" y="6054165"/>
                <a:ext cx="907104" cy="357666"/>
              </a:xfrm>
              <a:prstGeom prst="round2Same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72000" rtlCol="0" anchor="ctr"/>
              <a:lstStyle/>
              <a:p>
                <a:pPr algn="ctr"/>
                <a:r>
                  <a:rPr lang="ru-RU" sz="800" b="1" dirty="0" smtClean="0">
                    <a:solidFill>
                      <a:srgbClr val="FFFFFF"/>
                    </a:solidFill>
                  </a:rPr>
                  <a:t>Предъявление  претензий</a:t>
                </a:r>
                <a:endParaRPr lang="de-DE" sz="8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f der gleichen Seite des Rechtecks liegende Ecken abrunden 9"/>
              <p:cNvSpPr/>
              <p:nvPr/>
            </p:nvSpPr>
            <p:spPr bwMode="gray">
              <a:xfrm rot="5400000">
                <a:off x="-281783" y="281779"/>
                <a:ext cx="6858002" cy="6294445"/>
              </a:xfrm>
              <a:prstGeom prst="round2SameRect">
                <a:avLst>
                  <a:gd name="adj1" fmla="val 1971"/>
                  <a:gd name="adj2" fmla="val 0"/>
                </a:avLst>
              </a:prstGeom>
              <a:solidFill>
                <a:srgbClr val="F2F2F2"/>
              </a:soli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5" name="Gruppieren 28"/>
            <p:cNvGrpSpPr/>
            <p:nvPr/>
          </p:nvGrpSpPr>
          <p:grpSpPr bwMode="gray">
            <a:xfrm>
              <a:off x="179512" y="1382001"/>
              <a:ext cx="5904655" cy="5143343"/>
              <a:chOff x="179512" y="1382001"/>
              <a:chExt cx="5904655" cy="5143343"/>
            </a:xfrm>
          </p:grpSpPr>
          <p:grpSp>
            <p:nvGrpSpPr>
              <p:cNvPr id="6" name="Gruppieren 33"/>
              <p:cNvGrpSpPr/>
              <p:nvPr/>
            </p:nvGrpSpPr>
            <p:grpSpPr bwMode="gray">
              <a:xfrm>
                <a:off x="179512" y="1382001"/>
                <a:ext cx="2911109" cy="2695071"/>
                <a:chOff x="1272898" y="1382001"/>
                <a:chExt cx="4680226" cy="2695071"/>
              </a:xfrm>
            </p:grpSpPr>
            <p:sp>
              <p:nvSpPr>
                <p:cNvPr id="35" name="Rectangle 19"/>
                <p:cNvSpPr>
                  <a:spLocks noChangeArrowheads="1"/>
                </p:cNvSpPr>
                <p:nvPr/>
              </p:nvSpPr>
              <p:spPr bwMode="gray">
                <a:xfrm>
                  <a:off x="1272898" y="1382001"/>
                  <a:ext cx="4680226" cy="35710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2700" algn="ctr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88000" tIns="0" rIns="0" bIns="0" anchor="ctr"/>
                <a:lstStyle/>
                <a:p>
                  <a:pPr defTabSz="801688" eaLnBrk="0" hangingPunct="0">
                    <a:defRPr/>
                  </a:pPr>
                  <a:r>
                    <a:rPr lang="ru-RU" sz="1600" b="1" noProof="1">
                      <a:solidFill>
                        <a:srgbClr val="FFFFFF"/>
                      </a:solidFill>
                      <a:cs typeface="Arial" charset="0"/>
                    </a:rPr>
                    <a:t>Минимальные требования</a:t>
                  </a:r>
                  <a:endParaRPr lang="de-DE" sz="1600" b="1" noProof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36" name="Rectangle 5"/>
                <p:cNvSpPr>
                  <a:spLocks noChangeArrowheads="1"/>
                </p:cNvSpPr>
                <p:nvPr/>
              </p:nvSpPr>
              <p:spPr bwMode="gray">
                <a:xfrm>
                  <a:off x="1272898" y="1742364"/>
                  <a:ext cx="4680226" cy="233470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7D7D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108000" rIns="144000" bIns="72000"/>
                <a:lstStyle/>
                <a:p>
                  <a:pPr>
                    <a:lnSpc>
                      <a:spcPct val="95000"/>
                    </a:lnSpc>
                    <a:spcAft>
                      <a:spcPts val="3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комплектование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штатов в соответствии с действующими </a:t>
                  </a: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нормативами; </a:t>
                  </a:r>
                  <a:endParaRPr lang="ru-RU" sz="1000" noProof="1">
                    <a:solidFill>
                      <a:srgbClr val="404040"/>
                    </a:solidFill>
                    <a:cs typeface="Arial" charset="0"/>
                  </a:endParaRPr>
                </a:p>
                <a:p>
                  <a:pPr>
                    <a:lnSpc>
                      <a:spcPct val="95000"/>
                    </a:lnSpc>
                    <a:spcAft>
                      <a:spcPts val="3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ясное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документированное описание политики в отношении отбора, найма, введения в должность и </a:t>
                  </a: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проф.подготовки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сотрудников; </a:t>
                  </a:r>
                </a:p>
                <a:p>
                  <a:pPr>
                    <a:lnSpc>
                      <a:spcPct val="95000"/>
                    </a:lnSpc>
                    <a:spcAft>
                      <a:spcPts val="3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для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каждого рабочего места имеется должностная инструкция; </a:t>
                  </a:r>
                </a:p>
                <a:p>
                  <a:pPr>
                    <a:lnSpc>
                      <a:spcPct val="95000"/>
                    </a:lnSpc>
                    <a:spcAft>
                      <a:spcPts val="3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услуга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оказывается специалистом, имеющим профильное образование;</a:t>
                  </a:r>
                </a:p>
                <a:p>
                  <a:pPr>
                    <a:lnSpc>
                      <a:spcPct val="95000"/>
                    </a:lnSpc>
                    <a:spcAft>
                      <a:spcPts val="3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допуск к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оказанию услуги проводится на основе </a:t>
                  </a: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документов о квалификации;</a:t>
                  </a:r>
                  <a:endParaRPr lang="ru-RU" sz="1000" noProof="1">
                    <a:solidFill>
                      <a:srgbClr val="404040"/>
                    </a:solidFill>
                    <a:cs typeface="Arial" charset="0"/>
                  </a:endParaRPr>
                </a:p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осуществляется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процедура регулярного контроля  и оценки работы; </a:t>
                  </a:r>
                </a:p>
              </p:txBody>
            </p:sp>
          </p:grpSp>
          <p:grpSp>
            <p:nvGrpSpPr>
              <p:cNvPr id="11" name="Gruppieren 36"/>
              <p:cNvGrpSpPr/>
              <p:nvPr/>
            </p:nvGrpSpPr>
            <p:grpSpPr bwMode="gray">
              <a:xfrm>
                <a:off x="3186352" y="1382001"/>
                <a:ext cx="2897815" cy="2695071"/>
                <a:chOff x="1504948" y="1382001"/>
                <a:chExt cx="4658853" cy="2695071"/>
              </a:xfrm>
            </p:grpSpPr>
            <p:sp>
              <p:nvSpPr>
                <p:cNvPr id="38" name="Rectangle 19"/>
                <p:cNvSpPr>
                  <a:spLocks noChangeArrowheads="1"/>
                </p:cNvSpPr>
                <p:nvPr/>
              </p:nvSpPr>
              <p:spPr bwMode="gray">
                <a:xfrm>
                  <a:off x="1504950" y="1382001"/>
                  <a:ext cx="4658851" cy="36036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7D7D7"/>
                    </a:gs>
                  </a:gsLst>
                  <a:lin ang="5400000" scaled="1"/>
                </a:gradFill>
                <a:ln w="12700" algn="ctr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88000" tIns="0" rIns="0" bIns="0" anchor="ctr"/>
                <a:lstStyle/>
                <a:p>
                  <a:pPr defTabSz="801688" eaLnBrk="0" hangingPunct="0">
                    <a:defRPr/>
                  </a:pPr>
                  <a:r>
                    <a:rPr lang="ru-RU" sz="1200" b="1" noProof="1">
                      <a:solidFill>
                        <a:srgbClr val="404040"/>
                      </a:solidFill>
                      <a:cs typeface="Arial" charset="0"/>
                    </a:rPr>
                    <a:t>Требования повышенного качества</a:t>
                  </a:r>
                  <a:endParaRPr lang="de-DE" sz="1200" b="1" noProof="1">
                    <a:solidFill>
                      <a:srgbClr val="404040"/>
                    </a:solidFill>
                    <a:cs typeface="Arial" charset="0"/>
                  </a:endParaRPr>
                </a:p>
              </p:txBody>
            </p:sp>
            <p:sp>
              <p:nvSpPr>
                <p:cNvPr id="39" name="Rectangle 5"/>
                <p:cNvSpPr>
                  <a:spLocks noChangeArrowheads="1"/>
                </p:cNvSpPr>
                <p:nvPr/>
              </p:nvSpPr>
              <p:spPr bwMode="gray">
                <a:xfrm>
                  <a:off x="1504948" y="1742364"/>
                  <a:ext cx="4658853" cy="233470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7D7D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108000" rIns="144000" bIns="72000"/>
                <a:lstStyle/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Специалисты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прошли дополнительную профессиональную подготовку и  имеют допуск к оказанию социально-психологических услуг; </a:t>
                  </a: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Качество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работы </a:t>
                  </a: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проверяется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и оценивается ежеквартально в соответствии с установленными критериями качества и результативности;</a:t>
                  </a: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20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% специалистов ежегодно участвуют в программах обучения, повышения квалификации и стажировок; </a:t>
                  </a: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Специалисты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направляются для освоения лучших практик других учреждений.</a:t>
                  </a:r>
                </a:p>
              </p:txBody>
            </p:sp>
          </p:grpSp>
          <p:grpSp>
            <p:nvGrpSpPr>
              <p:cNvPr id="13" name="Gruppieren 39"/>
              <p:cNvGrpSpPr/>
              <p:nvPr/>
            </p:nvGrpSpPr>
            <p:grpSpPr bwMode="gray">
              <a:xfrm>
                <a:off x="3186353" y="4220765"/>
                <a:ext cx="2897814" cy="2304579"/>
                <a:chOff x="1504950" y="4220765"/>
                <a:chExt cx="4658852" cy="2304579"/>
              </a:xfrm>
            </p:grpSpPr>
            <p:sp>
              <p:nvSpPr>
                <p:cNvPr id="41" name="Rectangle 19"/>
                <p:cNvSpPr>
                  <a:spLocks noChangeArrowheads="1"/>
                </p:cNvSpPr>
                <p:nvPr/>
              </p:nvSpPr>
              <p:spPr bwMode="gray">
                <a:xfrm>
                  <a:off x="1504950" y="4220765"/>
                  <a:ext cx="4658852" cy="36036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7D7D7"/>
                    </a:gs>
                  </a:gsLst>
                  <a:lin ang="5400000" scaled="1"/>
                </a:gradFill>
                <a:ln w="12700" algn="ctr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88000" tIns="0" rIns="0" bIns="0" anchor="ctr"/>
                <a:lstStyle/>
                <a:p>
                  <a:pPr defTabSz="801688" eaLnBrk="0" hangingPunct="0">
                    <a:defRPr/>
                  </a:pPr>
                  <a:r>
                    <a:rPr lang="ru-RU" sz="1600" b="1" noProof="1">
                      <a:solidFill>
                        <a:srgbClr val="404040"/>
                      </a:solidFill>
                      <a:cs typeface="Arial" charset="0"/>
                    </a:rPr>
                    <a:t>Результат</a:t>
                  </a:r>
                  <a:endParaRPr lang="de-DE" sz="1600" b="1" noProof="1">
                    <a:solidFill>
                      <a:srgbClr val="404040"/>
                    </a:solidFill>
                    <a:cs typeface="Arial" charset="0"/>
                  </a:endParaRPr>
                </a:p>
              </p:txBody>
            </p:sp>
            <p:sp>
              <p:nvSpPr>
                <p:cNvPr id="42" name="Rectangle 5"/>
                <p:cNvSpPr>
                  <a:spLocks noChangeArrowheads="1"/>
                </p:cNvSpPr>
                <p:nvPr/>
              </p:nvSpPr>
              <p:spPr bwMode="gray">
                <a:xfrm>
                  <a:off x="1504950" y="4581128"/>
                  <a:ext cx="4658852" cy="194421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7D7D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108000" rIns="144000" bIns="72000"/>
                <a:lstStyle/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400" noProof="1">
                      <a:solidFill>
                        <a:srgbClr val="404040"/>
                      </a:solidFill>
                      <a:cs typeface="Arial" charset="0"/>
                    </a:rPr>
                    <a:t>Потребителям услуги гарантируется обслуживание квалифицированным специалистом, имеющим необходимые навыки, знания и опыт в оказании социально-психологических услуг. </a:t>
                  </a:r>
                  <a:endParaRPr lang="de-DE" sz="1400" noProof="1" smtClean="0">
                    <a:solidFill>
                      <a:srgbClr val="40404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" name="Gruppieren 42"/>
              <p:cNvGrpSpPr/>
              <p:nvPr/>
            </p:nvGrpSpPr>
            <p:grpSpPr bwMode="gray">
              <a:xfrm>
                <a:off x="179512" y="4217516"/>
                <a:ext cx="2911109" cy="2307828"/>
                <a:chOff x="1272898" y="4217516"/>
                <a:chExt cx="4680226" cy="2307828"/>
              </a:xfrm>
            </p:grpSpPr>
            <p:sp>
              <p:nvSpPr>
                <p:cNvPr id="44" name="Rectangle 19"/>
                <p:cNvSpPr>
                  <a:spLocks noChangeArrowheads="1"/>
                </p:cNvSpPr>
                <p:nvPr/>
              </p:nvSpPr>
              <p:spPr bwMode="gray">
                <a:xfrm>
                  <a:off x="1272898" y="4217516"/>
                  <a:ext cx="4680226" cy="36036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7D7D7"/>
                    </a:gs>
                  </a:gsLst>
                  <a:lin ang="5400000" scaled="1"/>
                </a:gradFill>
                <a:ln w="12700" algn="ctr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88000" tIns="0" rIns="0" bIns="0" anchor="ctr"/>
                <a:lstStyle/>
                <a:p>
                  <a:pPr defTabSz="801688" eaLnBrk="0" hangingPunct="0">
                    <a:defRPr/>
                  </a:pPr>
                  <a:r>
                    <a:rPr lang="ru-RU" sz="1600" b="1" noProof="1">
                      <a:solidFill>
                        <a:srgbClr val="404040"/>
                      </a:solidFill>
                      <a:cs typeface="Arial" charset="0"/>
                    </a:rPr>
                    <a:t>Показатели</a:t>
                  </a:r>
                  <a:endParaRPr lang="de-DE" sz="1600" b="1" noProof="1">
                    <a:solidFill>
                      <a:srgbClr val="404040"/>
                    </a:solidFill>
                    <a:cs typeface="Arial" charset="0"/>
                  </a:endParaRPr>
                </a:p>
              </p:txBody>
            </p:sp>
            <p:sp>
              <p:nvSpPr>
                <p:cNvPr id="45" name="Rectangle 5"/>
                <p:cNvSpPr>
                  <a:spLocks noChangeArrowheads="1"/>
                </p:cNvSpPr>
                <p:nvPr/>
              </p:nvSpPr>
              <p:spPr bwMode="gray">
                <a:xfrm>
                  <a:off x="1272898" y="4581128"/>
                  <a:ext cx="4680226" cy="194421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7D7D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108000" rIns="144000" bIns="72000"/>
                <a:lstStyle/>
                <a:p>
                  <a:pPr marL="190500" indent="-190500">
                    <a:lnSpc>
                      <a:spcPct val="95000"/>
                    </a:lnSpc>
                    <a:spcAft>
                      <a:spcPts val="3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Имеется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утвержденная процедура контроля и оценки работы специалиста; </a:t>
                  </a: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3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80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% специалистов имеют профильное образование;</a:t>
                  </a: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3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50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% специалистов имеют допуск к оказанию социально-психологических услуг;</a:t>
                  </a: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3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Существует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и реализуется план развития и повышения квалификации персонала;</a:t>
                  </a: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3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Существует </a:t>
                  </a:r>
                  <a:r>
                    <a:rPr lang="ru-RU" sz="1000" noProof="1">
                      <a:solidFill>
                        <a:srgbClr val="404040"/>
                      </a:solidFill>
                      <a:cs typeface="Arial" charset="0"/>
                    </a:rPr>
                    <a:t>и реализуется процедура контроля работы специалистов</a:t>
                  </a:r>
                  <a:r>
                    <a:rPr lang="ru-RU" sz="1000" noProof="1" smtClean="0">
                      <a:solidFill>
                        <a:srgbClr val="404040"/>
                      </a:solidFill>
                      <a:cs typeface="Arial" charset="0"/>
                    </a:rPr>
                    <a:t>;</a:t>
                  </a:r>
                  <a:endParaRPr lang="ru-RU" sz="1000" noProof="1">
                    <a:solidFill>
                      <a:srgbClr val="404040"/>
                    </a:solidFill>
                    <a:cs typeface="Arial" charset="0"/>
                  </a:endParaRPr>
                </a:p>
              </p:txBody>
            </p:sp>
          </p:grpSp>
        </p:grpSp>
      </p:grp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23851" y="-2"/>
            <a:ext cx="5629274" cy="1340769"/>
          </a:xfrm>
        </p:spPr>
        <p:txBody>
          <a:bodyPr>
            <a:noAutofit/>
          </a:bodyPr>
          <a:lstStyle/>
          <a:p>
            <a:r>
              <a:rPr lang="ru-RU" sz="2000" b="1" noProof="1">
                <a:solidFill>
                  <a:srgbClr val="000000"/>
                </a:solidFill>
              </a:rPr>
              <a:t>Пример стандарта услуги «Социально-психологическая реабилитация подростков, находящихся в трудной жизненной ситуации</a:t>
            </a:r>
            <a:r>
              <a:rPr lang="ru-RU" sz="2000" b="1" noProof="1" smtClean="0">
                <a:solidFill>
                  <a:srgbClr val="000000"/>
                </a:solidFill>
              </a:rPr>
              <a:t>»</a:t>
            </a:r>
            <a:br>
              <a:rPr lang="ru-RU" sz="2000" b="1" noProof="1" smtClean="0">
                <a:solidFill>
                  <a:srgbClr val="000000"/>
                </a:solidFill>
              </a:rPr>
            </a:br>
            <a:r>
              <a:rPr lang="ru-RU" sz="2000" b="1" noProof="1" smtClean="0">
                <a:solidFill>
                  <a:srgbClr val="000000"/>
                </a:solidFill>
              </a:rPr>
              <a:t>Раздел «Квалификация специалистов»</a:t>
            </a:r>
            <a:endParaRPr lang="de-DE" sz="2000" b="1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16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6477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</a:rPr>
              <a:t>Виды социальных услуг (1)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468313" y="2060575"/>
            <a:ext cx="8207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611188" y="1989138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971550" y="1568450"/>
            <a:ext cx="72009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Материальная помощь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Денежные средства, продукты питания, средства санитарии и гигиены, средства ухода за детьми, одежда, обувь и другие предметы первой необходимости, топливо, а также специальные транспортные средства, технические средства реабилитации инвалидов и лиц, нуждающихся в постороннем уходе.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Социальное обслуживание на дому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Социально-бытовые услуги и социально-медицинские услуги для граждан, частично утратившим способность к самообслуживанию.</a:t>
            </a:r>
          </a:p>
        </p:txBody>
      </p:sp>
    </p:spTree>
    <p:extLst>
      <p:ext uri="{BB962C8B-B14F-4D97-AF65-F5344CB8AC3E}">
        <p14:creationId xmlns:p14="http://schemas.microsoft.com/office/powerpoint/2010/main" val="6279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8F9E-50A7-44F0-AEAB-2C7FEC4CEE2E}" type="slidenum">
              <a:rPr lang="de-DE" smtClean="0"/>
              <a:t>160</a:t>
            </a:fld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499366" cy="47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Пример стандарта услуги</a:t>
            </a:r>
            <a:br>
              <a:rPr lang="ru-RU" sz="2400" dirty="0" smtClean="0"/>
            </a:br>
            <a:r>
              <a:rPr lang="ru-RU" sz="2400" dirty="0" smtClean="0"/>
              <a:t>«Краткосрочное </a:t>
            </a:r>
            <a:r>
              <a:rPr lang="ru-RU" sz="2400" dirty="0"/>
              <a:t>кризисное консультирование </a:t>
            </a:r>
            <a:r>
              <a:rPr lang="ru-RU" sz="2400" dirty="0" smtClean="0"/>
              <a:t>семей»</a:t>
            </a:r>
            <a:br>
              <a:rPr lang="ru-RU" sz="2400" dirty="0" smtClean="0"/>
            </a:br>
            <a:r>
              <a:rPr lang="ru-RU" sz="2000" dirty="0" smtClean="0"/>
              <a:t>Национального фонда </a:t>
            </a:r>
            <a:r>
              <a:rPr lang="ru-RU" sz="2000" dirty="0"/>
              <a:t>защиты детей от жестокого обращения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425926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141" y="620688"/>
            <a:ext cx="8229600" cy="5040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Пример стандарта услуги</a:t>
            </a:r>
            <a:br>
              <a:rPr lang="ru-RU" sz="2400" dirty="0" smtClean="0"/>
            </a:br>
            <a:r>
              <a:rPr lang="ru-RU" sz="2400" dirty="0" smtClean="0"/>
              <a:t>«Краткосрочное </a:t>
            </a:r>
            <a:r>
              <a:rPr lang="ru-RU" sz="2400" dirty="0"/>
              <a:t>кризисное консультирование </a:t>
            </a:r>
            <a:r>
              <a:rPr lang="ru-RU" sz="2400" dirty="0" smtClean="0"/>
              <a:t>семей»</a:t>
            </a:r>
            <a:br>
              <a:rPr lang="ru-RU" sz="2400" dirty="0" smtClean="0"/>
            </a:br>
            <a:r>
              <a:rPr lang="ru-RU" sz="2000" dirty="0" smtClean="0"/>
              <a:t>Национального фонда </a:t>
            </a:r>
            <a:r>
              <a:rPr lang="ru-RU" sz="2000" dirty="0"/>
              <a:t>защиты детей от жестокого обращения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8F9E-50A7-44F0-AEAB-2C7FEC4CEE2E}" type="slidenum">
              <a:rPr lang="de-DE" smtClean="0"/>
              <a:t>161</a:t>
            </a:fld>
            <a:endParaRPr lang="de-D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2122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1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8F9E-50A7-44F0-AEAB-2C7FEC4CEE2E}" type="slidenum">
              <a:rPr lang="de-DE" smtClean="0"/>
              <a:t>162</a:t>
            </a:fld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08911" cy="33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60923"/>
            <a:ext cx="8208911" cy="359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4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149" y="188640"/>
            <a:ext cx="8203204" cy="432048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/>
              <a:t>Порядок предоставления </a:t>
            </a:r>
            <a:r>
              <a:rPr lang="ru-RU" sz="1600" b="1" dirty="0"/>
              <a:t>социальных услуг в полустационарной форме </a:t>
            </a:r>
            <a:r>
              <a:rPr lang="ru-RU" sz="1600" b="1" dirty="0" smtClean="0"/>
              <a:t>несовершеннолетним, Волгоградская область</a:t>
            </a:r>
            <a:endParaRPr lang="ru-RU" sz="16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8F9E-50A7-44F0-AEAB-2C7FEC4CEE2E}" type="slidenum">
              <a:rPr lang="de-DE" smtClean="0"/>
              <a:t>163</a:t>
            </a:fld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9" y="692696"/>
            <a:ext cx="7953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5" y="2348880"/>
            <a:ext cx="79343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8" y="4437112"/>
            <a:ext cx="79629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06413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501008"/>
            <a:ext cx="7577814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Механизмы контроля за соблюдением стандартов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Супервизия</a:t>
            </a:r>
            <a:r>
              <a:rPr lang="ru-RU" dirty="0" smtClean="0"/>
              <a:t>, самооценка, фокус-группы, контрольные закупки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621263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Супервизия</a:t>
            </a:r>
            <a:r>
              <a:rPr lang="ru-RU" dirty="0" smtClean="0"/>
              <a:t> – типы мероприятий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165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© Центр ГРАНИ</a:t>
            </a:r>
            <a:endParaRPr lang="en-US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05810787"/>
              </p:ext>
            </p:extLst>
          </p:nvPr>
        </p:nvGraphicFramePr>
        <p:xfrm>
          <a:off x="251520" y="1412776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9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" y="1089704"/>
            <a:ext cx="9144001" cy="5768295"/>
          </a:xfrm>
          <a:prstGeom prst="rect">
            <a:avLst/>
          </a:prstGeom>
          <a:noFill/>
        </p:spPr>
      </p:pic>
      <p:sp>
        <p:nvSpPr>
          <p:cNvPr id="19" name="Rectangle 71"/>
          <p:cNvSpPr>
            <a:spLocks noChangeArrowheads="1"/>
          </p:cNvSpPr>
          <p:nvPr/>
        </p:nvSpPr>
        <p:spPr bwMode="gray">
          <a:xfrm>
            <a:off x="1656" y="1555751"/>
            <a:ext cx="322194" cy="60665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28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1</a:t>
            </a:r>
            <a:endParaRPr lang="en-GB" sz="2800" noProof="1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dirty="0" smtClean="0"/>
              <a:t>Прочие формы оценки качества услуг</a:t>
            </a:r>
            <a:endParaRPr lang="en-US" dirty="0" smtClean="0"/>
          </a:p>
        </p:txBody>
      </p:sp>
      <p:sp>
        <p:nvSpPr>
          <p:cNvPr id="26" name="Rectangle 72"/>
          <p:cNvSpPr>
            <a:spLocks noChangeArrowheads="1"/>
          </p:cNvSpPr>
          <p:nvPr/>
        </p:nvSpPr>
        <p:spPr bwMode="gray">
          <a:xfrm>
            <a:off x="323850" y="2162401"/>
            <a:ext cx="6768430" cy="6066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spcAft>
                <a:spcPct val="20000"/>
              </a:spcAft>
              <a:defRPr/>
            </a:pPr>
            <a:r>
              <a:rPr lang="ru-RU" sz="24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Контрольные закупки («тайный покупатель») </a:t>
            </a:r>
            <a:endParaRPr lang="en-GB" sz="2400" noProof="1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7" name="Rectangle 74"/>
          <p:cNvSpPr>
            <a:spLocks noChangeArrowheads="1"/>
          </p:cNvSpPr>
          <p:nvPr/>
        </p:nvSpPr>
        <p:spPr bwMode="gray">
          <a:xfrm>
            <a:off x="323850" y="2769053"/>
            <a:ext cx="6768430" cy="6066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spcAft>
                <a:spcPct val="20000"/>
              </a:spcAft>
              <a:defRPr/>
            </a:pPr>
            <a:r>
              <a:rPr lang="ru-RU" sz="24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Внутренний аудит</a:t>
            </a:r>
            <a:endParaRPr lang="en-GB" sz="2400" noProof="1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8" name="Rectangle 76"/>
          <p:cNvSpPr>
            <a:spLocks noChangeArrowheads="1"/>
          </p:cNvSpPr>
          <p:nvPr/>
        </p:nvSpPr>
        <p:spPr bwMode="gray">
          <a:xfrm>
            <a:off x="323850" y="3375705"/>
            <a:ext cx="6768430" cy="6066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spcAft>
                <a:spcPct val="20000"/>
              </a:spcAft>
              <a:defRPr/>
            </a:pPr>
            <a:r>
              <a:rPr lang="ru-RU" sz="24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Самооценка соблюдения стандарта по чек-листу</a:t>
            </a:r>
            <a:endParaRPr lang="en-GB" sz="2400" noProof="1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33" name="Rectangle 78"/>
          <p:cNvSpPr>
            <a:spLocks noChangeArrowheads="1"/>
          </p:cNvSpPr>
          <p:nvPr/>
        </p:nvSpPr>
        <p:spPr bwMode="gray">
          <a:xfrm>
            <a:off x="323850" y="3982357"/>
            <a:ext cx="4482546" cy="6066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spcAft>
                <a:spcPct val="20000"/>
              </a:spcAft>
              <a:defRPr/>
            </a:pPr>
            <a:r>
              <a:rPr lang="ru-RU" sz="24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?</a:t>
            </a:r>
            <a:endParaRPr lang="en-GB" sz="2400" noProof="1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34" name="Rectangle 80"/>
          <p:cNvSpPr>
            <a:spLocks noChangeArrowheads="1"/>
          </p:cNvSpPr>
          <p:nvPr/>
        </p:nvSpPr>
        <p:spPr bwMode="gray">
          <a:xfrm>
            <a:off x="323850" y="4589009"/>
            <a:ext cx="4482546" cy="6066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spcAft>
                <a:spcPct val="20000"/>
              </a:spcAft>
              <a:defRPr/>
            </a:pPr>
            <a:r>
              <a:rPr lang="ru-RU" sz="24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?</a:t>
            </a:r>
            <a:endParaRPr lang="en-GB" sz="2400" noProof="1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35" name="Rectangle 80"/>
          <p:cNvSpPr>
            <a:spLocks noChangeArrowheads="1"/>
          </p:cNvSpPr>
          <p:nvPr/>
        </p:nvSpPr>
        <p:spPr bwMode="gray">
          <a:xfrm>
            <a:off x="323850" y="5195663"/>
            <a:ext cx="4482546" cy="6066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spcAft>
                <a:spcPct val="20000"/>
              </a:spcAft>
              <a:defRPr/>
            </a:pPr>
            <a:r>
              <a:rPr lang="ru-RU" sz="24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?</a:t>
            </a:r>
            <a:endParaRPr lang="en-GB" sz="2400" noProof="1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5" name="Rectangle 70"/>
          <p:cNvSpPr>
            <a:spLocks noChangeArrowheads="1"/>
          </p:cNvSpPr>
          <p:nvPr/>
        </p:nvSpPr>
        <p:spPr bwMode="gray">
          <a:xfrm>
            <a:off x="323850" y="1555751"/>
            <a:ext cx="6768430" cy="606650"/>
          </a:xfrm>
          <a:prstGeom prst="rect">
            <a:avLst/>
          </a:prstGeom>
          <a:solidFill>
            <a:schemeClr val="accent1">
              <a:alpha val="75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spcAft>
                <a:spcPct val="20000"/>
              </a:spcAft>
              <a:defRPr/>
            </a:pPr>
            <a:r>
              <a:rPr lang="ru-RU" sz="2400" noProof="1" smtClean="0">
                <a:solidFill>
                  <a:schemeClr val="bg1"/>
                </a:solidFill>
                <a:cs typeface="Arial" charset="0"/>
              </a:rPr>
              <a:t>Фокус-группы с получателями</a:t>
            </a:r>
            <a:endParaRPr lang="en-GB" sz="2400" noProof="1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7" name="Rectangle 71"/>
          <p:cNvSpPr>
            <a:spLocks noChangeArrowheads="1"/>
          </p:cNvSpPr>
          <p:nvPr/>
        </p:nvSpPr>
        <p:spPr bwMode="gray">
          <a:xfrm>
            <a:off x="1655" y="2162403"/>
            <a:ext cx="322194" cy="60665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28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</a:t>
            </a:r>
          </a:p>
        </p:txBody>
      </p:sp>
      <p:sp>
        <p:nvSpPr>
          <p:cNvPr id="38" name="Rectangle 73"/>
          <p:cNvSpPr>
            <a:spLocks noChangeArrowheads="1"/>
          </p:cNvSpPr>
          <p:nvPr/>
        </p:nvSpPr>
        <p:spPr bwMode="gray">
          <a:xfrm>
            <a:off x="1655" y="2769055"/>
            <a:ext cx="322194" cy="60665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28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3</a:t>
            </a:r>
          </a:p>
        </p:txBody>
      </p:sp>
      <p:sp>
        <p:nvSpPr>
          <p:cNvPr id="39" name="Rectangle 75"/>
          <p:cNvSpPr>
            <a:spLocks noChangeArrowheads="1"/>
          </p:cNvSpPr>
          <p:nvPr/>
        </p:nvSpPr>
        <p:spPr bwMode="gray">
          <a:xfrm>
            <a:off x="1655" y="3375707"/>
            <a:ext cx="322194" cy="60665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28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4</a:t>
            </a:r>
          </a:p>
        </p:txBody>
      </p:sp>
      <p:sp>
        <p:nvSpPr>
          <p:cNvPr id="52" name="Rectangle 77"/>
          <p:cNvSpPr>
            <a:spLocks noChangeArrowheads="1"/>
          </p:cNvSpPr>
          <p:nvPr/>
        </p:nvSpPr>
        <p:spPr bwMode="gray">
          <a:xfrm>
            <a:off x="1655" y="3982359"/>
            <a:ext cx="322194" cy="60665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28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5</a:t>
            </a:r>
          </a:p>
        </p:txBody>
      </p:sp>
      <p:sp>
        <p:nvSpPr>
          <p:cNvPr id="53" name="Rectangle 79"/>
          <p:cNvSpPr>
            <a:spLocks noChangeArrowheads="1"/>
          </p:cNvSpPr>
          <p:nvPr/>
        </p:nvSpPr>
        <p:spPr bwMode="gray">
          <a:xfrm>
            <a:off x="1655" y="4589011"/>
            <a:ext cx="322194" cy="60665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28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6</a:t>
            </a:r>
          </a:p>
        </p:txBody>
      </p:sp>
      <p:sp>
        <p:nvSpPr>
          <p:cNvPr id="54" name="Rectangle 79"/>
          <p:cNvSpPr>
            <a:spLocks noChangeArrowheads="1"/>
          </p:cNvSpPr>
          <p:nvPr/>
        </p:nvSpPr>
        <p:spPr bwMode="gray">
          <a:xfrm>
            <a:off x="1655" y="5195663"/>
            <a:ext cx="322194" cy="60665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28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7</a:t>
            </a:r>
            <a:endParaRPr lang="en-GB" sz="2800" noProof="1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0" name="Rectangle 69"/>
          <p:cNvSpPr>
            <a:spLocks noChangeArrowheads="1"/>
          </p:cNvSpPr>
          <p:nvPr/>
        </p:nvSpPr>
        <p:spPr bwMode="gray">
          <a:xfrm>
            <a:off x="1655" y="1555749"/>
            <a:ext cx="322194" cy="606652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2800" b="1" noProof="1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274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  <p:bldP spid="25" grpId="0" animBg="1"/>
      <p:bldP spid="37" grpId="0" animBg="1"/>
      <p:bldP spid="38" grpId="0" animBg="1"/>
      <p:bldP spid="39" grpId="0" animBg="1"/>
      <p:bldP spid="52" grpId="0" animBg="1"/>
      <p:bldP spid="53" grpId="0" animBg="1"/>
      <p:bldP spid="54" grpId="0" animBg="1"/>
      <p:bldP spid="20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0"/>
            <a:ext cx="7596336" cy="944563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ru-RU" altLang="ru-RU" sz="3200" dirty="0" smtClean="0">
                <a:solidFill>
                  <a:schemeClr val="tx1"/>
                </a:solidFill>
              </a:rPr>
              <a:t>Виды «контрольных закупок»</a:t>
            </a:r>
          </a:p>
        </p:txBody>
      </p:sp>
      <p:graphicFrame>
        <p:nvGraphicFramePr>
          <p:cNvPr id="17425" name="Group 17"/>
          <p:cNvGraphicFramePr>
            <a:graphicFrameLocks noGrp="1"/>
          </p:cNvGraphicFramePr>
          <p:nvPr/>
        </p:nvGraphicFramePr>
        <p:xfrm>
          <a:off x="204788" y="1149350"/>
          <a:ext cx="8653462" cy="5511800"/>
        </p:xfrm>
        <a:graphic>
          <a:graphicData uri="http://schemas.openxmlformats.org/drawingml/2006/table">
            <a:tbl>
              <a:tblPr/>
              <a:tblGrid>
                <a:gridCol w="4327525"/>
                <a:gridCol w="4325937"/>
              </a:tblGrid>
              <a:tr h="27559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RodchenkoCTT"/>
                          <a:cs typeface="Times New Roman" pitchFamily="18" charset="0"/>
                        </a:rPr>
                        <a:t>Расширенная</a:t>
                      </a:r>
                      <a:r>
                        <a:rPr kumimoji="0" lang="ru-RU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RodchenkoCTT"/>
                          <a:cs typeface="Times New Roman" pitchFamily="18" charset="0"/>
                        </a:rPr>
                        <a:t> - фиксируются все возможные значимые параметры, например, все способы инициирования контроля или осуществления запроса (телефон, факс, </a:t>
                      </a:r>
                      <a:r>
                        <a:rPr kumimoji="0" lang="ru-RU" altLang="zh-CN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RodchenkoCTT"/>
                          <a:cs typeface="Times New Roman" pitchFamily="18" charset="0"/>
                        </a:rPr>
                        <a:t>емайл</a:t>
                      </a:r>
                      <a:r>
                        <a:rPr kumimoji="0" lang="ru-RU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RodchenkoCTT"/>
                          <a:cs typeface="Times New Roman" pitchFamily="18" charset="0"/>
                        </a:rPr>
                        <a:t>, почта, личное обращение).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RodchenkoCT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RodchenkoCTT"/>
                          <a:cs typeface="Times New Roman" pitchFamily="18" charset="0"/>
                        </a:rPr>
                        <a:t>Целевая</a:t>
                      </a:r>
                      <a:r>
                        <a:rPr kumimoji="0" lang="ru-RU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RodchenkoCTT"/>
                          <a:cs typeface="Times New Roman" pitchFamily="18" charset="0"/>
                        </a:rPr>
                        <a:t> - оценивается отдельный, типичный (или нетипичный), значимый (или незначимый) для определенной целевой группы параметр (например наличие пандусов на входе в здание)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RodchenkoCT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59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RodchenkoCTT"/>
                          <a:cs typeface="Times New Roman" pitchFamily="18" charset="0"/>
                        </a:rPr>
                        <a:t>Полная</a:t>
                      </a:r>
                      <a:r>
                        <a:rPr kumimoji="0" lang="ru-RU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RodchenkoCTT"/>
                          <a:cs typeface="Times New Roman" pitchFamily="18" charset="0"/>
                        </a:rPr>
                        <a:t> - исследуется весь процесс реализации государственной функции до достижения конечного результата (такая полная закупка возможна далеко не во всех случаях).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RodchenkoCT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zh-CN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RodchenkoCTT"/>
                          <a:cs typeface="Times New Roman" pitchFamily="18" charset="0"/>
                        </a:rPr>
                        <a:t>Частичная</a:t>
                      </a:r>
                      <a:r>
                        <a:rPr kumimoji="0" lang="ru-RU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RodchenkoCTT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RodchenkoCTT"/>
                          <a:cs typeface="Times New Roman" pitchFamily="18" charset="0"/>
                        </a:rPr>
                        <a:t> оценивается взаимодействие с ОИВ лишь на определенных этапах, где могут быть зафиксированы промежуточные результаты (например, качество информирования о функции)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RodchenkoCT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9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4408" cy="605284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Пример установления процедур для проведения контрольной закупки</a:t>
            </a:r>
          </a:p>
        </p:txBody>
      </p:sp>
      <p:graphicFrame>
        <p:nvGraphicFramePr>
          <p:cNvPr id="3074" name="Объект 5"/>
          <p:cNvGraphicFramePr>
            <a:graphicFrameLocks noChangeAspect="1"/>
          </p:cNvGraphicFramePr>
          <p:nvPr/>
        </p:nvGraphicFramePr>
        <p:xfrm>
          <a:off x="269875" y="850900"/>
          <a:ext cx="8770938" cy="600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Документ" r:id="rId5" imgW="6532299" imgH="4558908" progId="Word.Document.12">
                  <p:embed/>
                </p:oleObj>
              </mc:Choice>
              <mc:Fallback>
                <p:oleObj name="Документ" r:id="rId5" imgW="6532299" imgH="455890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850900"/>
                        <a:ext cx="8770938" cy="600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81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6477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</a:rPr>
              <a:t>Виды социальных услуг (2)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468313" y="2060575"/>
            <a:ext cx="8207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611188" y="1989138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68313" y="1557338"/>
            <a:ext cx="80645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Социальное обслуживание в стационарных учреждениях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мероприятий медицинского, психологического, социального характера, питание и уход, а также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посильной трудовой деятельности, отдыха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досуга для граждан, полностью или частично утративших способность к самообслуживанию.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Предоставление временного приюта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граждан, нуждающихся в предоставлении временного приюта.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7772400" cy="6477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</a:rPr>
              <a:t>Виды социальных услуг (3)</a:t>
            </a: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468313" y="2060575"/>
            <a:ext cx="8207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611188" y="1989138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50825" y="836613"/>
            <a:ext cx="8642350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Дневное пребывание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Социально-бытовое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социально-медицинское и иное обслуживание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сохранивших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способность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самообслуживанию и активному передвижению граждан.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Консультативная помощь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вопросам социально-бытового и социально-медицинского обеспечения жизнедеятельности, психолого-педагогической помощи, социально-правовой защиты.</a:t>
            </a:r>
          </a:p>
          <a:p>
            <a:pPr marL="0" indent="0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Реабилитационные услуги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профессиональной, социальной, психологической реабилитации инвалидам, лицам с ограниченными возможностями, несовершеннолетним правонарушителям, другим гражданам, попавшим в трудную жизненную ситуацию и нуждающимся в реабилитационных услугах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43608" y="3429000"/>
            <a:ext cx="7577814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Обязательные требования к производителям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4833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7577814" cy="1470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Новые приоритеты в развитии социальной сферы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636912"/>
            <a:ext cx="6194066" cy="92522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Федеральные тренды и  возможности участия негосударственных поставщиков в предоставлении услуг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99792" y="5157192"/>
            <a:ext cx="6194066" cy="925223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pPr>
              <a:buFont typeface="Arial" pitchFamily="34" charset="0"/>
              <a:buNone/>
              <a:defRPr/>
            </a:pPr>
            <a:r>
              <a:rPr lang="ru-RU" dirty="0" smtClean="0"/>
              <a:t>«Жить в эпоху перемен»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i="1" dirty="0" smtClean="0"/>
              <a:t>Древнекитайское пожелание врагам</a:t>
            </a:r>
          </a:p>
          <a:p>
            <a:pPr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0109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01296"/>
            <a:ext cx="5181198" cy="4887858"/>
          </a:xfrm>
          <a:prstGeom prst="rect">
            <a:avLst/>
          </a:prstGeom>
        </p:spPr>
      </p:pic>
      <p:sp>
        <p:nvSpPr>
          <p:cNvPr id="1679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04664"/>
            <a:ext cx="8229600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Что должно быть в Уставе</a:t>
            </a:r>
          </a:p>
        </p:txBody>
      </p:sp>
      <p:sp>
        <p:nvSpPr>
          <p:cNvPr id="167938" name="Объект 2"/>
          <p:cNvSpPr>
            <a:spLocks noGrp="1"/>
          </p:cNvSpPr>
          <p:nvPr>
            <p:ph idx="4294967295"/>
          </p:nvPr>
        </p:nvSpPr>
        <p:spPr>
          <a:xfrm>
            <a:off x="102990" y="1484783"/>
            <a:ext cx="8640960" cy="499856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Уставе должны быть закреплены виды деятельности, соответствующие услугам, которые планирует организация предоставлять за бюджетный счет;</a:t>
            </a:r>
          </a:p>
          <a:p>
            <a:r>
              <a:rPr lang="ru-RU" dirty="0"/>
              <a:t>организация должна зафиксировать соответствующие ОКВЭД;</a:t>
            </a:r>
          </a:p>
          <a:p>
            <a:r>
              <a:rPr lang="ru-RU" dirty="0"/>
              <a:t>организация должна привести  положения Устава в соответствие с изменениями в Гражданский кодекс с 1 сентября 2014, в </a:t>
            </a:r>
            <a:r>
              <a:rPr lang="ru-RU" dirty="0" err="1"/>
              <a:t>т.ч</a:t>
            </a:r>
            <a:r>
              <a:rPr lang="ru-RU" dirty="0"/>
              <a:t>. заменить формулировку «предпринимательская деятельность» на формулировку «деятельность, приносящая доход</a:t>
            </a:r>
            <a:r>
              <a:rPr lang="ru-RU" dirty="0" smtClean="0"/>
              <a:t>» (Для НКО);</a:t>
            </a:r>
            <a:endParaRPr lang="ru-RU" dirty="0"/>
          </a:p>
          <a:p>
            <a:r>
              <a:rPr lang="ru-RU" dirty="0"/>
              <a:t>организация должна иметь обособленное имущество в размере не менее минимального уставного капитала, предусмотренного для обществ с ограниченной ответственностью (10 000 рублей</a:t>
            </a:r>
            <a:r>
              <a:rPr lang="ru-RU" dirty="0" smtClean="0"/>
              <a:t>).</a:t>
            </a:r>
            <a:r>
              <a:rPr lang="ru-RU" sz="2400" dirty="0" smtClean="0"/>
              <a:t>    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     </a:t>
            </a:r>
          </a:p>
        </p:txBody>
      </p:sp>
      <p:sp>
        <p:nvSpPr>
          <p:cNvPr id="167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F7AB3C1-ABE7-48A7-8DAB-A5D605830AB8}" type="slidenum">
              <a:rPr lang="ru-RU" altLang="ru-RU" sz="1400">
                <a:solidFill>
                  <a:srgbClr val="000000"/>
                </a:solidFill>
              </a:rPr>
              <a:pPr algn="r"/>
              <a:t>20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1929" y="260648"/>
            <a:ext cx="8785225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Варианты ОКВЭД</a:t>
            </a:r>
          </a:p>
        </p:txBody>
      </p:sp>
      <p:sp>
        <p:nvSpPr>
          <p:cNvPr id="168962" name="Объект 2"/>
          <p:cNvSpPr>
            <a:spLocks noGrp="1"/>
          </p:cNvSpPr>
          <p:nvPr>
            <p:ph idx="4294967295"/>
          </p:nvPr>
        </p:nvSpPr>
        <p:spPr>
          <a:xfrm>
            <a:off x="251520" y="1412775"/>
            <a:ext cx="8640960" cy="530869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000" dirty="0" smtClean="0"/>
              <a:t>94.9 - деятельность прочих общественных организаций</a:t>
            </a:r>
          </a:p>
          <a:p>
            <a:pPr eaLnBrk="1" hangingPunct="1"/>
            <a:r>
              <a:rPr lang="ru-RU" sz="2000" dirty="0" smtClean="0"/>
              <a:t>72 - научные исследования и разработки;</a:t>
            </a:r>
          </a:p>
          <a:p>
            <a:pPr eaLnBrk="1" hangingPunct="1"/>
            <a:r>
              <a:rPr lang="ru-RU" sz="2000" dirty="0" smtClean="0"/>
              <a:t>85 - образование;</a:t>
            </a:r>
          </a:p>
          <a:p>
            <a:r>
              <a:rPr lang="ru-RU" sz="2000" dirty="0"/>
              <a:t>86.1 - </a:t>
            </a:r>
            <a:r>
              <a:rPr lang="ru-RU" sz="2000" dirty="0" smtClean="0"/>
              <a:t>деятельность </a:t>
            </a:r>
            <a:r>
              <a:rPr lang="ru-RU" sz="2000" dirty="0"/>
              <a:t>больничных </a:t>
            </a:r>
            <a:r>
              <a:rPr lang="ru-RU" sz="2000" dirty="0" smtClean="0"/>
              <a:t>организаций</a:t>
            </a:r>
          </a:p>
          <a:p>
            <a:r>
              <a:rPr lang="ru-RU" sz="2000" dirty="0" smtClean="0"/>
              <a:t>86.90 </a:t>
            </a:r>
            <a:r>
              <a:rPr lang="ru-RU" sz="2000" dirty="0"/>
              <a:t>- </a:t>
            </a:r>
            <a:r>
              <a:rPr lang="ru-RU" sz="2000" dirty="0" smtClean="0"/>
              <a:t>деятельность </a:t>
            </a:r>
            <a:r>
              <a:rPr lang="ru-RU" sz="2000" dirty="0"/>
              <a:t>в области медицины </a:t>
            </a:r>
            <a:r>
              <a:rPr lang="ru-RU" sz="2000" dirty="0" smtClean="0"/>
              <a:t>прочая</a:t>
            </a:r>
          </a:p>
          <a:p>
            <a:r>
              <a:rPr lang="ru-RU" sz="2000" dirty="0"/>
              <a:t>88.1 - Предоставление социальных услуг без обеспечения проживания престарелым и инвалидам</a:t>
            </a:r>
          </a:p>
          <a:p>
            <a:r>
              <a:rPr lang="ru-RU" sz="2000" dirty="0"/>
              <a:t>88.9 - Предоставление прочих социальных услуг без обеспечения </a:t>
            </a:r>
            <a:r>
              <a:rPr lang="ru-RU" sz="2000" dirty="0" smtClean="0"/>
              <a:t>проживания</a:t>
            </a:r>
          </a:p>
          <a:p>
            <a:r>
              <a:rPr lang="ru-RU" sz="2000" dirty="0" smtClean="0"/>
              <a:t>90</a:t>
            </a:r>
            <a:r>
              <a:rPr lang="ru-RU" sz="2000" dirty="0"/>
              <a:t>. </a:t>
            </a:r>
            <a:r>
              <a:rPr lang="ru-RU" sz="2000" dirty="0" smtClean="0"/>
              <a:t>деятельность </a:t>
            </a:r>
            <a:r>
              <a:rPr lang="ru-RU" sz="2000" dirty="0"/>
              <a:t>творческая, деятельность в области искусства и организации развлечений</a:t>
            </a:r>
          </a:p>
          <a:p>
            <a:r>
              <a:rPr lang="ru-RU" sz="2000" dirty="0"/>
              <a:t>91. </a:t>
            </a:r>
            <a:r>
              <a:rPr lang="ru-RU" sz="2000" dirty="0" smtClean="0"/>
              <a:t>деятельность </a:t>
            </a:r>
            <a:r>
              <a:rPr lang="ru-RU" sz="2000" dirty="0"/>
              <a:t>библиотек, архивов, музеев и прочих объектов культуры. </a:t>
            </a:r>
            <a:endParaRPr lang="ru-RU" sz="2000" dirty="0" smtClean="0"/>
          </a:p>
          <a:p>
            <a:r>
              <a:rPr lang="ru-RU" sz="2000" dirty="0" smtClean="0"/>
              <a:t>93.1 </a:t>
            </a:r>
            <a:r>
              <a:rPr lang="ru-RU" sz="2000" dirty="0"/>
              <a:t>- </a:t>
            </a:r>
            <a:r>
              <a:rPr lang="ru-RU" sz="2000" dirty="0" smtClean="0"/>
              <a:t>деятельность </a:t>
            </a:r>
            <a:r>
              <a:rPr lang="ru-RU" sz="2000" dirty="0"/>
              <a:t>в области спорта</a:t>
            </a:r>
          </a:p>
          <a:p>
            <a:r>
              <a:rPr lang="ru-RU" sz="2000" dirty="0"/>
              <a:t>93.2 - </a:t>
            </a:r>
            <a:r>
              <a:rPr lang="ru-RU" sz="2000" dirty="0" smtClean="0"/>
              <a:t>деятельность </a:t>
            </a:r>
            <a:r>
              <a:rPr lang="ru-RU" sz="2000" dirty="0"/>
              <a:t>в области отдыха и развлечений</a:t>
            </a:r>
            <a:endParaRPr lang="ru-RU" sz="2000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r>
              <a:rPr lang="ru-RU" sz="2000" dirty="0" smtClean="0"/>
              <a:t>      Для регистрации или внесения изменений необходимо указывать минимум 4 знака кода ОКВЭД </a:t>
            </a:r>
          </a:p>
          <a:p>
            <a:pPr eaLnBrk="1" hangingPunct="1">
              <a:buFont typeface="Arial" charset="0"/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/>
              <a:t>С 1 февраля 2014 года действует </a:t>
            </a:r>
            <a:r>
              <a:rPr lang="ru-RU" sz="2000" i="1" dirty="0"/>
              <a:t>ОК 029-2014 (ОКВЭД 2)</a:t>
            </a:r>
            <a:r>
              <a:rPr lang="ru-RU" sz="2000" dirty="0"/>
              <a:t>. Действие же </a:t>
            </a:r>
            <a:r>
              <a:rPr lang="ru-RU" sz="2000" dirty="0" err="1"/>
              <a:t>классифакторов</a:t>
            </a:r>
            <a:r>
              <a:rPr lang="ru-RU" sz="2000" dirty="0"/>
              <a:t> ОКВЭД (ОК 029-2001 и ОК 029-2007) отменено с 1 января 2016 года. </a:t>
            </a:r>
          </a:p>
          <a:p>
            <a:pPr eaLnBrk="1" hangingPunct="1">
              <a:buFont typeface="Arial" charset="0"/>
              <a:buNone/>
            </a:pPr>
            <a:endParaRPr lang="ru-RU" sz="2000" dirty="0" smtClean="0"/>
          </a:p>
        </p:txBody>
      </p:sp>
      <p:sp>
        <p:nvSpPr>
          <p:cNvPr id="168963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E61C0A-A34C-4B5D-B957-5C169D691103}" type="slidenum">
              <a:rPr lang="ru-RU" altLang="ru-RU" sz="1400">
                <a:solidFill>
                  <a:srgbClr val="000000"/>
                </a:solidFill>
              </a:rPr>
              <a:pPr algn="r"/>
              <a:t>21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97092" cy="61645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Требования к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названию услуги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60004"/>
            <a:ext cx="3701142" cy="5145238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79190" y="1656450"/>
            <a:ext cx="5256584" cy="4752346"/>
          </a:xfrm>
          <a:prstGeom prst="rect">
            <a:avLst/>
          </a:prstGeom>
          <a:effectLst>
            <a:outerShdw blurRad="50800" dist="38100" dir="2700000" sx="200000" sy="200000" algn="tl" rotWithShape="0">
              <a:schemeClr val="bg1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20000"/>
              </a:spcBef>
              <a:buClr>
                <a:srgbClr val="E6007E"/>
              </a:buClr>
            </a:pPr>
            <a:r>
              <a:rPr lang="ru-RU" sz="2600" dirty="0">
                <a:cs typeface="Arial" panose="020B0604020202020204" pitchFamily="34" charset="0"/>
              </a:rPr>
              <a:t>Название и содержание услуги, предоставляемой СО НКО, должно соответствовать услугам в ведомственных перечнях услуг (утверждаются региональными и муниципальными уполномоченными </a:t>
            </a:r>
            <a:r>
              <a:rPr lang="ru-RU" sz="2600" dirty="0" smtClean="0">
                <a:cs typeface="Arial" panose="020B0604020202020204" pitchFamily="34" charset="0"/>
              </a:rPr>
              <a:t>органами) </a:t>
            </a:r>
            <a:r>
              <a:rPr lang="ru-RU" sz="2600" dirty="0">
                <a:cs typeface="Arial" panose="020B0604020202020204" pitchFamily="34" charset="0"/>
              </a:rPr>
              <a:t>и базовых (отраслевых) перечнях </a:t>
            </a:r>
            <a:r>
              <a:rPr lang="ru-RU" sz="2600" dirty="0" smtClean="0">
                <a:cs typeface="Arial" panose="020B0604020202020204" pitchFamily="34" charset="0"/>
              </a:rPr>
              <a:t>услуг</a:t>
            </a:r>
            <a:endParaRPr lang="ru-RU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97092" cy="616455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Каким требованиям должна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соответствовать организация,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если она производит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социальные услуги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03849" y="1844824"/>
            <a:ext cx="5472608" cy="2592288"/>
          </a:xfrm>
          <a:prstGeom prst="rect">
            <a:avLst/>
          </a:prstGeom>
          <a:effectLst>
            <a:outerShdw blurRad="50800" dist="38100" dir="2700000" sx="200000" sy="200000" algn="tl" rotWithShape="0">
              <a:schemeClr val="bg1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20000"/>
              </a:spcBef>
              <a:buClr>
                <a:srgbClr val="E6007E"/>
              </a:buClr>
            </a:pPr>
            <a:r>
              <a:rPr lang="ru-RU" sz="2800" dirty="0">
                <a:cs typeface="Arial" panose="020B0604020202020204" pitchFamily="34" charset="0"/>
              </a:rPr>
              <a:t>Обеспечение требований стандартов оказания услуг </a:t>
            </a:r>
            <a:endParaRPr lang="ru-RU" sz="2800" dirty="0" smtClean="0"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Clr>
                <a:srgbClr val="E6007E"/>
              </a:buClr>
            </a:pPr>
            <a:r>
              <a:rPr lang="ru-RU" sz="2800" dirty="0">
                <a:cs typeface="Arial" panose="020B0604020202020204" pitchFamily="34" charset="0"/>
              </a:rPr>
              <a:t>+</a:t>
            </a:r>
            <a:endParaRPr lang="ru-RU" sz="2800" dirty="0" smtClean="0"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Clr>
                <a:srgbClr val="E6007E"/>
              </a:buClr>
            </a:pPr>
            <a:r>
              <a:rPr lang="ru-RU" sz="2800" dirty="0" smtClean="0">
                <a:cs typeface="Arial" panose="020B0604020202020204" pitchFamily="34" charset="0"/>
              </a:rPr>
              <a:t> </a:t>
            </a:r>
            <a:r>
              <a:rPr lang="ru-RU" sz="2800" dirty="0">
                <a:cs typeface="Arial" panose="020B0604020202020204" pitchFamily="34" charset="0"/>
              </a:rPr>
              <a:t>выполнение требований надзорных органов (санитарных, пожарных и т.д</a:t>
            </a:r>
            <a:r>
              <a:rPr lang="ru-RU" sz="2800" dirty="0" smtClean="0">
                <a:cs typeface="Arial" panose="020B0604020202020204" pitchFamily="34" charset="0"/>
              </a:rPr>
              <a:t>.)</a:t>
            </a:r>
          </a:p>
          <a:p>
            <a:pPr algn="l">
              <a:spcBef>
                <a:spcPct val="20000"/>
              </a:spcBef>
              <a:buClr>
                <a:srgbClr val="E6007E"/>
              </a:buClr>
            </a:pPr>
            <a:endParaRPr lang="ru-RU" sz="2800" dirty="0"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96" y="1844824"/>
            <a:ext cx="3113027" cy="2692399"/>
          </a:xfrm>
          <a:prstGeom prst="rect">
            <a:avLst/>
          </a:prstGeom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251520" y="4583707"/>
            <a:ext cx="8229600" cy="211683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>
              <a:buFontTx/>
              <a:buNone/>
            </a:pPr>
            <a:r>
              <a:rPr lang="ru-RU" sz="2400" dirty="0"/>
              <a:t>Постановление от 29.06.2007 №273 "Об утверждении порядков и условий социального обслуживания в государственных учреждениях Республики Саха (Якутия)"</a:t>
            </a:r>
          </a:p>
        </p:txBody>
      </p:sp>
    </p:spTree>
    <p:extLst>
      <p:ext uri="{BB962C8B-B14F-4D97-AF65-F5344CB8AC3E}">
        <p14:creationId xmlns:p14="http://schemas.microsoft.com/office/powerpoint/2010/main" val="26764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959" y="1628800"/>
            <a:ext cx="3865917" cy="46689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698" y="404664"/>
            <a:ext cx="8497092" cy="61645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Наличие лицензии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268760"/>
            <a:ext cx="69847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Получение лицензий для ведения образовательной деятельности (в случае выдачи сертификата государственного образца), например, в сфере дополнительного предпрофессионального образования.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НЕ ТРЕБУЕТСЯ получение лицензии для осуществления образовательной деятельности: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/>
              <a:t>индивидуальных предпринимателей</a:t>
            </a:r>
            <a:r>
              <a:rPr lang="ru-RU" sz="2000" b="1" dirty="0"/>
              <a:t> </a:t>
            </a:r>
            <a:r>
              <a:rPr lang="ru-RU" sz="2000" dirty="0" smtClean="0"/>
              <a:t>осуществляемой без привлечения педагогических работников;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путем проведения семинаров, консультаций и разовых лекций. </a:t>
            </a:r>
          </a:p>
          <a:p>
            <a:pPr algn="just"/>
            <a:r>
              <a:rPr lang="ru-RU" sz="2000" dirty="0" smtClean="0"/>
              <a:t>Исчерпывающий </a:t>
            </a:r>
            <a:r>
              <a:rPr lang="ru-RU" sz="2000" dirty="0"/>
              <a:t>перечень услуг по реализации образовательных программ, подлежащих лицензированию, приведен в Приложении к </a:t>
            </a:r>
            <a:r>
              <a:rPr lang="ru-RU" sz="2000" dirty="0" smtClean="0"/>
              <a:t>Положению о лицензировании образовательной деятельности. Услуги </a:t>
            </a:r>
            <a:r>
              <a:rPr lang="ru-RU" sz="2000" dirty="0"/>
              <a:t>по проведению семинаров, консультаций и разовых лекций в нем не названы. </a:t>
            </a:r>
          </a:p>
        </p:txBody>
      </p:sp>
    </p:spTree>
    <p:extLst>
      <p:ext uri="{BB962C8B-B14F-4D97-AF65-F5344CB8AC3E}">
        <p14:creationId xmlns:p14="http://schemas.microsoft.com/office/powerpoint/2010/main" val="151733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352928" cy="51845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Иметь представление о механизмах бюджетного финансирования, навыки работы с программами, порталам закупок, навыки написания заявок на субсидии, уметь читать ТЗ</a:t>
            </a:r>
          </a:p>
          <a:p>
            <a:r>
              <a:rPr lang="ru-RU" dirty="0" smtClean="0"/>
              <a:t>Иметь навыки  администрирования, учета и отчетности</a:t>
            </a:r>
          </a:p>
          <a:p>
            <a:r>
              <a:rPr lang="ru-RU" dirty="0" smtClean="0"/>
              <a:t>Знать и выполнять требования Порядков предоставления социальных услуг</a:t>
            </a:r>
          </a:p>
          <a:p>
            <a:r>
              <a:rPr lang="ru-RU" dirty="0" smtClean="0"/>
              <a:t>Знать о льготах и возможностях привлечения ресурсов</a:t>
            </a:r>
          </a:p>
          <a:p>
            <a:r>
              <a:rPr lang="ru-RU" dirty="0" smtClean="0"/>
              <a:t>Знать требования к оказанию платных услуг, уметь планировать расходы и доходы</a:t>
            </a:r>
          </a:p>
          <a:p>
            <a:r>
              <a:rPr lang="ru-RU" dirty="0" smtClean="0"/>
              <a:t>Иметь навыки привлечения клиентов и их удержания (умножать число благодарных клиентов)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Что долен знать и уметь поставщик услуг в социальной сфере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382042"/>
            <a:ext cx="8568951" cy="4525963"/>
          </a:xfrm>
        </p:spPr>
        <p:txBody>
          <a:bodyPr/>
          <a:lstStyle/>
          <a:p>
            <a:r>
              <a:rPr lang="ru-RU" dirty="0" smtClean="0"/>
              <a:t>Наличие штата квалифицированных специалистов является </a:t>
            </a:r>
            <a:r>
              <a:rPr lang="ru-RU" dirty="0"/>
              <a:t>критичным </a:t>
            </a:r>
            <a:r>
              <a:rPr lang="ru-RU" dirty="0" smtClean="0"/>
              <a:t>для оказании большинства социальных услуг</a:t>
            </a:r>
            <a:r>
              <a:rPr lang="ru-RU" dirty="0"/>
              <a:t>, поэтому </a:t>
            </a:r>
            <a:r>
              <a:rPr lang="ru-RU" dirty="0" smtClean="0"/>
              <a:t>организациям необходимо </a:t>
            </a:r>
            <a:r>
              <a:rPr lang="ru-RU" dirty="0"/>
              <a:t>создавать </a:t>
            </a:r>
            <a:r>
              <a:rPr lang="ru-RU" dirty="0" smtClean="0"/>
              <a:t>собственную «панель</a:t>
            </a:r>
            <a:r>
              <a:rPr lang="ru-RU" dirty="0"/>
              <a:t>» привлекаемых специалистов.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0929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Кадровая обеспеченность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r="6246" b="60105"/>
          <a:stretch/>
        </p:blipFill>
        <p:spPr>
          <a:xfrm>
            <a:off x="129512" y="3645024"/>
            <a:ext cx="8897258" cy="343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5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9168" y="1360759"/>
            <a:ext cx="8229600" cy="4525963"/>
          </a:xfrm>
        </p:spPr>
        <p:txBody>
          <a:bodyPr/>
          <a:lstStyle/>
          <a:p>
            <a:r>
              <a:rPr lang="ru-RU" dirty="0"/>
              <a:t>Со стороны негосударственного поставщика необходимо обеспечение обязательных требований к квалификации </a:t>
            </a:r>
            <a:r>
              <a:rPr lang="ru-RU" dirty="0" smtClean="0"/>
              <a:t>сотрудников,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отдельных случаях — </a:t>
            </a:r>
            <a:br>
              <a:rPr lang="ru-RU" dirty="0"/>
            </a:br>
            <a:r>
              <a:rPr lang="ru-RU" dirty="0"/>
              <a:t>санитарные </a:t>
            </a:r>
            <a:r>
              <a:rPr lang="ru-RU" dirty="0" smtClean="0"/>
              <a:t>книжки,  справки </a:t>
            </a:r>
            <a:r>
              <a:rPr lang="ru-RU" dirty="0"/>
              <a:t>об отсутствии </a:t>
            </a:r>
            <a:r>
              <a:rPr lang="ru-RU" dirty="0" smtClean="0"/>
              <a:t>судимости)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3728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Квалификация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сотрудников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23741"/>
            <a:ext cx="5475287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417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404664"/>
            <a:ext cx="8229600" cy="777875"/>
          </a:xfrm>
        </p:spPr>
        <p:txBody>
          <a:bodyPr bIns="91440" anchor="b"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Требования к материально-технической базе</a:t>
            </a:r>
          </a:p>
        </p:txBody>
      </p:sp>
      <p:sp>
        <p:nvSpPr>
          <p:cNvPr id="172035" name="Объект 3"/>
          <p:cNvSpPr>
            <a:spLocks noGrp="1"/>
          </p:cNvSpPr>
          <p:nvPr>
            <p:ph sz="quarter" idx="4294967295"/>
          </p:nvPr>
        </p:nvSpPr>
        <p:spPr>
          <a:xfrm>
            <a:off x="467544" y="1700808"/>
            <a:ext cx="8229600" cy="4133850"/>
          </a:xfrm>
        </p:spPr>
        <p:txBody>
          <a:bodyPr>
            <a:normAutofit lnSpcReduction="10000"/>
          </a:bodyPr>
          <a:lstStyle/>
          <a:p>
            <a:pPr marL="273050" indent="-273050" eaLnBrk="1" hangingPunct="1"/>
            <a:r>
              <a:rPr lang="ru-RU" sz="3000" dirty="0" smtClean="0"/>
              <a:t>Помещения, которые соответствуют требованиям </a:t>
            </a:r>
            <a:r>
              <a:rPr lang="ru-RU" sz="3000" dirty="0" err="1" smtClean="0"/>
              <a:t>СанПин</a:t>
            </a:r>
            <a:r>
              <a:rPr lang="ru-RU" sz="3000" dirty="0" smtClean="0"/>
              <a:t>, знание требований надзорных органов</a:t>
            </a:r>
          </a:p>
          <a:p>
            <a:pPr marL="273050" indent="-273050" eaLnBrk="1" hangingPunct="1"/>
            <a:r>
              <a:rPr lang="ru-RU" sz="3000" dirty="0" smtClean="0"/>
              <a:t>Выполнение требований к сотрудникам (справки об отсутствии судимости, </a:t>
            </a:r>
            <a:r>
              <a:rPr lang="ru-RU" sz="3000" dirty="0" err="1" smtClean="0"/>
              <a:t>мед.книжка</a:t>
            </a:r>
            <a:r>
              <a:rPr lang="ru-RU" sz="3000" dirty="0" smtClean="0"/>
              <a:t>, требования к квалификации)</a:t>
            </a:r>
          </a:p>
          <a:p>
            <a:pPr marL="273050" indent="-273050" eaLnBrk="1" hangingPunct="1"/>
            <a:r>
              <a:rPr lang="ru-RU" sz="3000" dirty="0" smtClean="0"/>
              <a:t>Выполнение требований к оборудованию, средствам производства (необходимые сертификаты и т.п.)</a:t>
            </a:r>
          </a:p>
        </p:txBody>
      </p:sp>
    </p:spTree>
    <p:extLst>
      <p:ext uri="{BB962C8B-B14F-4D97-AF65-F5344CB8AC3E}">
        <p14:creationId xmlns:p14="http://schemas.microsoft.com/office/powerpoint/2010/main" val="277779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Источники восполнения дефицитов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65370" y="1451992"/>
            <a:ext cx="2951848" cy="3642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ru-RU" sz="2000" b="1" dirty="0">
                <a:cs typeface="Arial" panose="020B0604020202020204" pitchFamily="34" charset="0"/>
              </a:rPr>
              <a:t>Доступ к бюджетным средствам: </a:t>
            </a:r>
          </a:p>
          <a:p>
            <a:pPr marL="342900" indent="-342900" algn="l">
              <a:spcBef>
                <a:spcPct val="20000"/>
              </a:spcBef>
              <a:buClr>
                <a:srgbClr val="E6007E"/>
              </a:buClr>
              <a:buFont typeface="Arial" panose="020B0604020202020204" pitchFamily="34" charset="0"/>
              <a:buChar char="►"/>
            </a:pPr>
            <a:r>
              <a:rPr lang="ru-RU" sz="1600" dirty="0" smtClean="0">
                <a:cs typeface="Arial" panose="020B0604020202020204" pitchFamily="34" charset="0"/>
              </a:rPr>
              <a:t>государственный </a:t>
            </a:r>
            <a:r>
              <a:rPr lang="ru-RU" sz="1600" dirty="0">
                <a:cs typeface="Arial" panose="020B0604020202020204" pitchFamily="34" charset="0"/>
              </a:rPr>
              <a:t>и муниципальный заказ </a:t>
            </a:r>
            <a:r>
              <a:rPr lang="ru-RU" sz="1600" dirty="0" smtClean="0">
                <a:cs typeface="Arial" panose="020B0604020202020204" pitchFamily="34" charset="0"/>
              </a:rPr>
              <a:t>; </a:t>
            </a:r>
            <a:endParaRPr lang="ru-RU" sz="1600" dirty="0">
              <a:cs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E6007E"/>
              </a:buClr>
              <a:buFont typeface="Arial" panose="020B0604020202020204" pitchFamily="34" charset="0"/>
              <a:buChar char="►"/>
            </a:pPr>
            <a:r>
              <a:rPr lang="ru-RU" sz="1600" dirty="0" smtClean="0">
                <a:cs typeface="Arial" panose="020B0604020202020204" pitchFamily="34" charset="0"/>
              </a:rPr>
              <a:t>субсидирование </a:t>
            </a:r>
            <a:r>
              <a:rPr lang="ru-RU" sz="1600" dirty="0">
                <a:cs typeface="Arial" panose="020B0604020202020204" pitchFamily="34" charset="0"/>
              </a:rPr>
              <a:t>поставщиков </a:t>
            </a:r>
            <a:r>
              <a:rPr lang="ru-RU" sz="1600" dirty="0" smtClean="0">
                <a:cs typeface="Arial" panose="020B0604020202020204" pitchFamily="34" charset="0"/>
              </a:rPr>
              <a:t>услуг;</a:t>
            </a:r>
            <a:endParaRPr lang="ru-RU" sz="1600" dirty="0">
              <a:cs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E6007E"/>
              </a:buClr>
              <a:buFont typeface="Arial" panose="020B0604020202020204" pitchFamily="34" charset="0"/>
              <a:buChar char="►"/>
            </a:pPr>
            <a:r>
              <a:rPr lang="ru-RU" sz="1600" dirty="0">
                <a:cs typeface="Arial" panose="020B0604020202020204" pitchFamily="34" charset="0"/>
              </a:rPr>
              <a:t>предоставление субсидий для проектов </a:t>
            </a:r>
            <a:r>
              <a:rPr lang="ru-RU" sz="1600" dirty="0" smtClean="0">
                <a:cs typeface="Arial" panose="020B0604020202020204" pitchFamily="34" charset="0"/>
              </a:rPr>
              <a:t>СОНКО и социальных предпринимателей</a:t>
            </a:r>
            <a:endParaRPr lang="ru-RU" sz="1600" dirty="0">
              <a:cs typeface="Arial" panose="020B0604020202020204" pitchFamily="34" charset="0"/>
            </a:endParaRPr>
          </a:p>
          <a:p>
            <a:pPr algn="l"/>
            <a:endParaRPr lang="ru-RU" sz="1600" dirty="0">
              <a:cs typeface="Arial" panose="020B0604020202020204" pitchFamily="34" charset="0"/>
            </a:endParaRPr>
          </a:p>
          <a:p>
            <a:pPr algn="l"/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481958" y="1484784"/>
            <a:ext cx="5472128" cy="3609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cs typeface="Arial" panose="020B0604020202020204" pitchFamily="34" charset="0"/>
              </a:rPr>
              <a:t>Уменьшение затрат поставщиков:</a:t>
            </a:r>
          </a:p>
          <a:p>
            <a:pPr>
              <a:buClr>
                <a:srgbClr val="E6007E"/>
              </a:buClr>
              <a:buFont typeface="Arial" panose="020B0604020202020204" pitchFamily="34" charset="0"/>
              <a:buChar char="►"/>
            </a:pPr>
            <a:r>
              <a:rPr lang="ru-RU" sz="1600" dirty="0">
                <a:cs typeface="Arial" panose="020B0604020202020204" pitchFamily="34" charset="0"/>
              </a:rPr>
              <a:t>предоставление в безвозмездное пользование и пользование на льготных условиях государственного и муниципального имущества с целью стимулирования оказания негосударственными поставщиками социальных услуг населению; </a:t>
            </a:r>
          </a:p>
          <a:p>
            <a:pPr>
              <a:buClr>
                <a:srgbClr val="E6007E"/>
              </a:buClr>
              <a:buFont typeface="Arial" panose="020B0604020202020204" pitchFamily="34" charset="0"/>
              <a:buChar char="►"/>
            </a:pPr>
            <a:r>
              <a:rPr lang="ru-RU" sz="1600" dirty="0">
                <a:cs typeface="Arial" panose="020B0604020202020204" pitchFamily="34" charset="0"/>
              </a:rPr>
              <a:t>предоставление налоговых льгот с целью стимулирования оказания негосударственными поставщиками социальных услуг населению;</a:t>
            </a:r>
          </a:p>
          <a:p>
            <a:pPr>
              <a:buClr>
                <a:srgbClr val="E6007E"/>
              </a:buClr>
              <a:buFont typeface="Arial" panose="020B0604020202020204" pitchFamily="34" charset="0"/>
              <a:buChar char="►"/>
            </a:pPr>
            <a:r>
              <a:rPr lang="ru-RU" sz="1600" dirty="0">
                <a:cs typeface="Arial" panose="020B0604020202020204" pitchFamily="34" charset="0"/>
              </a:rPr>
              <a:t>концессия с целью стимулирования оказания негосударственными поставщиками социальных услуг населению» и др.</a:t>
            </a:r>
          </a:p>
          <a:p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536" y="5094017"/>
            <a:ext cx="86400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Поставщики социальных услуг могут пользоваться государственной </a:t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>
                <a:cs typeface="Arial" panose="020B0604020202020204" pitchFamily="34" charset="0"/>
              </a:rPr>
              <a:t>и муниципальной поддержкой не только в связи с производством социальных услуг, </a:t>
            </a:r>
            <a:r>
              <a:rPr lang="ru-RU" dirty="0" smtClean="0">
                <a:cs typeface="Arial" panose="020B0604020202020204" pitchFamily="34" charset="0"/>
              </a:rPr>
              <a:t>но </a:t>
            </a:r>
            <a:r>
              <a:rPr lang="ru-RU" dirty="0">
                <a:cs typeface="Arial" panose="020B0604020202020204" pitchFamily="34" charset="0"/>
              </a:rPr>
              <a:t>и в рамках программ, содержащих адресную или специальную поддержку </a:t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>
                <a:cs typeface="Arial" panose="020B0604020202020204" pitchFamily="34" charset="0"/>
              </a:rPr>
              <a:t>субъектов хозяйствования определенного статуса – СОНКО, </a:t>
            </a:r>
            <a:r>
              <a:rPr lang="ru-RU" dirty="0" smtClean="0">
                <a:cs typeface="Arial" panose="020B0604020202020204" pitchFamily="34" charset="0"/>
              </a:rPr>
              <a:t>малого </a:t>
            </a:r>
            <a:r>
              <a:rPr lang="ru-RU" dirty="0">
                <a:cs typeface="Arial" panose="020B0604020202020204" pitchFamily="34" charset="0"/>
              </a:rPr>
              <a:t>и среднего предпринимателя.</a:t>
            </a:r>
          </a:p>
        </p:txBody>
      </p:sp>
    </p:spTree>
    <p:extLst>
      <p:ext uri="{BB962C8B-B14F-4D97-AF65-F5344CB8AC3E}">
        <p14:creationId xmlns:p14="http://schemas.microsoft.com/office/powerpoint/2010/main" val="13266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3999" cy="10527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endParaRPr lang="ru-RU" altLang="ru-RU" sz="3000" dirty="0" smtClean="0"/>
          </a:p>
          <a:p>
            <a:pPr lvl="0" algn="ctr">
              <a:spcBef>
                <a:spcPct val="0"/>
              </a:spcBef>
            </a:pPr>
            <a:r>
              <a:rPr lang="ru-RU" altLang="ru-RU" sz="3000" dirty="0" smtClean="0"/>
              <a:t>Федеральные тренды</a:t>
            </a:r>
            <a:endParaRPr kumimoji="0" lang="ru-RU" sz="300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313183" y="1412776"/>
            <a:ext cx="8517632" cy="4968552"/>
          </a:xfrm>
          <a:prstGeom prst="rect">
            <a:avLst/>
          </a:prstGeo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38138" marR="0" lvl="0" indent="-338138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MT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Разгосударствление</a:t>
            </a:r>
            <a:r>
              <a:rPr kumimoji="0" lang="ru-RU" alt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сектора оказания </a:t>
            </a:r>
            <a:r>
              <a:rPr kumimoji="0" lang="ru-RU" alt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соц</a:t>
            </a:r>
            <a:r>
              <a:rPr kumimoji="0" lang="ru-RU" alt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услуг, в т.ч. поручение президента РФ о создании условий для передаче СОНКО 10% услуг в тематических сферах;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38138" marR="0" lvl="0" indent="-338138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MT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Активное вовлечение СОНКО в устойчивое производство социальных услуг (в т.ч. конкуренцию за бюджетное финансирование); в т.ч. </a:t>
            </a:r>
            <a:r>
              <a:rPr lang="ru-RU" altLang="ru-RU" sz="2000" dirty="0" smtClean="0"/>
              <a:t>в качестве организации, оказывающей социальные услуги (ФЗ-442 – О СОН) 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38138" marR="0" lvl="0" indent="-338138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MT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Расширение практики аутсорсинга (квота в 44 ФЗ, проект «дорожной карты» развития</a:t>
            </a:r>
            <a:r>
              <a:rPr kumimoji="0" lang="ru-RU" alt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доступа негосударственных поставщиков  в предоставлению услуг в социальной сфере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);</a:t>
            </a:r>
          </a:p>
          <a:p>
            <a:pPr marL="338138" marR="0" lvl="0" indent="-338138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MT" charset="0"/>
              <a:buChar char="•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Введение в ФЗ О СОН обязательства обеспечения возможности получения в рамках </a:t>
            </a:r>
            <a:r>
              <a:rPr kumimoji="0" lang="ru-RU" alt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соц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обслуживания сопутствующих услуг (социальное сопровождение).</a:t>
            </a:r>
          </a:p>
          <a:p>
            <a:pPr marL="338138" indent="-338138" algn="just">
              <a:lnSpc>
                <a:spcPct val="90000"/>
              </a:lnSpc>
              <a:spcBef>
                <a:spcPts val="700"/>
              </a:spcBef>
              <a:buFont typeface="ArialMT" charset="0"/>
              <a:buChar char="•"/>
              <a:defRPr/>
            </a:pPr>
            <a:r>
              <a:rPr lang="ru-RU" altLang="ru-RU" sz="2000" noProof="0" dirty="0" smtClean="0"/>
              <a:t>Приоритеты системы государственной поддержки СОНКО – развитие </a:t>
            </a:r>
            <a:r>
              <a:rPr lang="ru-RU" altLang="ru-RU" sz="2000" dirty="0"/>
              <a:t>производства </a:t>
            </a:r>
            <a:r>
              <a:rPr lang="ru-RU" altLang="ru-RU" sz="2000" dirty="0" smtClean="0"/>
              <a:t>услуг в социальной сфере</a:t>
            </a:r>
          </a:p>
          <a:p>
            <a:pPr marL="338138" indent="-338138" algn="just">
              <a:lnSpc>
                <a:spcPct val="90000"/>
              </a:lnSpc>
              <a:spcBef>
                <a:spcPts val="700"/>
              </a:spcBef>
              <a:buFont typeface="ArialMT" charset="0"/>
              <a:buChar char="•"/>
              <a:defRPr/>
            </a:pPr>
            <a:r>
              <a:rPr lang="ru-RU" altLang="ru-RU" sz="2000" dirty="0" smtClean="0"/>
              <a:t>Специализированное законодательство о государственном заказе на оказание услуг в социально сфере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5903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Источники восполнения дефицитов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1700808"/>
            <a:ext cx="478244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</a:rPr>
              <a:t>Софинансирование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 с привлечением средств из разных </a:t>
            </a: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источников 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marL="342900" indent="-342900" algn="l">
              <a:spcBef>
                <a:spcPct val="20000"/>
              </a:spcBef>
              <a:buClr>
                <a:srgbClr val="E6007E"/>
              </a:buClr>
              <a:buFont typeface="Arial" panose="020B0604020202020204" pitchFamily="34" charset="0"/>
              <a:buChar char="►"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средства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из различных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фондов; </a:t>
            </a:r>
            <a:endParaRPr lang="ru-RU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E6007E"/>
              </a:buClr>
              <a:buFont typeface="Arial" panose="020B0604020202020204" pitchFamily="34" charset="0"/>
              <a:buChar char="►"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бюджеты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местного, регионального и федерального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уровней;</a:t>
            </a:r>
            <a:endParaRPr lang="ru-RU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E6007E"/>
              </a:buClr>
              <a:buFont typeface="Arial" panose="020B0604020202020204" pitchFamily="34" charset="0"/>
              <a:buChar char="►"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средства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за  счет оказания платных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услуг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;</a:t>
            </a:r>
          </a:p>
          <a:p>
            <a:pPr marL="342900" indent="-342900" algn="l">
              <a:spcBef>
                <a:spcPct val="20000"/>
              </a:spcBef>
              <a:buClr>
                <a:srgbClr val="E6007E"/>
              </a:buClr>
              <a:buFont typeface="Arial" panose="020B0604020202020204" pitchFamily="34" charset="0"/>
              <a:buChar char="►"/>
            </a:pPr>
            <a:r>
              <a:rPr lang="ru-RU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грантовые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 программы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частных благотворительных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организаций.</a:t>
            </a:r>
            <a:endParaRPr lang="ru-RU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11484"/>
          <a:stretch/>
        </p:blipFill>
        <p:spPr>
          <a:xfrm>
            <a:off x="5177980" y="1689218"/>
            <a:ext cx="3852000" cy="50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28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8928" y="1396342"/>
            <a:ext cx="8434800" cy="44973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Производственная кооперация: </a:t>
            </a:r>
            <a:r>
              <a:rPr lang="ru-RU" dirty="0" err="1"/>
              <a:t>субконтрактинг</a:t>
            </a:r>
            <a:r>
              <a:rPr lang="ru-RU" dirty="0"/>
              <a:t> и аутсорсинг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Как и с кем можно кооперироваться?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2381920"/>
            <a:ext cx="5688632" cy="7894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cs typeface="Arial" panose="020B0604020202020204" pitchFamily="34" charset="0"/>
              </a:rPr>
              <a:t>Поиск партнеров, которые вместе с организацией могут участвовать в оказании услуг.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504" y="1996117"/>
            <a:ext cx="3885704" cy="156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52000" y="3171351"/>
            <a:ext cx="4176000" cy="3642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ru-RU" sz="1800" b="1" dirty="0">
                <a:cs typeface="Arial" panose="020B0604020202020204" pitchFamily="34" charset="0"/>
              </a:rPr>
              <a:t>Возможности </a:t>
            </a:r>
          </a:p>
          <a:p>
            <a:pPr marL="342900" indent="-342900" algn="l">
              <a:spcBef>
                <a:spcPct val="20000"/>
              </a:spcBef>
              <a:buClr>
                <a:srgbClr val="E6007E"/>
              </a:buClr>
              <a:buFont typeface="Arial" panose="020B0604020202020204" pitchFamily="34" charset="0"/>
              <a:buChar char="►"/>
            </a:pPr>
            <a:r>
              <a:rPr lang="ru-RU" sz="1800" dirty="0">
                <a:cs typeface="Arial" panose="020B0604020202020204" pitchFamily="34" charset="0"/>
              </a:rPr>
              <a:t>возможность повышения прибыльности деятельности, поскольку аутсорсинг снижает издержки обслуживания деловых процессов  организации;</a:t>
            </a:r>
          </a:p>
          <a:p>
            <a:pPr marL="342900" indent="-342900" algn="l">
              <a:spcBef>
                <a:spcPct val="20000"/>
              </a:spcBef>
              <a:buClr>
                <a:srgbClr val="E6007E"/>
              </a:buClr>
              <a:buFont typeface="Arial" panose="020B0604020202020204" pitchFamily="34" charset="0"/>
              <a:buChar char="►"/>
            </a:pPr>
            <a:r>
              <a:rPr lang="ru-RU" sz="1800" dirty="0">
                <a:cs typeface="Arial" panose="020B0604020202020204" pitchFamily="34" charset="0"/>
              </a:rPr>
              <a:t>использование чужого опыта. </a:t>
            </a:r>
          </a:p>
          <a:p>
            <a:pPr marL="342900" indent="-342900" algn="l">
              <a:spcBef>
                <a:spcPct val="20000"/>
              </a:spcBef>
              <a:buClr>
                <a:srgbClr val="E6007E"/>
              </a:buClr>
              <a:buFont typeface="Arial" panose="020B0604020202020204" pitchFamily="34" charset="0"/>
              <a:buChar char="►"/>
            </a:pPr>
            <a:r>
              <a:rPr lang="ru-RU" sz="1800" dirty="0">
                <a:cs typeface="Arial" panose="020B0604020202020204" pitchFamily="34" charset="0"/>
              </a:rPr>
              <a:t>внедрение передовых технологий.</a:t>
            </a:r>
          </a:p>
          <a:p>
            <a:pPr marL="342900" indent="-342900" algn="l">
              <a:spcBef>
                <a:spcPct val="20000"/>
              </a:spcBef>
              <a:buClr>
                <a:srgbClr val="E6007E"/>
              </a:buClr>
              <a:buFont typeface="Arial" panose="020B0604020202020204" pitchFamily="34" charset="0"/>
              <a:buChar char="►"/>
            </a:pPr>
            <a:r>
              <a:rPr lang="ru-RU" sz="1800" dirty="0">
                <a:cs typeface="Arial" panose="020B0604020202020204" pitchFamily="34" charset="0"/>
              </a:rPr>
              <a:t>повышение качества и надежности обслуживания. </a:t>
            </a:r>
            <a:r>
              <a:rPr lang="ru-RU" sz="1800" dirty="0" err="1">
                <a:cs typeface="Arial" panose="020B0604020202020204" pitchFamily="34" charset="0"/>
              </a:rPr>
              <a:t>Аутсорсинговая</a:t>
            </a:r>
            <a:r>
              <a:rPr lang="ru-RU" sz="1800" dirty="0">
                <a:cs typeface="Arial" panose="020B0604020202020204" pitchFamily="34" charset="0"/>
              </a:rPr>
              <a:t> компания обычно дает гарантии и несет ответственность за качество выполняемых работ (услуг).</a:t>
            </a:r>
          </a:p>
          <a:p>
            <a:pPr algn="l"/>
            <a:endParaRPr lang="ru-RU" sz="1400" dirty="0">
              <a:cs typeface="Arial" panose="020B0604020202020204" pitchFamily="34" charset="0"/>
            </a:endParaRPr>
          </a:p>
          <a:p>
            <a:pPr algn="l"/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16000" y="3861048"/>
            <a:ext cx="4176000" cy="2937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cs typeface="Arial" panose="020B0604020202020204" pitchFamily="34" charset="0"/>
              </a:rPr>
              <a:t>Риски </a:t>
            </a:r>
          </a:p>
          <a:p>
            <a:pPr>
              <a:buClr>
                <a:srgbClr val="E6007E"/>
              </a:buClr>
              <a:buFont typeface="Arial" panose="020B0604020202020204" pitchFamily="34" charset="0"/>
              <a:buChar char="►"/>
            </a:pPr>
            <a:r>
              <a:rPr lang="ru-RU" sz="1800" dirty="0">
                <a:cs typeface="Arial" panose="020B0604020202020204" pitchFamily="34" charset="0"/>
              </a:rPr>
              <a:t>опасность передачи слишком многих важных функций организации в руки партнера/</a:t>
            </a:r>
            <a:r>
              <a:rPr lang="ru-RU" sz="1800" dirty="0" err="1">
                <a:cs typeface="Arial" panose="020B0604020202020204" pitchFamily="34" charset="0"/>
              </a:rPr>
              <a:t>аутсорсера</a:t>
            </a:r>
            <a:r>
              <a:rPr lang="ru-RU" sz="1800" dirty="0"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E6007E"/>
              </a:buClr>
              <a:buFont typeface="Arial" panose="020B0604020202020204" pitchFamily="34" charset="0"/>
              <a:buChar char="►"/>
            </a:pPr>
            <a:r>
              <a:rPr lang="ru-RU" sz="1800" dirty="0">
                <a:cs typeface="Arial" panose="020B0604020202020204" pitchFamily="34" charset="0"/>
              </a:rPr>
              <a:t>угроза утечки важной информации или компетенций.</a:t>
            </a:r>
          </a:p>
        </p:txBody>
      </p:sp>
    </p:spTree>
    <p:extLst>
      <p:ext uri="{BB962C8B-B14F-4D97-AF65-F5344CB8AC3E}">
        <p14:creationId xmlns:p14="http://schemas.microsoft.com/office/powerpoint/2010/main" val="3572141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Доступ к информации и продвижение интересов</a:t>
            </a:r>
          </a:p>
          <a:p>
            <a:r>
              <a:rPr lang="ru-RU" sz="2400" dirty="0" smtClean="0"/>
              <a:t>Участие </a:t>
            </a:r>
            <a:r>
              <a:rPr lang="ru-RU" sz="2400" dirty="0"/>
              <a:t>в рабочих группах, </a:t>
            </a:r>
            <a:r>
              <a:rPr lang="ru-RU" sz="2400" dirty="0" smtClean="0"/>
              <a:t>координационных совещаниях, общественные советы</a:t>
            </a:r>
          </a:p>
          <a:p>
            <a:pPr marL="0" indent="0" algn="l">
              <a:spcBef>
                <a:spcPct val="0"/>
              </a:spcBef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Сбытовая кооперация и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диспечирование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/>
              <a:t>Продвижение </a:t>
            </a:r>
            <a:r>
              <a:rPr lang="ru-RU" sz="2400" dirty="0"/>
              <a:t>своих услуг в иных учреждениях и организациях (создание союзов, чтобы увеличить возможность привлечь внимание потенциальных потребителей своих услуг, сформировать имидж</a:t>
            </a:r>
            <a:r>
              <a:rPr lang="ru-RU" sz="2400" dirty="0" smtClean="0"/>
              <a:t>).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Организационный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дизайн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400" dirty="0"/>
              <a:t>Создание организации-спутника, образованной в иной организационно-правовой форме в иной организационно-правовой форме для более эффективного ведения коммерческой деятельности как возможности диверсифицировать бюджет и снять организационные риски и издержки, которые существуют для НКО. 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813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Способы расширить возможности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41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43608" y="3501008"/>
            <a:ext cx="7577814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Входить ли в реестр поставщиков социальных услуг?</a:t>
            </a:r>
          </a:p>
        </p:txBody>
      </p:sp>
    </p:spTree>
    <p:extLst>
      <p:ext uri="{BB962C8B-B14F-4D97-AF65-F5344CB8AC3E}">
        <p14:creationId xmlns:p14="http://schemas.microsoft.com/office/powerpoint/2010/main" val="13791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941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Последствия включения в реестр поставщиков социальных услуг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Организационные изменения при переходе к постоянному оказанию услуг: место, время, контроль…</a:t>
            </a:r>
          </a:p>
          <a:p>
            <a:r>
              <a:rPr lang="ru-RU" dirty="0" smtClean="0"/>
              <a:t>Планирование деятельности, перебои (организационный план)</a:t>
            </a:r>
          </a:p>
          <a:p>
            <a:r>
              <a:rPr lang="ru-RU" dirty="0" smtClean="0"/>
              <a:t>Планирование результатов (количественные и качественные показатели)</a:t>
            </a:r>
          </a:p>
          <a:p>
            <a:r>
              <a:rPr lang="ru-RU" dirty="0" smtClean="0"/>
              <a:t>Учет трудозатрат в разрезе услуги, включая выполнение отдельных составляющих</a:t>
            </a:r>
          </a:p>
          <a:p>
            <a:r>
              <a:rPr lang="ru-RU" dirty="0" smtClean="0"/>
              <a:t>Формирование тарифов/ставок при введении дифференцированной оплаты</a:t>
            </a:r>
          </a:p>
          <a:p>
            <a:r>
              <a:rPr lang="ru-RU" dirty="0" smtClean="0"/>
              <a:t>Расчет стоимости услуг, будут ли расходы окупаться</a:t>
            </a:r>
          </a:p>
          <a:p>
            <a:r>
              <a:rPr lang="ru-RU" dirty="0" smtClean="0"/>
              <a:t>Учет возможностей перекрестного субсидирования</a:t>
            </a:r>
          </a:p>
          <a:p>
            <a:r>
              <a:rPr lang="ru-RU" dirty="0" smtClean="0"/>
              <a:t>Соблюдение требований к прозрачности</a:t>
            </a:r>
          </a:p>
          <a:p>
            <a:r>
              <a:rPr lang="ru-RU" dirty="0" smtClean="0"/>
              <a:t>Взвесить все «за» и «против»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CBB1F-028D-45FB-9212-1B0C78901727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3728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Вопросы участия в предоставлении услуг: нужно ли входить в реестр?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95828889"/>
              </p:ext>
            </p:extLst>
          </p:nvPr>
        </p:nvGraphicFramePr>
        <p:xfrm>
          <a:off x="251520" y="1397000"/>
          <a:ext cx="856895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3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3728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Вопросы участия в предоставлении услуг: возможные сложности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08568434"/>
              </p:ext>
            </p:extLst>
          </p:nvPr>
        </p:nvGraphicFramePr>
        <p:xfrm>
          <a:off x="251520" y="1397000"/>
          <a:ext cx="856895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8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Оказание платных услуг, требования к документации и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31943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Требования к ведению возмездной деятельности, в т.ч. оказанию платных услуг</a:t>
            </a:r>
            <a:endParaRPr lang="ru-RU" sz="32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/>
              <a:t>  Деятельность НКО, приносящая доход должна отвечать следующим требованиям: </a:t>
            </a:r>
          </a:p>
          <a:p>
            <a:r>
              <a:rPr lang="ru-RU" sz="2800" dirty="0" smtClean="0"/>
              <a:t>осуществляться только, если это предусмотрено Уставом организации;</a:t>
            </a:r>
          </a:p>
          <a:p>
            <a:r>
              <a:rPr lang="ru-RU" sz="2800" dirty="0" smtClean="0"/>
              <a:t>соответствовать целям создания НКО;</a:t>
            </a:r>
          </a:p>
          <a:p>
            <a:r>
              <a:rPr lang="ru-RU" sz="2800" dirty="0" smtClean="0"/>
              <a:t>осуществляться наряду с уставной деятельностью, не подменять собой уставную деятельность;</a:t>
            </a:r>
          </a:p>
          <a:p>
            <a:r>
              <a:rPr lang="ru-RU" sz="2800" dirty="0" smtClean="0"/>
              <a:t>сопровождаться ведением раздельного учета доходов и расходов от приносящей доход деятельности и прочей уставной деятельности.</a:t>
            </a:r>
          </a:p>
          <a:p>
            <a:r>
              <a:rPr lang="ru-RU" sz="2800" dirty="0" smtClean="0"/>
              <a:t>Полученная прибыль должна направляться на достижение уставных целей деятельности организации.</a:t>
            </a:r>
          </a:p>
          <a:p>
            <a:r>
              <a:rPr lang="ru-RU" sz="2800" dirty="0" smtClean="0"/>
              <a:t>НКО может выплачивать в рамках трудового законодательства премии сотрудникам. Для этого в организации должно быть принято положение о премиях.</a:t>
            </a:r>
          </a:p>
          <a:p>
            <a:pPr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2015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Оказание платных услуг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Наличие прейскуранта, утвержденного руководителем организации;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Документальное оформление приема денег (чек, квитанция);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Заключение письменного договора (за исключением случаев, когда услуга предоставляется в момент заключения договора;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Запрет «пакетных продаж»;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Наличие процедуры урегулирования споров;</a:t>
            </a:r>
          </a:p>
        </p:txBody>
      </p:sp>
    </p:spTree>
    <p:extLst>
      <p:ext uri="{BB962C8B-B14F-4D97-AF65-F5344CB8AC3E}">
        <p14:creationId xmlns:p14="http://schemas.microsoft.com/office/powerpoint/2010/main" val="67568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Взаимные</a:t>
            </a:r>
            <a:r>
              <a:rPr kumimoji="0" lang="ru-RU" sz="2400" b="1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ожидания в ходе преобразований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173159"/>
              </p:ext>
            </p:extLst>
          </p:nvPr>
        </p:nvGraphicFramePr>
        <p:xfrm>
          <a:off x="179512" y="692697"/>
          <a:ext cx="8784976" cy="5059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92487"/>
                <a:gridCol w="4392489"/>
              </a:tblGrid>
              <a:tr h="615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Цели государства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Цели негосударственных поставщиков (в особенности СОНКО)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horzOverflow="overflow"/>
                </a:tc>
              </a:tr>
              <a:tr h="390672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Разгосударствление социальных услуг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Создание конкуренции в сфере производства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соц.услуг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sym typeface="Helvetica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Повышение качества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Увеличение ассортимента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Приращение мощностей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Обновление услуг, направлений деятельности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Более устойчивое и длительное финансирование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Развитие частично оплачиваемых услуг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Возможность создания специализированных услуг для своей целевой группы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Возможность быстрого реагирования на запрос целевой группы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5589240"/>
            <a:ext cx="87849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/>
              <a:t>Интересы </a:t>
            </a:r>
            <a:r>
              <a:rPr lang="ru-RU" sz="1800" dirty="0" err="1" smtClean="0"/>
              <a:t>негоспоставщиков</a:t>
            </a:r>
            <a:r>
              <a:rPr lang="ru-RU" sz="1800" dirty="0" smtClean="0"/>
              <a:t> </a:t>
            </a:r>
            <a:r>
              <a:rPr lang="ru-RU" sz="1800" dirty="0"/>
              <a:t>не совпадают с ожиданиями ОИВ и граждан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 интерес ОИВ – много качественной работы с минимальными издержками для ОИВ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Граждане </a:t>
            </a:r>
            <a:r>
              <a:rPr lang="ru-RU" dirty="0"/>
              <a:t>не доверяют и не готовы платить </a:t>
            </a:r>
            <a:r>
              <a:rPr lang="ru-RU" dirty="0" err="1" smtClean="0"/>
              <a:t>негоспоставщикам</a:t>
            </a:r>
            <a:r>
              <a:rPr lang="ru-RU" dirty="0" smtClean="0"/>
              <a:t> </a:t>
            </a:r>
            <a:r>
              <a:rPr lang="ru-RU" dirty="0"/>
              <a:t>даже не рыночную цену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56257" y="0"/>
            <a:ext cx="1066800" cy="329184"/>
          </a:xfrm>
        </p:spPr>
        <p:txBody>
          <a:bodyPr/>
          <a:lstStyle/>
          <a:p>
            <a:fld id="{9DC1E638-3F78-4E0D-883A-B278700C48C0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908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Договор с клиентом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85875"/>
            <a:ext cx="8329612" cy="5143500"/>
          </a:xfrm>
        </p:spPr>
        <p:txBody>
          <a:bodyPr/>
          <a:lstStyle/>
          <a:p>
            <a:pPr eaLnBrk="1" hangingPunct="1"/>
            <a:r>
              <a:rPr lang="ru-RU" sz="2400" smtClean="0"/>
              <a:t>Документ, подписанный уполномоченным лицом. Если пациент недееспособен, то от его имени действует законный представитель (опекун);</a:t>
            </a:r>
          </a:p>
          <a:p>
            <a:pPr eaLnBrk="1" hangingPunct="1"/>
            <a:r>
              <a:rPr lang="ru-RU" sz="2400" smtClean="0"/>
              <a:t>Если пациент дееспособен, но не может писать, то договор подписывается другим лицом, в присутствии и с согласия потребителя;</a:t>
            </a:r>
          </a:p>
          <a:p>
            <a:pPr eaLnBrk="1" hangingPunct="1"/>
            <a:r>
              <a:rPr lang="ru-RU" sz="2400" smtClean="0"/>
              <a:t>Обе стороны РАВНЫ в формулировании условий;</a:t>
            </a:r>
          </a:p>
          <a:p>
            <a:pPr eaLnBrk="1" hangingPunct="1"/>
            <a:r>
              <a:rPr lang="ru-RU" smtClean="0"/>
              <a:t>Условия бывают: </a:t>
            </a:r>
          </a:p>
          <a:p>
            <a:pPr lvl="1" eaLnBrk="1" hangingPunct="1"/>
            <a:r>
              <a:rPr lang="ru-RU" smtClean="0"/>
              <a:t>существенные (без которых договор не может быть заключен);</a:t>
            </a:r>
          </a:p>
          <a:p>
            <a:pPr lvl="1" eaLnBrk="1" hangingPunct="1"/>
            <a:r>
              <a:rPr lang="ru-RU" smtClean="0"/>
              <a:t>Обычные;	</a:t>
            </a:r>
          </a:p>
        </p:txBody>
      </p:sp>
    </p:spTree>
    <p:extLst>
      <p:ext uri="{BB962C8B-B14F-4D97-AF65-F5344CB8AC3E}">
        <p14:creationId xmlns:p14="http://schemas.microsoft.com/office/powerpoint/2010/main" val="764597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Существенные условия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Описание услуг, предоставляемых по договору. Чем подробнее описаны услуги, тем меньше споров об их содержании. Если законом или иными актами (например, стандартами) установлены специальные требования, то на них делается ссылка в договоре).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Описание прав и обязанностей каждой стороны; Каждому праву стороны должна соответствовать обязанность другой стороны;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Описание сроков и порядка оплаты, а также действий сторон при непоступлении средств;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Указание на возможность предоставления дополнительных услуг за плату;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Ответственность сторон;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Порядок разрешения споров;</a:t>
            </a:r>
          </a:p>
        </p:txBody>
      </p:sp>
    </p:spTree>
    <p:extLst>
      <p:ext uri="{BB962C8B-B14F-4D97-AF65-F5344CB8AC3E}">
        <p14:creationId xmlns:p14="http://schemas.microsoft.com/office/powerpoint/2010/main" val="2704746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Ответственность организации, предоставляющей услуги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/>
              <a:t>ПРИНЦИП:</a:t>
            </a:r>
            <a:r>
              <a:rPr lang="ru-RU" smtClean="0"/>
              <a:t> Организация несет ответственность за действия своих работников!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Потребитель вправе</a:t>
            </a:r>
            <a:r>
              <a:rPr lang="ru-RU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Требовать компенсации имущественного ущерба;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Требовать возмещения вреда здоровью;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Требовать возмещения морального вреда;</a:t>
            </a:r>
          </a:p>
        </p:txBody>
      </p:sp>
    </p:spTree>
    <p:extLst>
      <p:ext uri="{BB962C8B-B14F-4D97-AF65-F5344CB8AC3E}">
        <p14:creationId xmlns:p14="http://schemas.microsoft.com/office/powerpoint/2010/main" val="1051459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noProof="1" smtClean="0"/>
              <a:t>Как формируется доходная часть бюджета НКО</a:t>
            </a:r>
            <a:endParaRPr lang="en-US" dirty="0"/>
          </a:p>
        </p:txBody>
      </p:sp>
      <p:grpSp>
        <p:nvGrpSpPr>
          <p:cNvPr id="3" name="Gruppieren 44"/>
          <p:cNvGrpSpPr/>
          <p:nvPr/>
        </p:nvGrpSpPr>
        <p:grpSpPr>
          <a:xfrm>
            <a:off x="364191" y="2132856"/>
            <a:ext cx="8503577" cy="3963648"/>
            <a:chOff x="364191" y="2339588"/>
            <a:chExt cx="8503577" cy="3963648"/>
          </a:xfrm>
        </p:grpSpPr>
        <p:grpSp>
          <p:nvGrpSpPr>
            <p:cNvPr id="4" name="Gruppieren 16"/>
            <p:cNvGrpSpPr/>
            <p:nvPr/>
          </p:nvGrpSpPr>
          <p:grpSpPr bwMode="gray">
            <a:xfrm>
              <a:off x="632273" y="2939957"/>
              <a:ext cx="7879455" cy="2303348"/>
              <a:chOff x="685993" y="3501008"/>
              <a:chExt cx="7879455" cy="2303348"/>
            </a:xfrm>
            <a:solidFill>
              <a:srgbClr val="969696"/>
            </a:solidFill>
            <a:scene3d>
              <a:camera prst="perspectiveRelaxed" fov="5400000">
                <a:rot lat="17973603" lon="0" rev="0"/>
              </a:camera>
              <a:lightRig rig="threePt" dir="t"/>
            </a:scene3d>
          </p:grpSpPr>
          <p:sp>
            <p:nvSpPr>
              <p:cNvPr id="12" name="Ellipse 11"/>
              <p:cNvSpPr/>
              <p:nvPr/>
            </p:nvSpPr>
            <p:spPr bwMode="gray">
              <a:xfrm>
                <a:off x="3474047" y="3501008"/>
                <a:ext cx="2303348" cy="230334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sp3d extrusionH="57150"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feil nach rechts 14"/>
              <p:cNvSpPr/>
              <p:nvPr/>
            </p:nvSpPr>
            <p:spPr bwMode="gray">
              <a:xfrm>
                <a:off x="685993" y="3845859"/>
                <a:ext cx="2568196" cy="1653988"/>
              </a:xfrm>
              <a:prstGeom prst="rightArrow">
                <a:avLst/>
              </a:prstGeom>
              <a:grpFill/>
              <a:ln w="12700">
                <a:noFill/>
                <a:round/>
                <a:headEnd/>
                <a:tailEnd/>
              </a:ln>
              <a:sp3d extrusionH="133350"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feil nach rechts 15"/>
              <p:cNvSpPr/>
              <p:nvPr/>
            </p:nvSpPr>
            <p:spPr bwMode="gray">
              <a:xfrm flipH="1">
                <a:off x="5997252" y="3845859"/>
                <a:ext cx="2568196" cy="1653988"/>
              </a:xfrm>
              <a:prstGeom prst="rightArrow">
                <a:avLst/>
              </a:prstGeom>
              <a:grpFill/>
              <a:ln w="12700">
                <a:noFill/>
                <a:round/>
                <a:headEnd/>
                <a:tailEnd/>
              </a:ln>
              <a:sp3d extrusionH="133350"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feld 18"/>
            <p:cNvSpPr txBox="1"/>
            <p:nvPr/>
          </p:nvSpPr>
          <p:spPr bwMode="gray">
            <a:xfrm>
              <a:off x="364191" y="4641243"/>
              <a:ext cx="2782493" cy="1384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b="1" dirty="0" smtClean="0"/>
                <a:t>Несвязанные средства</a:t>
              </a:r>
            </a:p>
            <a:p>
              <a:r>
                <a:rPr lang="ru-RU" dirty="0" smtClean="0"/>
                <a:t>Могут использоваться по </a:t>
              </a:r>
            </a:p>
            <a:p>
              <a:r>
                <a:rPr lang="ru-RU" dirty="0" smtClean="0"/>
                <a:t>усмотрению организации, </a:t>
              </a:r>
            </a:p>
            <a:p>
              <a:r>
                <a:rPr lang="ru-RU" dirty="0" smtClean="0"/>
                <a:t>в соответствии с уставными</a:t>
              </a:r>
            </a:p>
            <a:p>
              <a:r>
                <a:rPr lang="ru-RU" dirty="0" smtClean="0"/>
                <a:t>целями и задачами</a:t>
              </a:r>
              <a:endParaRPr lang="en-US" dirty="0"/>
            </a:p>
          </p:txBody>
        </p:sp>
        <p:sp>
          <p:nvSpPr>
            <p:cNvPr id="20" name="Textfeld 19"/>
            <p:cNvSpPr txBox="1"/>
            <p:nvPr/>
          </p:nvSpPr>
          <p:spPr bwMode="gray">
            <a:xfrm>
              <a:off x="6112462" y="4641243"/>
              <a:ext cx="2755306" cy="16619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ru-RU" b="1" dirty="0" smtClean="0"/>
                <a:t>Целевые средства</a:t>
              </a:r>
            </a:p>
            <a:p>
              <a:pPr algn="r"/>
              <a:r>
                <a:rPr lang="ru-RU" dirty="0" smtClean="0"/>
                <a:t>Могут использоваться </a:t>
              </a:r>
            </a:p>
            <a:p>
              <a:pPr algn="r"/>
              <a:r>
                <a:rPr lang="ru-RU" dirty="0" smtClean="0"/>
                <a:t>только для реализации</a:t>
              </a:r>
            </a:p>
            <a:p>
              <a:pPr algn="r"/>
              <a:r>
                <a:rPr lang="ru-RU" dirty="0" smtClean="0"/>
                <a:t>мероприятий проектов </a:t>
              </a:r>
            </a:p>
            <a:p>
              <a:pPr algn="r"/>
              <a:r>
                <a:rPr lang="ru-RU" dirty="0" smtClean="0"/>
                <a:t>и программ в соответствии </a:t>
              </a:r>
            </a:p>
            <a:p>
              <a:pPr algn="r"/>
              <a:r>
                <a:rPr lang="ru-RU" dirty="0" smtClean="0"/>
                <a:t>с утвержденной сметой</a:t>
              </a:r>
              <a:endParaRPr lang="en-US" dirty="0"/>
            </a:p>
          </p:txBody>
        </p:sp>
        <p:sp>
          <p:nvSpPr>
            <p:cNvPr id="21" name="Textfeld 20"/>
            <p:cNvSpPr txBox="1"/>
            <p:nvPr/>
          </p:nvSpPr>
          <p:spPr bwMode="gray">
            <a:xfrm>
              <a:off x="2806841" y="2339588"/>
              <a:ext cx="353032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sz="2400" b="1" dirty="0" smtClean="0"/>
                <a:t>Совокупный бюджет НКО</a:t>
              </a:r>
              <a:endParaRPr lang="en-US" sz="2400" b="1" dirty="0"/>
            </a:p>
          </p:txBody>
        </p:sp>
        <p:sp>
          <p:nvSpPr>
            <p:cNvPr id="22" name="Textfeld 21"/>
            <p:cNvSpPr txBox="1"/>
            <p:nvPr/>
          </p:nvSpPr>
          <p:spPr bwMode="gray">
            <a:xfrm>
              <a:off x="364191" y="2647828"/>
              <a:ext cx="2738570" cy="9971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dirty="0" smtClean="0"/>
                <a:t>Все источники дохода, </a:t>
              </a:r>
            </a:p>
            <a:p>
              <a:pPr>
                <a:lnSpc>
                  <a:spcPct val="120000"/>
                </a:lnSpc>
              </a:pPr>
              <a:r>
                <a:rPr lang="ru-RU" dirty="0" smtClean="0"/>
                <a:t>Не ограниченные целевым </a:t>
              </a:r>
            </a:p>
            <a:p>
              <a:pPr>
                <a:lnSpc>
                  <a:spcPct val="120000"/>
                </a:lnSpc>
              </a:pPr>
              <a:r>
                <a:rPr lang="ru-RU" dirty="0" smtClean="0"/>
                <a:t>назначением</a:t>
              </a:r>
              <a:endParaRPr lang="en-US" dirty="0"/>
            </a:p>
          </p:txBody>
        </p:sp>
        <p:sp>
          <p:nvSpPr>
            <p:cNvPr id="23" name="Textfeld 22"/>
            <p:cNvSpPr txBox="1"/>
            <p:nvPr/>
          </p:nvSpPr>
          <p:spPr bwMode="gray">
            <a:xfrm>
              <a:off x="6084185" y="2880577"/>
              <a:ext cx="2656368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dirty="0" smtClean="0"/>
                <a:t>Гранты, целевые субсидии</a:t>
              </a:r>
              <a:endParaRPr lang="en-US" dirty="0"/>
            </a:p>
          </p:txBody>
        </p:sp>
        <p:sp>
          <p:nvSpPr>
            <p:cNvPr id="27" name="Gleichschenkliges Dreieck 26"/>
            <p:cNvSpPr/>
            <p:nvPr/>
          </p:nvSpPr>
          <p:spPr bwMode="gray">
            <a:xfrm>
              <a:off x="3879477" y="4938796"/>
              <a:ext cx="1385046" cy="25549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8" name="Picture 2" descr="C:\Users\bastian.k\Desktop\geldha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842096"/>
            <a:ext cx="2211702" cy="2015664"/>
          </a:xfrm>
          <a:prstGeom prst="rect">
            <a:avLst/>
          </a:prstGeom>
          <a:noFill/>
        </p:spPr>
      </p:pic>
      <p:sp>
        <p:nvSpPr>
          <p:cNvPr id="39" name="Текст 38"/>
          <p:cNvSpPr>
            <a:spLocks noGrp="1"/>
          </p:cNvSpPr>
          <p:nvPr>
            <p:ph type="body" sz="quarter" idx="13"/>
          </p:nvPr>
        </p:nvSpPr>
        <p:spPr>
          <a:xfrm>
            <a:off x="251520" y="1412776"/>
            <a:ext cx="84890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Основная цель финансового учета в </a:t>
            </a:r>
            <a:r>
              <a:rPr lang="ru-RU" sz="1800" dirty="0" smtClean="0"/>
              <a:t>НКО – выявить, каким </a:t>
            </a:r>
            <a:r>
              <a:rPr lang="ru-RU" sz="1800" dirty="0"/>
              <a:t>образом ресурсы </a:t>
            </a:r>
            <a:r>
              <a:rPr lang="ru-RU" sz="1800" dirty="0" smtClean="0"/>
              <a:t>были </a:t>
            </a:r>
            <a:r>
              <a:rPr lang="ru-RU" sz="1800" dirty="0"/>
              <a:t>получены и использованы для </a:t>
            </a:r>
            <a:r>
              <a:rPr lang="ru-RU" sz="1800" dirty="0" smtClean="0"/>
              <a:t>достижения уставных </a:t>
            </a:r>
            <a:r>
              <a:rPr lang="ru-RU" sz="1800" dirty="0"/>
              <a:t>целей и задач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9482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noProof="1" smtClean="0"/>
              <a:t>Из чего состоит расходная часть бюджета НКО</a:t>
            </a:r>
            <a:endParaRPr lang="en-US" dirty="0"/>
          </a:p>
        </p:txBody>
      </p:sp>
      <p:grpSp>
        <p:nvGrpSpPr>
          <p:cNvPr id="3" name="Gruppieren 44"/>
          <p:cNvGrpSpPr/>
          <p:nvPr/>
        </p:nvGrpSpPr>
        <p:grpSpPr>
          <a:xfrm>
            <a:off x="265104" y="2060848"/>
            <a:ext cx="8783764" cy="2903717"/>
            <a:chOff x="265104" y="2339588"/>
            <a:chExt cx="8783764" cy="2903717"/>
          </a:xfrm>
        </p:grpSpPr>
        <p:grpSp>
          <p:nvGrpSpPr>
            <p:cNvPr id="4" name="Gruppieren 16"/>
            <p:cNvGrpSpPr/>
            <p:nvPr/>
          </p:nvGrpSpPr>
          <p:grpSpPr bwMode="gray">
            <a:xfrm>
              <a:off x="635652" y="2939957"/>
              <a:ext cx="7968796" cy="2303348"/>
              <a:chOff x="689372" y="3501008"/>
              <a:chExt cx="7968796" cy="2303348"/>
            </a:xfrm>
            <a:solidFill>
              <a:srgbClr val="969696"/>
            </a:solidFill>
            <a:scene3d>
              <a:camera prst="perspectiveRelaxed" fov="5400000">
                <a:rot lat="17973603" lon="0" rev="0"/>
              </a:camera>
              <a:lightRig rig="threePt" dir="t"/>
            </a:scene3d>
          </p:grpSpPr>
          <p:sp>
            <p:nvSpPr>
              <p:cNvPr id="12" name="Ellipse 11"/>
              <p:cNvSpPr/>
              <p:nvPr/>
            </p:nvSpPr>
            <p:spPr bwMode="gray">
              <a:xfrm>
                <a:off x="3474047" y="3501008"/>
                <a:ext cx="2303348" cy="230334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sp3d extrusionH="57150"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feil nach rechts 14"/>
              <p:cNvSpPr/>
              <p:nvPr/>
            </p:nvSpPr>
            <p:spPr bwMode="gray">
              <a:xfrm>
                <a:off x="6089972" y="3845859"/>
                <a:ext cx="2568196" cy="1653988"/>
              </a:xfrm>
              <a:prstGeom prst="rightArrow">
                <a:avLst/>
              </a:prstGeom>
              <a:grpFill/>
              <a:ln w="12700">
                <a:noFill/>
                <a:round/>
                <a:headEnd/>
                <a:tailEnd/>
              </a:ln>
              <a:sp3d extrusionH="133350"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feil nach rechts 15"/>
              <p:cNvSpPr/>
              <p:nvPr/>
            </p:nvSpPr>
            <p:spPr bwMode="gray">
              <a:xfrm flipH="1">
                <a:off x="689372" y="3845859"/>
                <a:ext cx="2568196" cy="1653988"/>
              </a:xfrm>
              <a:prstGeom prst="rightArrow">
                <a:avLst/>
              </a:prstGeom>
              <a:grpFill/>
              <a:ln w="12700">
                <a:noFill/>
                <a:round/>
                <a:headEnd/>
                <a:tailEnd/>
              </a:ln>
              <a:sp3d extrusionH="133350"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feld 18"/>
            <p:cNvSpPr txBox="1"/>
            <p:nvPr/>
          </p:nvSpPr>
          <p:spPr bwMode="gray">
            <a:xfrm>
              <a:off x="265104" y="2754265"/>
              <a:ext cx="3740768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Расходы на реализацию мероприятий</a:t>
              </a:r>
            </a:p>
            <a:p>
              <a:r>
                <a:rPr lang="ru-RU" sz="1600" dirty="0" smtClean="0"/>
                <a:t>проектов и программ</a:t>
              </a:r>
            </a:p>
            <a:p>
              <a:r>
                <a:rPr lang="ru-RU" sz="1600" dirty="0" smtClean="0"/>
                <a:t>Расходы на организацию предоставления</a:t>
              </a:r>
            </a:p>
            <a:p>
              <a:r>
                <a:rPr lang="ru-RU" sz="1600" dirty="0" smtClean="0"/>
                <a:t>и оказание оплачиваемых услуг</a:t>
              </a:r>
            </a:p>
          </p:txBody>
        </p:sp>
        <p:sp>
          <p:nvSpPr>
            <p:cNvPr id="20" name="Textfeld 19"/>
            <p:cNvSpPr txBox="1"/>
            <p:nvPr/>
          </p:nvSpPr>
          <p:spPr bwMode="gray">
            <a:xfrm>
              <a:off x="6071899" y="2794863"/>
              <a:ext cx="2976969" cy="9848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ru-RU" sz="1600" dirty="0" smtClean="0"/>
                <a:t>Административные расходы,</a:t>
              </a:r>
            </a:p>
            <a:p>
              <a:pPr algn="r"/>
              <a:r>
                <a:rPr lang="ru-RU" sz="1600" dirty="0" smtClean="0"/>
                <a:t>направленные на содержание </a:t>
              </a:r>
            </a:p>
            <a:p>
              <a:pPr algn="r"/>
              <a:r>
                <a:rPr lang="ru-RU" sz="1600" dirty="0" smtClean="0"/>
                <a:t>штата сотрудников, обеспечение </a:t>
              </a:r>
            </a:p>
            <a:p>
              <a:pPr algn="r"/>
              <a:r>
                <a:rPr lang="ru-RU" sz="1600" dirty="0" smtClean="0"/>
                <a:t>работы и развития организации</a:t>
              </a:r>
            </a:p>
          </p:txBody>
        </p:sp>
        <p:sp>
          <p:nvSpPr>
            <p:cNvPr id="21" name="Textfeld 20"/>
            <p:cNvSpPr txBox="1"/>
            <p:nvPr/>
          </p:nvSpPr>
          <p:spPr bwMode="gray">
            <a:xfrm>
              <a:off x="3102147" y="2339588"/>
              <a:ext cx="293971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sz="2400" b="1" dirty="0" smtClean="0"/>
                <a:t>Бюджет организации</a:t>
              </a:r>
              <a:endParaRPr lang="en-US" sz="2400" b="1" dirty="0"/>
            </a:p>
          </p:txBody>
        </p:sp>
        <p:sp>
          <p:nvSpPr>
            <p:cNvPr id="27" name="Gleichschenkliges Dreieck 26"/>
            <p:cNvSpPr/>
            <p:nvPr/>
          </p:nvSpPr>
          <p:spPr bwMode="gray">
            <a:xfrm>
              <a:off x="3879477" y="4938796"/>
              <a:ext cx="1385046" cy="25549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8" name="Picture 2" descr="C:\Users\bastian.k\Desktop\geldha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842096"/>
            <a:ext cx="2211702" cy="2015664"/>
          </a:xfrm>
          <a:prstGeom prst="rect">
            <a:avLst/>
          </a:prstGeom>
          <a:noFill/>
        </p:spPr>
      </p:pic>
      <p:sp>
        <p:nvSpPr>
          <p:cNvPr id="39" name="Текст 38"/>
          <p:cNvSpPr>
            <a:spLocks noGrp="1"/>
          </p:cNvSpPr>
          <p:nvPr>
            <p:ph type="body" sz="quarter" idx="13"/>
          </p:nvPr>
        </p:nvSpPr>
        <p:spPr>
          <a:xfrm>
            <a:off x="251520" y="1412776"/>
            <a:ext cx="84890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Основная цель финансового учета в </a:t>
            </a:r>
            <a:r>
              <a:rPr lang="ru-RU" sz="1800" dirty="0" smtClean="0"/>
              <a:t>НКО – выявить, каким </a:t>
            </a:r>
            <a:r>
              <a:rPr lang="ru-RU" sz="1800" dirty="0"/>
              <a:t>образом ресурсы </a:t>
            </a:r>
            <a:r>
              <a:rPr lang="ru-RU" sz="1800" dirty="0" smtClean="0"/>
              <a:t>были </a:t>
            </a:r>
            <a:r>
              <a:rPr lang="ru-RU" sz="1800" dirty="0"/>
              <a:t>получены и использованы для </a:t>
            </a:r>
            <a:r>
              <a:rPr lang="ru-RU" sz="1800" dirty="0" smtClean="0"/>
              <a:t>достижения уставных </a:t>
            </a:r>
            <a:r>
              <a:rPr lang="ru-RU" sz="1800" dirty="0"/>
              <a:t>целей и задач организации.</a:t>
            </a:r>
          </a:p>
        </p:txBody>
      </p:sp>
      <p:sp>
        <p:nvSpPr>
          <p:cNvPr id="17" name="Textfeld 19"/>
          <p:cNvSpPr txBox="1"/>
          <p:nvPr/>
        </p:nvSpPr>
        <p:spPr bwMode="gray">
          <a:xfrm>
            <a:off x="3563888" y="5186164"/>
            <a:ext cx="52565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dirty="0" smtClean="0"/>
              <a:t>Распределение расходов возможно в рамках, предусмотренных  законодательством</a:t>
            </a:r>
          </a:p>
        </p:txBody>
      </p:sp>
      <p:sp>
        <p:nvSpPr>
          <p:cNvPr id="18" name="Textfeld 21"/>
          <p:cNvSpPr txBox="1"/>
          <p:nvPr/>
        </p:nvSpPr>
        <p:spPr bwMode="gray">
          <a:xfrm>
            <a:off x="251520" y="4465967"/>
            <a:ext cx="3523850" cy="9971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В соответствии со сметой расходов</a:t>
            </a:r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r>
              <a:rPr lang="ru-RU" dirty="0" smtClean="0"/>
              <a:t>Не противоречат уставу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noProof="1" smtClean="0"/>
              <a:t>Виды отчетности НКО</a:t>
            </a:r>
            <a:endParaRPr lang="en-US" noProof="1"/>
          </a:p>
        </p:txBody>
      </p:sp>
      <p:graphicFrame>
        <p:nvGraphicFramePr>
          <p:cNvPr id="17" name="Smart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25730"/>
              </p:ext>
            </p:extLst>
          </p:nvPr>
        </p:nvGraphicFramePr>
        <p:xfrm>
          <a:off x="324643" y="1555750"/>
          <a:ext cx="8496300" cy="424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3403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43608" y="3501008"/>
            <a:ext cx="7577814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Как начать получать бюджетное финансирование на предоставление услуг в социальной сфере?</a:t>
            </a:r>
          </a:p>
        </p:txBody>
      </p:sp>
    </p:spTree>
    <p:extLst>
      <p:ext uri="{BB962C8B-B14F-4D97-AF65-F5344CB8AC3E}">
        <p14:creationId xmlns:p14="http://schemas.microsoft.com/office/powerpoint/2010/main" val="37897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Меры поддержки СО НКО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6728855"/>
              </p:ext>
            </p:extLst>
          </p:nvPr>
        </p:nvGraphicFramePr>
        <p:xfrm>
          <a:off x="179512" y="1196752"/>
          <a:ext cx="89644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Центр ГРАНИ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73797231"/>
              </p:ext>
            </p:extLst>
          </p:nvPr>
        </p:nvGraphicFramePr>
        <p:xfrm>
          <a:off x="140017" y="188641"/>
          <a:ext cx="8863965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ГРАНИ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5619-5FF3-4415-BD4F-1FD2CB448B8C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8856984" cy="73536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Направления  поддержки СО НКО –</a:t>
            </a:r>
            <a:br>
              <a:rPr lang="ru-RU" sz="2400" dirty="0" smtClean="0"/>
            </a:br>
            <a:r>
              <a:rPr lang="ru-RU" sz="2400" dirty="0"/>
              <a:t>	</a:t>
            </a:r>
            <a:r>
              <a:rPr lang="ru-RU" sz="2400" dirty="0" smtClean="0"/>
              <a:t>	производителей социальных услуг 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380503"/>
              </p:ext>
            </p:extLst>
          </p:nvPr>
        </p:nvGraphicFramePr>
        <p:xfrm>
          <a:off x="107504" y="1268760"/>
          <a:ext cx="8579296" cy="520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ГРАНИ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20713"/>
            <a:ext cx="8229600" cy="490537"/>
          </a:xfrm>
        </p:spPr>
        <p:txBody>
          <a:bodyPr anchor="b"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Меры поддержки поставщиков социальных услуг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33686438"/>
              </p:ext>
            </p:extLst>
          </p:nvPr>
        </p:nvGraphicFramePr>
        <p:xfrm>
          <a:off x="330830" y="1484784"/>
          <a:ext cx="8561715" cy="511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7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получать бюджетное финансирование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© Центр ГРАНИ</a:t>
            </a:r>
            <a:endParaRPr lang="en-US"/>
          </a:p>
        </p:txBody>
      </p:sp>
      <p:graphicFrame>
        <p:nvGraphicFramePr>
          <p:cNvPr id="6" name="Схе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977181"/>
              </p:ext>
            </p:extLst>
          </p:nvPr>
        </p:nvGraphicFramePr>
        <p:xfrm>
          <a:off x="251520" y="1340768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16294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Базовые </a:t>
            </a:r>
            <a:r>
              <a:rPr lang="ru-RU" dirty="0"/>
              <a:t>принципы бюджетного финансирования: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1. Расходы </a:t>
            </a:r>
            <a:r>
              <a:rPr lang="ru-RU" dirty="0"/>
              <a:t>в соответствии с расходными </a:t>
            </a:r>
            <a:r>
              <a:rPr lang="ru-RU" dirty="0" smtClean="0"/>
              <a:t>обязательствами (только </a:t>
            </a:r>
            <a:r>
              <a:rPr lang="ru-RU" dirty="0"/>
              <a:t>на выполнение таких своих обязательств, которые предусмотрены </a:t>
            </a:r>
            <a:r>
              <a:rPr lang="ru-RU" dirty="0" smtClean="0"/>
              <a:t>законом). </a:t>
            </a:r>
          </a:p>
          <a:p>
            <a:pPr marL="514350" indent="-514350" algn="just">
              <a:buAutoNum type="arabicPeriod"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2. </a:t>
            </a:r>
            <a:r>
              <a:rPr lang="ru-RU" dirty="0" smtClean="0"/>
              <a:t>ОИВ и ОМС имеют </a:t>
            </a:r>
            <a:r>
              <a:rPr lang="ru-RU" dirty="0"/>
              <a:t>право расходовать бюджетные средства </a:t>
            </a:r>
            <a:r>
              <a:rPr lang="ru-RU" dirty="0" smtClean="0"/>
              <a:t> </a:t>
            </a:r>
            <a:r>
              <a:rPr lang="ru-RU" dirty="0"/>
              <a:t>только в рамках исполнения своих полномочий.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3. Бюджетные средства выделяются и расходуются в соответствии с планом расходования средств на очередной финансовый год, в объемах бюджетных ассигнований, предусмотренных на те или иные цели.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4. Выделение бюджетных средств возможно только в порядке и на основаниях, предусмотренных нормативно правовым актом.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5. Выделение бюджетных средств подлежит государственному контролю.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принципы расходования бюджетных средств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© Центр ГРАНИ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861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Статья </a:t>
            </a:r>
            <a:r>
              <a:rPr lang="ru-RU" dirty="0"/>
              <a:t>78.1. Бюджетного кодекса </a:t>
            </a:r>
            <a:r>
              <a:rPr lang="ru-RU" dirty="0" smtClean="0"/>
              <a:t>РФ:</a:t>
            </a:r>
          </a:p>
          <a:p>
            <a:pPr algn="just"/>
            <a:r>
              <a:rPr lang="ru-RU" dirty="0"/>
              <a:t>субсидии «иным некоммерческим организациям, не являющимся государственными (муниципальными) учреждениями» могут предусматриваться в законе о бюджете субъекта РФ или в решении о местном </a:t>
            </a:r>
            <a:r>
              <a:rPr lang="ru-RU" dirty="0" smtClean="0"/>
              <a:t>бюджете</a:t>
            </a:r>
          </a:p>
          <a:p>
            <a:pPr algn="just"/>
            <a:r>
              <a:rPr lang="ru-RU" dirty="0"/>
              <a:t>должен быть принят Порядок определения объема и предоставления указанных субсидий. Выделение субсидии при отсутствии правового основания (при отсутствии утвержденного порядка) считается неправомерным и должна быть возвращена.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/>
          <a:lstStyle/>
          <a:p>
            <a:r>
              <a:rPr lang="ru-RU" dirty="0"/>
              <a:t>Предоставление субсидий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© Центр ГРАНИ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102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Предоставления грантов в форме субсидий </a:t>
            </a:r>
            <a:r>
              <a:rPr lang="ru-RU" dirty="0" smtClean="0"/>
              <a:t>на </a:t>
            </a:r>
            <a:r>
              <a:rPr lang="ru-RU" dirty="0"/>
              <a:t>федеральном, региональном и местном уровнях возможно при одновременном соблюдении трех условий:</a:t>
            </a:r>
          </a:p>
          <a:p>
            <a:r>
              <a:rPr lang="ru-RU" dirty="0" smtClean="0"/>
              <a:t>Наличие </a:t>
            </a:r>
            <a:r>
              <a:rPr lang="ru-RU" dirty="0"/>
              <a:t>решения о предоставлении грантов в форме </a:t>
            </a:r>
            <a:r>
              <a:rPr lang="ru-RU" dirty="0" smtClean="0"/>
              <a:t>субсидий (принятое Президентом</a:t>
            </a:r>
            <a:r>
              <a:rPr lang="ru-RU" dirty="0"/>
              <a:t>, Правительством, главой субъекта РФ или высшими исполнительными органами власти регионов, главами местной </a:t>
            </a:r>
            <a:r>
              <a:rPr lang="ru-RU" dirty="0" smtClean="0"/>
              <a:t>администрации). </a:t>
            </a:r>
            <a:endParaRPr lang="ru-RU" dirty="0"/>
          </a:p>
          <a:p>
            <a:r>
              <a:rPr lang="ru-RU" dirty="0" smtClean="0"/>
              <a:t>Наличие </a:t>
            </a:r>
            <a:r>
              <a:rPr lang="ru-RU" dirty="0"/>
              <a:t>утвержденного Порядка предоставления субсидий.</a:t>
            </a:r>
          </a:p>
          <a:p>
            <a:r>
              <a:rPr lang="ru-RU" dirty="0" smtClean="0"/>
              <a:t>Закрепление </a:t>
            </a:r>
            <a:r>
              <a:rPr lang="ru-RU" dirty="0"/>
              <a:t>бюджетных ассигнований на предоставление таких субсидий в законе о бюджете на очередной финансовый год.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/>
          <a:lstStyle/>
          <a:p>
            <a:r>
              <a:rPr lang="ru-RU" dirty="0"/>
              <a:t>Предоставление субсидий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© Центр ГРАНИ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136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372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целевых потребительских субсидий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380757"/>
              </p:ext>
            </p:extLst>
          </p:nvPr>
        </p:nvGraphicFramePr>
        <p:xfrm>
          <a:off x="251520" y="1556792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ГРАНИ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5619-5FF3-4415-BD4F-1FD2CB448B8C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302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Примеры услуг СОНКО, которые финансируются за счет средств бюджета в Пермском крае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7439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ГРАНИ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810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государственных программ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670AAEB-E993-4815-B4BF-E7C0C43E15AE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6229468"/>
              </p:ext>
            </p:extLst>
          </p:nvPr>
        </p:nvGraphicFramePr>
        <p:xfrm>
          <a:off x="251520" y="1397000"/>
          <a:ext cx="864096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1697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304" y="764704"/>
            <a:ext cx="1628536" cy="1584176"/>
          </a:xfrm>
        </p:spPr>
        <p:txBody>
          <a:bodyPr/>
          <a:lstStyle/>
          <a:p>
            <a:r>
              <a:rPr lang="ru-RU" sz="1800" b="1" dirty="0" smtClean="0"/>
              <a:t>Находим и анализируем государственные программы</a:t>
            </a:r>
            <a:endParaRPr lang="ru-RU" sz="1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670AAEB-E993-4815-B4BF-E7C0C43E15AE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3"/>
            <a:ext cx="7174061" cy="270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68096"/>
            <a:ext cx="8376036" cy="9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5838"/>
            <a:ext cx="8136904" cy="309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0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670AAEB-E993-4815-B4BF-E7C0C43E15AE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" y="3311547"/>
            <a:ext cx="8535465" cy="201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2" y="15802"/>
            <a:ext cx="7095306" cy="332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15707"/>
            <a:ext cx="8369563" cy="2242292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76" y="476672"/>
            <a:ext cx="8497092" cy="616455"/>
          </a:xfrm>
        </p:spPr>
        <p:txBody>
          <a:bodyPr/>
          <a:lstStyle/>
          <a:p>
            <a:r>
              <a:rPr lang="ru-RU" sz="2000" dirty="0"/>
              <a:t>Закон г. Москвы от 25.11.2015 N 67</a:t>
            </a:r>
            <a:br>
              <a:rPr lang="ru-RU" sz="2000" dirty="0"/>
            </a:br>
            <a:r>
              <a:rPr lang="ru-RU" sz="2000" dirty="0"/>
              <a:t>"О бюджете города Москвы на 2016 год и плановый период 2017 и 2018 годов"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670AAEB-E993-4815-B4BF-E7C0C43E15AE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99"/>
            <a:ext cx="5130247" cy="521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52" y="1124743"/>
            <a:ext cx="4938836" cy="44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4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Дефициты существующей поддержки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263905"/>
              </p:ext>
            </p:extLst>
          </p:nvPr>
        </p:nvGraphicFramePr>
        <p:xfrm>
          <a:off x="457200" y="1196752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Примеры НПА о предоставлении субсидий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670AAEB-E993-4815-B4BF-E7C0C43E15AE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57787611"/>
              </p:ext>
            </p:extLst>
          </p:nvPr>
        </p:nvGraphicFramePr>
        <p:xfrm>
          <a:off x="107504" y="908720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1010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Примеры НПА о предоставлении субсидий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670AAEB-E993-4815-B4BF-E7C0C43E15AE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79319999"/>
              </p:ext>
            </p:extLst>
          </p:nvPr>
        </p:nvGraphicFramePr>
        <p:xfrm>
          <a:off x="323528" y="980728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71625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Примеры НПА о предоставлении субсидий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670AAEB-E993-4815-B4BF-E7C0C43E15AE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0061880"/>
              </p:ext>
            </p:extLst>
          </p:nvPr>
        </p:nvGraphicFramePr>
        <p:xfrm>
          <a:off x="107504" y="980728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0838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Примеры НПА о предоставлении субсидий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670AAEB-E993-4815-B4BF-E7C0C43E15AE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20723562"/>
              </p:ext>
            </p:extLst>
          </p:nvPr>
        </p:nvGraphicFramePr>
        <p:xfrm>
          <a:off x="107504" y="908720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3832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el 1"/>
          <p:cNvSpPr>
            <a:spLocks noGrp="1"/>
          </p:cNvSpPr>
          <p:nvPr>
            <p:ph type="title"/>
          </p:nvPr>
        </p:nvSpPr>
        <p:spPr bwMode="gray">
          <a:xfrm>
            <a:off x="323528" y="404664"/>
            <a:ext cx="8496300" cy="617538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Особенности привлечения бюджетных средств</a:t>
            </a:r>
            <a:endParaRPr lang="de-DE" sz="3200" dirty="0" smtClean="0"/>
          </a:p>
        </p:txBody>
      </p:sp>
      <p:sp>
        <p:nvSpPr>
          <p:cNvPr id="133122" name="Номер слайда 5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6CD93F-7300-4A36-A018-5E2F227FF2EA}" type="slidenum">
              <a:rPr lang="de-DE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de-DE" smtClean="0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052736"/>
          <a:ext cx="82089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4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59465"/>
            <a:ext cx="8229600" cy="98130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Возможные источники финансирования</a:t>
            </a:r>
          </a:p>
        </p:txBody>
      </p:sp>
      <p:sp>
        <p:nvSpPr>
          <p:cNvPr id="12083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36295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Участвовать в реализации государственных программ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Участвовать в конкурсах социально значимых проектов, финансируемых из бюджета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Участвовать в государственных закупках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Участвовать в предоставлении услуг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Осуществлять деятельность, приносящую доход, в том числе оказывать платные услуги населению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Привлекать средства спонсорской и благотворительной помощи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Привлекать средства грантовых программ на реализацию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8677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Изучить содержание профильных государственных и муниципальных программ</a:t>
            </a:r>
          </a:p>
          <a:p>
            <a:pPr lvl="0"/>
            <a:r>
              <a:rPr lang="ru-RU" dirty="0"/>
              <a:t>Проанализировать содержание закупок профильных ведомств</a:t>
            </a:r>
          </a:p>
          <a:p>
            <a:pPr lvl="0"/>
            <a:r>
              <a:rPr lang="ru-RU" dirty="0"/>
              <a:t>Наладить взаимодействие с ведомствами и бюджетными учреждениями, которые выступают в качестве заказчиков профильных услуг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372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определить возможности участия в конкурсах закупок в регионе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© Центр ГРАНИ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459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Три статуса/реестра СОНКО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518636"/>
              </p:ext>
            </p:extLst>
          </p:nvPr>
        </p:nvGraphicFramePr>
        <p:xfrm>
          <a:off x="323528" y="692696"/>
          <a:ext cx="87129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14.06.2017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ГРАНИ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62B9-90D7-485C-942C-7444E1B3E282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40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11760" y="4437112"/>
            <a:ext cx="6552728" cy="936104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4437112"/>
            <a:ext cx="6377609" cy="15841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/>
              <a:t>Перечень общественно полезных услуг и критерии оценки качества их оказания утверждены Постановлением Правительства РФ от 27.10.2016 N 1096 "Об утверждении перечня общественно полезных услуг и критериев оценки качества их оказания"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7936" y="413049"/>
            <a:ext cx="5032176" cy="3303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sz="2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 некоммерческой организацией - исполнителем общественно полезных услуг понимается СОНКО, которая: </a:t>
            </a:r>
          </a:p>
          <a:p>
            <a:pPr marL="0" indent="0">
              <a:buFont typeface="Arial" pitchFamily="34" charset="0"/>
              <a:buNone/>
            </a:pPr>
            <a:endParaRPr lang="ru-RU" sz="1600" dirty="0"/>
          </a:p>
          <a:p>
            <a:r>
              <a:rPr lang="ru-RU" sz="1600" dirty="0"/>
              <a:t>на протяжении одного года и более оказывает общественно полезные услуги надлежащего качества,</a:t>
            </a:r>
          </a:p>
          <a:p>
            <a:endParaRPr lang="ru-RU" sz="1600" dirty="0"/>
          </a:p>
          <a:p>
            <a:r>
              <a:rPr lang="ru-RU" sz="1600" dirty="0"/>
              <a:t>не является некоммерческой организацией, выполняющей функции иностранного агента,</a:t>
            </a:r>
          </a:p>
          <a:p>
            <a:endParaRPr lang="ru-RU" sz="1600" dirty="0"/>
          </a:p>
          <a:p>
            <a:r>
              <a:rPr lang="ru-RU" sz="1600" dirty="0"/>
              <a:t>не имеет задолженностей по налогам и сборам, иным предусмотренным законодательством РФ обязательным платежам.</a:t>
            </a:r>
          </a:p>
          <a:p>
            <a:pPr marL="0" indent="0">
              <a:buFont typeface="Arial" pitchFamily="34" charset="0"/>
              <a:buNone/>
            </a:pPr>
            <a:endParaRPr lang="ru-RU" sz="1400" b="1" dirty="0"/>
          </a:p>
          <a:p>
            <a:pPr marL="0" indent="0">
              <a:buFont typeface="Arial" pitchFamily="34" charset="0"/>
              <a:buNone/>
            </a:pPr>
            <a:r>
              <a:rPr lang="ru-RU" sz="1400" dirty="0"/>
              <a:t>Федеральный закон от 12.01.1996 N 7-ФЗ "О некоммерческих организациях"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1844824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876256" y="1844824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14.06.2017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ГРАНИ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62B9-90D7-485C-942C-7444E1B3E282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397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лево 5"/>
          <p:cNvSpPr/>
          <p:nvPr/>
        </p:nvSpPr>
        <p:spPr>
          <a:xfrm>
            <a:off x="5220072" y="836712"/>
            <a:ext cx="3528392" cy="504056"/>
          </a:xfrm>
          <a:prstGeom prst="leftArrow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7404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ОБЩЕСТВЕННО ПОЛЕЗНЫЕ УСЛУГИ и их НАДЛЕЖАЩЕЕ КАЧЕСТВО (1)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1206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u="sng" dirty="0"/>
              <a:t>ПЕРЕЧЕНЬ ОБЩЕСТВЕННО ПОЛЕЗНЫХ УСЛУГ:</a:t>
            </a:r>
          </a:p>
          <a:p>
            <a:pPr marL="0" indent="0">
              <a:buNone/>
            </a:pPr>
            <a:endParaRPr lang="ru-RU" sz="4800" dirty="0"/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Предоставление социального обслуживания в форме на дому 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Предоставление социального обслуживания в стационарной форме 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Предоставление социального обслуживания в полустационарной форме </a:t>
            </a:r>
          </a:p>
          <a:p>
            <a:pPr marL="177800" indent="-177800">
              <a:buFont typeface="+mj-lt"/>
              <a:buAutoNum type="arabicPeriod"/>
            </a:pPr>
            <a:endParaRPr lang="ru-RU" sz="4800" dirty="0"/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Социально-трудовые услуги, направленные на оказание содействия в вопросах труд-</a:t>
            </a:r>
            <a:r>
              <a:rPr lang="ru-RU" sz="4800" dirty="0" err="1"/>
              <a:t>ва</a:t>
            </a:r>
            <a:r>
              <a:rPr lang="ru-RU" sz="4800" dirty="0"/>
              <a:t> и в решении вопросов, связанных с трудовой </a:t>
            </a:r>
            <a:r>
              <a:rPr lang="ru-RU" sz="4800" dirty="0" err="1"/>
              <a:t>адапт</a:t>
            </a:r>
            <a:r>
              <a:rPr lang="ru-RU" sz="4800" dirty="0"/>
              <a:t>. молодежи, матерей с детьми, инвалидов, граждан пожилого возраста, лиц, освободившихся из мест лишения свободы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Услуги, предусматривающие реабилитацию и социальную адаптацию инвалидов, социальное сопровождение семей, воспитывающих детей с ограниченными возможностями здоровья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Услуги по оказанию социальной помощи детям, инвалидам, гражданам пожилого возраста, лицам, находящимся в ТЖС в том числе пострадавшим в результате стихийных бедствий, экологических, техногенных или иных катастроф, социальных, национальных, религиозных конфликтов, беженцам и вынужденным переселенцам, а также по их социальному сопровождению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Участие в деятельности по профилактике безнадзорности и правонарушений несовершеннолетних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Услуги по профилактике социального сиротства</a:t>
            </a:r>
          </a:p>
          <a:p>
            <a:pPr marL="177800" indent="-177800" algn="just">
              <a:buFont typeface="+mj-lt"/>
              <a:buAutoNum type="arabicPeriod"/>
            </a:pPr>
            <a:r>
              <a:rPr lang="ru-RU" sz="4800" dirty="0"/>
              <a:t>Услуги, направленные на социальную адаптацию и семейное устройство детей, оставшихся без попечения родителей: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Оказание помощи семье в воспитании детей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 Услуги по организации отдыха и оздоровления детей, в том числе детей с ограниченными возможностями здоровья и детей, находящихся в трудной жизненной ситуации, в том числе организация деятельности специализированных (профильных) лагерей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Услуги в сфере дошкольного и общего образования, дополнительного образования детей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Услуги по психолого-педагогическому консультированию, медицинской и социальной помощи обучающимся, испытывающим трудности в освоении основных общеобразовательных программ, развитии и социальной адаптации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 Услуги в сфере дополнительного образования граждан пожилого возраста и инвалидов, в том числе услуги обучения навыкам компьютерной грамотности.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Услуги в сфере дополнительного образования сотрудников и добровольцев СОНКО, направленного на повышение качества предоставления услуг такими организациями.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Услуги по профилактике социально значимых заболеваний, курения, алкоголизма, наркомании, включая просвещение и информирование граждан о факторах риска для их здоровья, формирование мотивации к ведению здорового образа жизни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Услуги, предусматривающие медико-социальное сопровождение лиц, страдающих тяжелыми заболеваниями, и лиц, нуждающихся в медицинской паллиативной помощи, включая организацию оказания мед. паллиативной помощи и содействие в ее получении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Услуги, направленные на медико-социальную реабилитацию лиц с алкогольной, наркотической или иной </a:t>
            </a:r>
            <a:r>
              <a:rPr lang="ru-RU" sz="4800" dirty="0" err="1"/>
              <a:t>токс</a:t>
            </a:r>
            <a:r>
              <a:rPr lang="ru-RU" sz="4800" dirty="0"/>
              <a:t>. зависимостью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Услуги в области физической культуры и массового спорта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4800" dirty="0"/>
              <a:t>Услуги по сбору, обобщению и анализу информации о качестве оказания услуг организациями культуры, социального обслуживания, медицинскими организациями и организациями, осуществляющими образовательную деятельность, осуществляемые организацией-оператором </a:t>
            </a:r>
            <a:r>
              <a:rPr lang="en-US" sz="4800" dirty="0"/>
              <a:t>[</a:t>
            </a:r>
            <a:r>
              <a:rPr lang="ru-RU" sz="4800" dirty="0"/>
              <a:t>…</a:t>
            </a:r>
            <a:r>
              <a:rPr lang="en-US" sz="4800" dirty="0"/>
              <a:t>]</a:t>
            </a:r>
            <a:r>
              <a:rPr lang="ru-RU" sz="4800" dirty="0"/>
              <a:t>  в части популяризации системы независимой оценки качества оказания услуг организациями в сфере культуры, социального обслуживания, охраны здоровья и образования и возможности участия в ней потребителей услуг, вовлечение граждан в независимую оценку.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32" y="929990"/>
            <a:ext cx="31210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14.06.2017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ГРАНИ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62B9-90D7-485C-942C-7444E1B3E282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3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Что такое социальная услуга: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Понятие, сущность, целевая направленность</a:t>
            </a:r>
          </a:p>
        </p:txBody>
      </p:sp>
    </p:spTree>
    <p:extLst>
      <p:ext uri="{BB962C8B-B14F-4D97-AF65-F5344CB8AC3E}">
        <p14:creationId xmlns:p14="http://schemas.microsoft.com/office/powerpoint/2010/main" val="26196545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47260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000" u="sng" dirty="0"/>
              <a:t>КРИТЕРИИ ОЦЕНКИ КАЧЕСТВА ОКАЗАНИЯ ОБЩЕСТВЕННО ПОЛЕЗНЫХ УСЛУГ:</a:t>
            </a:r>
          </a:p>
          <a:p>
            <a:endParaRPr lang="ru-RU" sz="4000" dirty="0"/>
          </a:p>
          <a:p>
            <a:pPr marL="0" indent="0">
              <a:buNone/>
            </a:pPr>
            <a:r>
              <a:rPr lang="ru-RU" sz="4000" dirty="0"/>
              <a:t>1. </a:t>
            </a:r>
            <a:r>
              <a:rPr lang="ru-R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Соответствие </a:t>
            </a:r>
            <a:r>
              <a:rPr lang="ru-RU" sz="4000" dirty="0"/>
              <a:t>общественно полезной услуги установленным нормативными правовыми актами Российской Федерации </a:t>
            </a:r>
            <a:r>
              <a:rPr lang="ru-R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требованиям к ее содержанию </a:t>
            </a:r>
            <a:r>
              <a:rPr lang="ru-RU" sz="4000" dirty="0"/>
              <a:t>(объем, сроки, качество предоставления).</a:t>
            </a:r>
          </a:p>
          <a:p>
            <a:pPr marL="514350" indent="-514350">
              <a:buAutoNum type="arabicPeriod"/>
            </a:pPr>
            <a:endParaRPr lang="ru-RU" sz="4000" dirty="0"/>
          </a:p>
          <a:p>
            <a:pPr marL="0" indent="0">
              <a:buNone/>
            </a:pPr>
            <a:r>
              <a:rPr lang="ru-RU" sz="4000" dirty="0"/>
              <a:t>2. </a:t>
            </a:r>
            <a:r>
              <a:rPr lang="ru-R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Наличие </a:t>
            </a:r>
            <a:r>
              <a:rPr lang="ru-RU" sz="4000" dirty="0"/>
              <a:t>у лиц, непосредственно задействованных в исполнении общественно полезной услуги, </a:t>
            </a:r>
            <a:r>
              <a:rPr lang="ru-R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необходимой квалификации </a:t>
            </a:r>
            <a:r>
              <a:rPr lang="ru-RU" sz="4000" dirty="0"/>
              <a:t>(в том числе профессионального образования, опыта работы в соответствующей сфере), достаточность количества таких лиц.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/>
              <a:t>3. </a:t>
            </a:r>
            <a:r>
              <a:rPr lang="ru-R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Удовлетворенность получателей </a:t>
            </a:r>
            <a:r>
              <a:rPr lang="ru-RU" sz="4000" dirty="0"/>
              <a:t>общественно полезных услуг качеством их оказания (отсутствие жалоб на действия (бездействие) и (или) решения некоммерческой организации, связанные с оказанием ею общественно полезных услуг, признанных обоснованными судом, органами государственного контроля (надзора) и муниципального надзора, иными государственными органами в соответствии с их компетенцией в течение 2 лет, предшествующих подаче заявления о включении в формируемый реестр некоммерческих организаций).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/>
              <a:t>4. </a:t>
            </a:r>
            <a:r>
              <a:rPr lang="ru-R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Открытость и доступность информации </a:t>
            </a:r>
            <a:r>
              <a:rPr lang="ru-RU" sz="4000" dirty="0"/>
              <a:t>о некоммерческой организации.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/>
              <a:t>5. </a:t>
            </a:r>
            <a:r>
              <a:rPr lang="ru-R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Отсутствие некоммерческой организации в реестре недобросовестных поставщиков </a:t>
            </a:r>
            <a:r>
              <a:rPr lang="ru-RU" sz="4000" dirty="0"/>
              <a:t>по результатам оказания услуги в рамках исполнения контрактов, заключенных в соответствии с Федеральным законом "О контрактной системе в сфере закупок товаров, работ, услуг для обеспечения государственных и муниципальных нужд" в течение 2 лет, предшествующих подаче заявления о включении в формируемый реестр некоммерческих организаций.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ОБЩЕСТВЕННО ПОЛЕЗНЫЕ УСЛУГИ и их НАДЛЕЖАЩЕЕ КАЧЕСТВО (2) 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14.06.2017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ГРАНИ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62B9-90D7-485C-942C-7444E1B3E282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063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367302"/>
              </p:ext>
            </p:extLst>
          </p:nvPr>
        </p:nvGraphicFramePr>
        <p:xfrm>
          <a:off x="179512" y="116632"/>
          <a:ext cx="8784976" cy="6624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6947">
                <a:tc gridSpan="2">
                  <a:txBody>
                    <a:bodyPr/>
                    <a:lstStyle/>
                    <a:p>
                      <a:r>
                        <a:rPr lang="ru-RU" sz="1500" dirty="0"/>
                        <a:t>Постановление Правительства РФ от 26.01.2017 N 89</a:t>
                      </a:r>
                    </a:p>
                    <a:p>
                      <a:r>
                        <a:rPr lang="ru-RU" sz="1500" dirty="0"/>
                        <a:t>"О реестре некоммерческих организаций - исполнителей общественно полезных услуг"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0459">
                <a:tc>
                  <a:txBody>
                    <a:bodyPr/>
                    <a:lstStyle/>
                    <a:p>
                      <a:r>
                        <a:rPr lang="ru-RU" sz="1500" dirty="0"/>
                        <a:t>Кто принимает решения о признании организаций исполнителями общественно полезных услуг ?</a:t>
                      </a:r>
                    </a:p>
                    <a:p>
                      <a:r>
                        <a:rPr lang="ru-RU" sz="1500" dirty="0"/>
                        <a:t>Кто ведет реестр</a:t>
                      </a:r>
                      <a:r>
                        <a:rPr lang="ru-RU" sz="1500" baseline="0" dirty="0"/>
                        <a:t> исполнителей общественно полезных услуг?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Министерство юстиции РФ</a:t>
                      </a:r>
                    </a:p>
                    <a:p>
                      <a:endParaRPr lang="ru-RU" sz="1500" dirty="0"/>
                    </a:p>
                    <a:p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0459">
                <a:tc>
                  <a:txBody>
                    <a:bodyPr/>
                    <a:lstStyle/>
                    <a:p>
                      <a:r>
                        <a:rPr lang="ru-RU" sz="1500" dirty="0"/>
                        <a:t>Кто осуществляет оценку качества оказания общественно полезных услуг?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Федеральный орган исполнительной власти (Минтруд России, Минздрав России, Минкультуры России, </a:t>
                      </a:r>
                      <a:r>
                        <a:rPr lang="ru-RU" sz="1500" dirty="0" err="1"/>
                        <a:t>Минобрнауки</a:t>
                      </a:r>
                      <a:r>
                        <a:rPr lang="ru-RU" sz="1500" dirty="0"/>
                        <a:t> России, </a:t>
                      </a:r>
                      <a:r>
                        <a:rPr lang="ru-RU" sz="1500" dirty="0" err="1"/>
                        <a:t>Рособрнадзор</a:t>
                      </a:r>
                      <a:r>
                        <a:rPr lang="ru-RU" sz="1500" dirty="0"/>
                        <a:t>) перечень дан в Приложение </a:t>
                      </a:r>
                      <a:r>
                        <a:rPr lang="en-US" sz="1500" dirty="0"/>
                        <a:t>N 3</a:t>
                      </a:r>
                      <a:r>
                        <a:rPr lang="ru-RU" sz="1500" dirty="0"/>
                        <a:t> к Постановлению Правительства РФ от 26.01.2017 N 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8474">
                <a:tc>
                  <a:txBody>
                    <a:bodyPr/>
                    <a:lstStyle/>
                    <a:p>
                      <a:r>
                        <a:rPr lang="ru-RU" sz="1500" dirty="0"/>
                        <a:t>Какая документы нужно предоставить СОНКО?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i="0" u="none" strike="noStrike" baseline="0" dirty="0">
                          <a:latin typeface="+mn-lt"/>
                        </a:rPr>
                        <a:t>1) заявление о признании организации исполнителем общественно полезных услуг по форме согласно приложению N 1 к Постановлению Правительства РФ от 26.01.2017 N 89</a:t>
                      </a:r>
                    </a:p>
                    <a:p>
                      <a:pPr algn="just"/>
                      <a:r>
                        <a:rPr lang="ru-RU" sz="1500" b="0" i="0" u="none" strike="noStrike" baseline="0" dirty="0">
                          <a:latin typeface="+mn-lt"/>
                        </a:rPr>
                        <a:t>2) заключение о соответствии качества оказываемых организацией общественно полезных услуг установленным критериям по форме согласно приложению N 2 к Постановлению Правительства РФ от 26.01.2017 N 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1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Куда подается заявление? </a:t>
                      </a:r>
                    </a:p>
                    <a:p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Министерство юстиции РФ</a:t>
                      </a:r>
                    </a:p>
                    <a:p>
                      <a:r>
                        <a:rPr lang="ru-RU" sz="1500" dirty="0"/>
                        <a:t>или в его территориальный орган по месту нахождения организации.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6947">
                <a:tc>
                  <a:txBody>
                    <a:bodyPr/>
                    <a:lstStyle/>
                    <a:p>
                      <a:r>
                        <a:rPr lang="ru-RU" sz="1500" dirty="0"/>
                        <a:t>В течение какого времени?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в течение 5 рабочих дней со дня поступления документов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14.06.2017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ГРАНИ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62B9-90D7-485C-942C-7444E1B3E282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521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63741"/>
              </p:ext>
            </p:extLst>
          </p:nvPr>
        </p:nvGraphicFramePr>
        <p:xfrm>
          <a:off x="251520" y="476672"/>
          <a:ext cx="6995120" cy="554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00192" y="1484784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Организация признается исполнителем общественно полезных услуг и вносится в реестр на 2 года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0648"/>
            <a:ext cx="2193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Алгоритм действий 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14.06.2017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ГРАНИ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62B9-90D7-485C-942C-7444E1B3E282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31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073"/>
            <a:ext cx="8229600" cy="85010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/>
                </a:solidFill>
              </a:rPr>
              <a:t>Поддержка </a:t>
            </a:r>
            <a:br>
              <a:rPr lang="ru-RU" sz="1800" b="1" dirty="0">
                <a:solidFill>
                  <a:schemeClr val="tx2"/>
                </a:solidFill>
              </a:rPr>
            </a:br>
            <a:r>
              <a:rPr lang="ru-RU" sz="1800" b="1" dirty="0">
                <a:solidFill>
                  <a:schemeClr val="tx2"/>
                </a:solidFill>
              </a:rPr>
              <a:t>некоммерческих организаций - исполнителей общественно полезных услуг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П. 13 ст. 31.1Федеральный закон от 12.01.1996 N 7-ФЗ « О некоммерческих организациях»</a:t>
            </a:r>
          </a:p>
          <a:p>
            <a:pPr marL="0" indent="0" algn="just">
              <a:buNone/>
            </a:pPr>
            <a:r>
              <a:rPr lang="ru-RU" sz="5200" dirty="0"/>
              <a:t> некоммерческие организации - исполнители общественно полезных услуг имеют право на приоритетное получение мер поддержки в порядке, установленном федеральными законами, иными нормативными правовыми актами Российской Федерации, а также нормативными правовыми актами субъектов Российской Федерации и муниципальными правовыми актами.</a:t>
            </a:r>
          </a:p>
          <a:p>
            <a:pPr marL="0" indent="0" algn="just">
              <a:buNone/>
            </a:pPr>
            <a:endParaRPr lang="ru-RU" sz="5200" dirty="0"/>
          </a:p>
          <a:p>
            <a:pPr marL="0" indent="0" algn="just">
              <a:buNone/>
            </a:pPr>
            <a:r>
              <a:rPr lang="ru-RU" sz="5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П.5  ст. 31.1 Федеральный закон от 12.01.1996 N 7-ФЗ "О некоммерческих организациях» </a:t>
            </a:r>
          </a:p>
          <a:p>
            <a:pPr marL="0" indent="0" algn="just">
              <a:buNone/>
            </a:pPr>
            <a:r>
              <a:rPr lang="ru-RU" sz="5200" dirty="0"/>
              <a:t>Оказание поддержки социально ориентированным некоммерческим организациям осуществляется в следующих формах:</a:t>
            </a:r>
          </a:p>
          <a:p>
            <a:pPr marL="0" indent="0" algn="just">
              <a:buNone/>
            </a:pPr>
            <a:r>
              <a:rPr lang="ru-RU" sz="5200" dirty="0"/>
              <a:t>1) финансовая, имущественная, информационная, консультационная поддержка, а также поддержка в области подготовки, дополнительного профессионального образования работников и добровольцев социально ориентированных некоммерческих организаций;</a:t>
            </a:r>
          </a:p>
          <a:p>
            <a:pPr marL="0" indent="0" algn="just">
              <a:buNone/>
            </a:pPr>
            <a:r>
              <a:rPr lang="ru-RU" sz="5200" dirty="0"/>
              <a:t>2) предоставление социально ориентированным некоммерческим организациям льгот по уплате налогов и сборов в соответствии с законодательством о налогах и сборах;</a:t>
            </a:r>
          </a:p>
          <a:p>
            <a:pPr marL="0" indent="0" algn="just">
              <a:buNone/>
            </a:pPr>
            <a:r>
              <a:rPr lang="ru-RU" sz="5200" dirty="0"/>
              <a:t>3) осуществление закупок товаров, работ, услуг для обеспечения государственных и муниципальных нужд у социально ориентированных некоммерческих организаций в порядке, установленном законодательством Российской Федерации о контрактной системе в сфере закупок товаров, работ, услуг для обеспечения государственных и муниципальных нужд;</a:t>
            </a:r>
          </a:p>
          <a:p>
            <a:pPr marL="0" indent="0" algn="just">
              <a:buNone/>
            </a:pPr>
            <a:r>
              <a:rPr lang="ru-RU" sz="5200" dirty="0"/>
              <a:t>4) предоставление юридическим лицам, оказывающим социально ориентированным некоммерческим организациям материальную поддержку, льгот по уплате налогов и сборов в соответствии с законодательством о налогах и сборах.</a:t>
            </a:r>
          </a:p>
          <a:p>
            <a:pPr marL="0" indent="0" algn="just">
              <a:buNone/>
            </a:pPr>
            <a:endParaRPr lang="ru-RU" sz="5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ru-RU" sz="5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П.12, П.12.1 ст. 31.1 Федеральный закон от 12.01.1996 N 7-ФЗ "О некоммерческих организациях» </a:t>
            </a:r>
          </a:p>
          <a:p>
            <a:pPr marL="0" indent="0" algn="just">
              <a:buNone/>
            </a:pPr>
            <a:r>
              <a:rPr lang="ru-RU" sz="5200" dirty="0"/>
              <a:t>1) получение во владение и (или) в пользование государственного или муниципального имущества;</a:t>
            </a:r>
          </a:p>
          <a:p>
            <a:pPr marL="0" indent="0" algn="just">
              <a:buNone/>
            </a:pPr>
            <a:r>
              <a:rPr lang="ru-RU" sz="5200" dirty="0"/>
              <a:t>2) использование бесплатного эфирного времени на государственных и муниципальных теле– и радиоканалах, бесплатной печатной площади в государственных и муниципальных периодических печатных изданиях, а также на размещение своих информационных материалов некоммерческой организации в информационно–телекоммуникационной сети «Интернет»;</a:t>
            </a:r>
          </a:p>
          <a:p>
            <a:pPr marL="0" indent="0" algn="just">
              <a:buNone/>
            </a:pPr>
            <a:r>
              <a:rPr lang="ru-RU" sz="5200" dirty="0"/>
              <a:t>3) организацию государственными органами и органами местного самоуправления курсов повышения квалификации и обучающих мероприятий для работников и добровольцев таких организаций.</a:t>
            </a:r>
          </a:p>
          <a:p>
            <a:pPr marL="0" indent="0">
              <a:buNone/>
            </a:pPr>
            <a:endParaRPr lang="ru-RU" sz="5200" dirty="0"/>
          </a:p>
          <a:p>
            <a:pPr marL="0" indent="0" algn="just">
              <a:buNone/>
            </a:pPr>
            <a:r>
              <a:rPr lang="ru-RU" sz="5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ПРЕИМУЩЕСТВО: Оказание финансовой и имущественную поддержку на более длительный срок - не менее двух лет.</a:t>
            </a:r>
          </a:p>
          <a:p>
            <a:pPr marL="0" indent="0" algn="just">
              <a:buNone/>
            </a:pPr>
            <a:r>
              <a:rPr lang="ru-RU" sz="5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Федеральный закон №466 «О внесении изменений в статьи 78.1 и 242.6 Бюджетного Кодекса РФ» от 28 декабря 2016 года: утверждение порядка определения объема и предоставления субсидий из федерального бюджета, бюджета субъекта РФ и местного бюджета.</a:t>
            </a:r>
            <a:endParaRPr lang="ru-RU" sz="4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14.06.2017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ГРАНИ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62B9-90D7-485C-942C-7444E1B3E282}" type="slidenum">
              <a:rPr lang="ru-RU" smtClean="0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806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936625"/>
          </a:xfrm>
        </p:spPr>
        <p:txBody>
          <a:bodyPr>
            <a:noAutofit/>
          </a:bodyPr>
          <a:lstStyle/>
          <a:p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Перечень общественно полезных услуг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4294967295"/>
          </p:nvPr>
        </p:nvSpPr>
        <p:spPr>
          <a:xfrm>
            <a:off x="457200" y="1465263"/>
            <a:ext cx="8229600" cy="525621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000000"/>
                </a:solidFill>
              </a:rPr>
              <a:t>Социально-трудовые услуги, направленные на оказание содействия в вопросах трудоустройства и в решении вопросов, связанных с трудовой адаптацией молодежи, матерей с детьми, инвалидов, граждан пожилого возраста, лиц, освободившихся из мест лишения свободы</a:t>
            </a:r>
            <a:r>
              <a:rPr lang="ru-RU" altLang="ru-RU" b="1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dirty="0">
              <a:solidFill>
                <a:srgbClr val="000000"/>
              </a:solidFill>
            </a:endParaRPr>
          </a:p>
          <a:p>
            <a:pPr marL="533400" indent="-533400">
              <a:spcBef>
                <a:spcPct val="0"/>
              </a:spcBef>
              <a:spcAft>
                <a:spcPts val="600"/>
              </a:spcAft>
            </a:pPr>
            <a:r>
              <a:rPr lang="ru-RU" altLang="ru-RU" dirty="0">
                <a:solidFill>
                  <a:srgbClr val="000000"/>
                </a:solidFill>
              </a:rPr>
              <a:t>оказание содействия молодежи в вопросах трудоустройства, социальной реабилитации, трудоустройство несовершеннолетних </a:t>
            </a:r>
            <a:r>
              <a:rPr lang="ru-RU" altLang="ru-RU" dirty="0" smtClean="0">
                <a:solidFill>
                  <a:srgbClr val="000000"/>
                </a:solidFill>
              </a:rPr>
              <a:t>граждан;</a:t>
            </a:r>
            <a:endParaRPr lang="ru-RU" altLang="ru-RU" dirty="0">
              <a:solidFill>
                <a:srgbClr val="000000"/>
              </a:solidFill>
            </a:endParaRPr>
          </a:p>
          <a:p>
            <a:pPr marL="533400" indent="-533400">
              <a:spcBef>
                <a:spcPct val="0"/>
              </a:spcBef>
              <a:spcAft>
                <a:spcPts val="600"/>
              </a:spcAft>
            </a:pPr>
            <a:r>
              <a:rPr lang="ru-RU" altLang="ru-RU" dirty="0">
                <a:solidFill>
                  <a:srgbClr val="000000"/>
                </a:solidFill>
              </a:rPr>
              <a:t>содействие трудоустройству граждан, освобожденных из учреждений, исполняющих наказание в виде лишения </a:t>
            </a:r>
            <a:r>
              <a:rPr lang="ru-RU" altLang="ru-RU" dirty="0" smtClean="0">
                <a:solidFill>
                  <a:srgbClr val="000000"/>
                </a:solidFill>
              </a:rPr>
              <a:t>свободы;</a:t>
            </a:r>
            <a:endParaRPr lang="ru-RU" altLang="ru-RU" dirty="0">
              <a:solidFill>
                <a:srgbClr val="000000"/>
              </a:solidFill>
            </a:endParaRPr>
          </a:p>
          <a:p>
            <a:pPr marL="533400" indent="-533400">
              <a:spcBef>
                <a:spcPct val="0"/>
              </a:spcBef>
              <a:spcAft>
                <a:spcPts val="600"/>
              </a:spcAft>
            </a:pPr>
            <a:r>
              <a:rPr lang="ru-RU" altLang="ru-RU" dirty="0">
                <a:solidFill>
                  <a:srgbClr val="000000"/>
                </a:solidFill>
              </a:rPr>
              <a:t>организация профессиональной ориентации граждан в целях выбора сферы деятельности (профессии), трудоустройства, прохождения профессионального обучения и получения дополнительного профессионального </a:t>
            </a:r>
            <a:r>
              <a:rPr lang="ru-RU" altLang="ru-RU" dirty="0" smtClean="0">
                <a:solidFill>
                  <a:srgbClr val="000000"/>
                </a:solidFill>
              </a:rPr>
              <a:t>образования;</a:t>
            </a:r>
            <a:endParaRPr lang="ru-RU" altLang="ru-RU" dirty="0">
              <a:solidFill>
                <a:srgbClr val="000000"/>
              </a:solidFill>
            </a:endParaRPr>
          </a:p>
          <a:p>
            <a:pPr marL="533400" indent="-533400">
              <a:spcBef>
                <a:spcPct val="0"/>
              </a:spcBef>
              <a:spcAft>
                <a:spcPts val="600"/>
              </a:spcAft>
            </a:pPr>
            <a:r>
              <a:rPr lang="ru-RU" altLang="ru-RU" dirty="0">
                <a:solidFill>
                  <a:srgbClr val="000000"/>
                </a:solidFill>
              </a:rPr>
              <a:t>организация ярмарок вакансий и учебных рабочих </a:t>
            </a:r>
            <a:r>
              <a:rPr lang="ru-RU" altLang="ru-RU" dirty="0" smtClean="0">
                <a:solidFill>
                  <a:srgbClr val="000000"/>
                </a:solidFill>
              </a:rPr>
              <a:t>мест;</a:t>
            </a:r>
            <a:endParaRPr lang="ru-RU" altLang="ru-RU" dirty="0">
              <a:solidFill>
                <a:srgbClr val="000000"/>
              </a:solidFill>
            </a:endParaRPr>
          </a:p>
          <a:p>
            <a:pPr marL="533400" indent="-533400">
              <a:spcBef>
                <a:spcPct val="0"/>
              </a:spcBef>
              <a:spcAft>
                <a:spcPts val="600"/>
              </a:spcAft>
            </a:pPr>
            <a:r>
              <a:rPr lang="ru-RU" altLang="ru-RU" dirty="0">
                <a:solidFill>
                  <a:srgbClr val="000000"/>
                </a:solidFill>
              </a:rPr>
              <a:t>психологическая поддержка безработных </a:t>
            </a:r>
            <a:r>
              <a:rPr lang="ru-RU" altLang="ru-RU" dirty="0" smtClean="0">
                <a:solidFill>
                  <a:srgbClr val="000000"/>
                </a:solidFill>
              </a:rPr>
              <a:t>граждан;</a:t>
            </a:r>
            <a:endParaRPr lang="ru-RU" altLang="ru-RU" dirty="0">
              <a:solidFill>
                <a:srgbClr val="000000"/>
              </a:solidFill>
            </a:endParaRPr>
          </a:p>
          <a:p>
            <a:pPr marL="533400" indent="-533400">
              <a:spcBef>
                <a:spcPct val="0"/>
              </a:spcBef>
              <a:spcAft>
                <a:spcPts val="600"/>
              </a:spcAft>
            </a:pPr>
            <a:r>
              <a:rPr lang="ru-RU" altLang="ru-RU" dirty="0">
                <a:solidFill>
                  <a:srgbClr val="000000"/>
                </a:solidFill>
              </a:rPr>
              <a:t>социальная адаптация безработных граждан на рынке </a:t>
            </a:r>
            <a:r>
              <a:rPr lang="ru-RU" altLang="ru-RU" dirty="0" smtClean="0">
                <a:solidFill>
                  <a:srgbClr val="000000"/>
                </a:solidFill>
              </a:rPr>
              <a:t>труда</a:t>
            </a:r>
            <a:endParaRPr lang="ru-RU" altLang="ru-RU" dirty="0">
              <a:solidFill>
                <a:srgbClr val="000000"/>
              </a:solidFill>
            </a:endParaRPr>
          </a:p>
          <a:p>
            <a:pPr marL="533400" indent="-533400">
              <a:spcBef>
                <a:spcPct val="0"/>
              </a:spcBef>
              <a:buFontTx/>
              <a:buNone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533400" indent="-533400">
              <a:spcBef>
                <a:spcPct val="0"/>
              </a:spcBef>
              <a:buFontTx/>
              <a:buNone/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27652" name="Номер слайда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038833D8-6A49-4302-AFE8-04FF2F77095E}" type="slidenum">
              <a:rPr lang="ru-RU" sz="1000">
                <a:latin typeface="+mn-lt"/>
              </a:rPr>
              <a:pPr algn="ctr">
                <a:defRPr/>
              </a:pPr>
              <a:t>74</a:t>
            </a:fld>
            <a:endParaRPr lang="ru-RU" sz="1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7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936625"/>
          </a:xfrm>
        </p:spPr>
        <p:txBody>
          <a:bodyPr>
            <a:noAutofit/>
          </a:bodyPr>
          <a:lstStyle/>
          <a:p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Перечень общественно полезных услуг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4294967295"/>
          </p:nvPr>
        </p:nvSpPr>
        <p:spPr>
          <a:xfrm>
            <a:off x="457200" y="1465263"/>
            <a:ext cx="8229600" cy="5256212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000000"/>
                </a:solidFill>
              </a:rPr>
              <a:t>Оказание помощи семье в воспитании детей: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</a:rPr>
              <a:t>формирование позитивных интересов (в том числе в сфере досуга);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</a:rPr>
              <a:t>организация и проведение культурно-массовых </a:t>
            </a:r>
            <a:r>
              <a:rPr lang="ru-RU" altLang="ru-RU" dirty="0" smtClean="0">
                <a:solidFill>
                  <a:srgbClr val="000000"/>
                </a:solidFill>
              </a:rPr>
              <a:t>мероприятий;</a:t>
            </a:r>
            <a:endParaRPr lang="ru-RU" altLang="ru-RU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</a:rPr>
              <a:t>осуществление экскурсионного </a:t>
            </a:r>
            <a:r>
              <a:rPr lang="ru-RU" altLang="ru-RU" dirty="0" smtClean="0">
                <a:solidFill>
                  <a:srgbClr val="000000"/>
                </a:solidFill>
              </a:rPr>
              <a:t>обслуживания;</a:t>
            </a:r>
            <a:endParaRPr lang="ru-RU" altLang="ru-RU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</a:rPr>
              <a:t>показ (организация показа) спектаклей (театральных постановок</a:t>
            </a:r>
            <a:r>
              <a:rPr lang="ru-RU" altLang="ru-RU" dirty="0" smtClean="0">
                <a:solidFill>
                  <a:srgbClr val="000000"/>
                </a:solidFill>
              </a:rPr>
              <a:t>);</a:t>
            </a:r>
            <a:endParaRPr lang="ru-RU" altLang="ru-RU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</a:rPr>
              <a:t>показ (организация показа) концертов и концертных программ </a:t>
            </a:r>
            <a:endParaRPr lang="ru-RU" alt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Услуги </a:t>
            </a:r>
            <a:r>
              <a:rPr lang="ru-RU" b="1" dirty="0"/>
              <a:t>в сфере дошкольного и общего образования, дополнительного образования детей</a:t>
            </a:r>
            <a:r>
              <a:rPr lang="ru-RU" dirty="0"/>
              <a:t>:</a:t>
            </a:r>
          </a:p>
          <a:p>
            <a:r>
              <a:rPr lang="ru-RU" dirty="0"/>
              <a:t>реализация дополнительных общеразвивающих </a:t>
            </a:r>
            <a:r>
              <a:rPr lang="ru-RU" dirty="0" smtClean="0"/>
              <a:t>программ;</a:t>
            </a:r>
            <a:endParaRPr lang="ru-RU" dirty="0"/>
          </a:p>
          <a:p>
            <a:r>
              <a:rPr lang="ru-RU" dirty="0"/>
              <a:t>реализация дополнительных предпрофессиональных программ в области </a:t>
            </a:r>
            <a:r>
              <a:rPr lang="ru-RU" dirty="0" smtClean="0"/>
              <a:t>искусств;</a:t>
            </a:r>
            <a:endParaRPr lang="ru-RU" dirty="0"/>
          </a:p>
          <a:p>
            <a:r>
              <a:rPr lang="ru-RU" dirty="0"/>
              <a:t>реализация дополнительных предпрофессиональных программ в области физической культуры и </a:t>
            </a:r>
            <a:r>
              <a:rPr lang="ru-RU" dirty="0" smtClean="0"/>
              <a:t>спорта;</a:t>
            </a:r>
            <a:endParaRPr lang="ru-RU" dirty="0"/>
          </a:p>
          <a:p>
            <a:r>
              <a:rPr lang="ru-RU" dirty="0"/>
              <a:t>психолого-педагогическое консультирование обучающихся, их родителей (законных представителей) и педагогических </a:t>
            </a:r>
            <a:r>
              <a:rPr lang="ru-RU" dirty="0" smtClean="0"/>
              <a:t>работников;</a:t>
            </a:r>
            <a:endParaRPr lang="ru-RU" dirty="0"/>
          </a:p>
          <a:p>
            <a:r>
              <a:rPr lang="ru-RU" dirty="0"/>
              <a:t>организация и проведение олимпиад, конкурсов, мероприятий, направленных на выявление и развитие у обучающихся интеллектуальных и творческих способностей, способностей к занятиям физической культурой и спортом, интереса к научной (научно-исследовательской) деятельности, творческой деятельности, физкультурно-спортивной </a:t>
            </a:r>
            <a:r>
              <a:rPr lang="ru-RU" dirty="0" smtClean="0"/>
              <a:t>деятельности;</a:t>
            </a:r>
            <a:endParaRPr lang="ru-RU" dirty="0"/>
          </a:p>
          <a:p>
            <a:r>
              <a:rPr lang="ru-RU" dirty="0"/>
              <a:t>присмотр и </a:t>
            </a:r>
            <a:r>
              <a:rPr lang="ru-RU" dirty="0" smtClean="0"/>
              <a:t>уход.</a:t>
            </a:r>
            <a:endParaRPr lang="ru-RU" dirty="0"/>
          </a:p>
          <a:p>
            <a:pPr marL="0" indent="0">
              <a:spcBef>
                <a:spcPct val="0"/>
              </a:spcBef>
              <a:buNone/>
            </a:pPr>
            <a:endParaRPr lang="ru-RU" altLang="ru-RU" dirty="0">
              <a:solidFill>
                <a:srgbClr val="000000"/>
              </a:solidFill>
            </a:endParaRPr>
          </a:p>
          <a:p>
            <a:pPr marL="533400" indent="-533400">
              <a:spcBef>
                <a:spcPct val="0"/>
              </a:spcBef>
              <a:buFontTx/>
              <a:buNone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533400" indent="-533400">
              <a:spcBef>
                <a:spcPct val="0"/>
              </a:spcBef>
              <a:buFontTx/>
              <a:buNone/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27652" name="Номер слайда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038833D8-6A49-4302-AFE8-04FF2F77095E}" type="slidenum">
              <a:rPr lang="ru-RU" sz="1000">
                <a:latin typeface="+mn-lt"/>
              </a:rPr>
              <a:pPr algn="ctr">
                <a:defRPr/>
              </a:pPr>
              <a:t>75</a:t>
            </a:fld>
            <a:endParaRPr lang="ru-RU" sz="1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9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8796" y="479137"/>
            <a:ext cx="302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Практическое задание на ТЗ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9980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90500"/>
            <a:ext cx="8534400" cy="7429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dirty="0" smtClean="0"/>
              <a:t>Этапы запуска новой услуги (развития организации)</a:t>
            </a:r>
          </a:p>
        </p:txBody>
      </p:sp>
      <p:graphicFrame>
        <p:nvGraphicFramePr>
          <p:cNvPr id="8" name="Рисунок SmartArt 7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3376665474"/>
              </p:ext>
            </p:extLst>
          </p:nvPr>
        </p:nvGraphicFramePr>
        <p:xfrm>
          <a:off x="381000" y="952500"/>
          <a:ext cx="8574088" cy="518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2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Зависимость от рынка 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082459"/>
              </p:ext>
            </p:extLst>
          </p:nvPr>
        </p:nvGraphicFramePr>
        <p:xfrm>
          <a:off x="292100" y="764704"/>
          <a:ext cx="8744396" cy="588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ГРАНИ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1439-9E12-45D7-A113-99B0F4DCB5ED}" type="slidenum">
              <a:rPr lang="ru-RU" smtClean="0"/>
              <a:pPr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Подходы к выделению собственной услуги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Шаг 1. Мы это делаем потому что…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386125"/>
              </p:ext>
            </p:extLst>
          </p:nvPr>
        </p:nvGraphicFramePr>
        <p:xfrm>
          <a:off x="251520" y="1556792"/>
          <a:ext cx="8640960" cy="496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579"/>
                <a:gridCol w="2128933"/>
                <a:gridCol w="1800200"/>
                <a:gridCol w="2232248"/>
              </a:tblGrid>
              <a:tr h="158417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Это оплачивается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 нас есть необходимые ресурсы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Эта ниша свободна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Это нужно </a:t>
                      </a:r>
                      <a:r>
                        <a:rPr lang="ru-RU" sz="2400" dirty="0" err="1" smtClean="0"/>
                        <a:t>благополучателям</a:t>
                      </a:r>
                      <a:endParaRPr lang="ru-RU" sz="2400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Источник</a:t>
                      </a:r>
                      <a:r>
                        <a:rPr lang="ru-RU" sz="2400" baseline="0" dirty="0" smtClean="0"/>
                        <a:t> привлечения средств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baseline="0" dirty="0" smtClean="0"/>
                        <a:t>Возможно ли привлечь бюджетные средства, оказывать платные услуги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Имеющиеся ресурсы / Ресурсы,</a:t>
                      </a:r>
                      <a:r>
                        <a:rPr lang="ru-RU" sz="2400" baseline="0" dirty="0" smtClean="0"/>
                        <a:t> которые необходимо привлечь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Есть ли конкуренты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Кто ваша целевая </a:t>
                      </a:r>
                      <a:r>
                        <a:rPr lang="ru-RU" sz="2400" dirty="0" err="1" smtClean="0"/>
                        <a:t>група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Потребности </a:t>
                      </a:r>
                      <a:r>
                        <a:rPr lang="ru-RU" sz="2400" dirty="0" err="1" smtClean="0"/>
                        <a:t>благополучателей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Центр ГРАНИ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2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6335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 smtClean="0"/>
              <a:t>Что такое социальная сфера?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864684"/>
              </p:ext>
            </p:extLst>
          </p:nvPr>
        </p:nvGraphicFramePr>
        <p:xfrm>
          <a:off x="323528" y="1052736"/>
          <a:ext cx="83632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ru-RU" b="1" dirty="0" smtClean="0"/>
              <a:t>Центр ГРАНИ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480188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24181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Подходы к выделению собственной услуги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Шаг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2. Определяем реальные возможности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765645"/>
              </p:ext>
            </p:extLst>
          </p:nvPr>
        </p:nvGraphicFramePr>
        <p:xfrm>
          <a:off x="251520" y="1556792"/>
          <a:ext cx="8640960" cy="509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016224"/>
                <a:gridCol w="1728192"/>
                <a:gridCol w="2304256"/>
              </a:tblGrid>
              <a:tr h="171047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Можно ли привлечь средства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Если</a:t>
                      </a:r>
                      <a:r>
                        <a:rPr lang="ru-RU" sz="2400" baseline="0" dirty="0" smtClean="0"/>
                        <a:t> есть конкуренты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Эта ниша свободна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Возможно</a:t>
                      </a:r>
                      <a:r>
                        <a:rPr lang="ru-RU" sz="2400" baseline="0" dirty="0" smtClean="0"/>
                        <a:t> ли оказание платных услуг</a:t>
                      </a:r>
                      <a:endParaRPr lang="ru-RU" sz="2400" dirty="0"/>
                    </a:p>
                  </a:txBody>
                  <a:tcPr/>
                </a:tc>
              </a:tr>
              <a:tr h="325808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Оцениваем программы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Изучаем</a:t>
                      </a:r>
                      <a:r>
                        <a:rPr lang="ru-RU" sz="2400" baseline="0" dirty="0" smtClean="0"/>
                        <a:t> НПА</a:t>
                      </a:r>
                      <a:endParaRPr lang="ru-RU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Анализируем</a:t>
                      </a:r>
                      <a:r>
                        <a:rPr lang="ru-RU" sz="2400" baseline="0" dirty="0" smtClean="0"/>
                        <a:t> перечень услуг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Анализируем сведения о </a:t>
                      </a:r>
                      <a:r>
                        <a:rPr lang="ru-RU" sz="2400" baseline="0" dirty="0" err="1" smtClean="0"/>
                        <a:t>госзакупках</a:t>
                      </a:r>
                      <a:endParaRPr lang="ru-RU" sz="24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Как продвигать свои услуги, сильные</a:t>
                      </a:r>
                      <a:r>
                        <a:rPr lang="ru-RU" sz="2400" baseline="0" dirty="0" smtClean="0"/>
                        <a:t> стороны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Как приучить клиентов к новой услуге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Расчет стоимости услуг, точка безубыточности</a:t>
                      </a:r>
                    </a:p>
                    <a:p>
                      <a:r>
                        <a:rPr lang="ru-RU" sz="2400" dirty="0" smtClean="0"/>
                        <a:t>Финансовый план </a:t>
                      </a:r>
                    </a:p>
                    <a:p>
                      <a:r>
                        <a:rPr lang="ru-RU" sz="2400" dirty="0" smtClean="0"/>
                        <a:t>Маркетинговая стратегия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7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97092" cy="61645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Правильно называем услугу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928670"/>
            <a:ext cx="3701142" cy="5145238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57158" y="1428736"/>
            <a:ext cx="5572164" cy="5072098"/>
          </a:xfrm>
          <a:prstGeom prst="rect">
            <a:avLst/>
          </a:prstGeom>
          <a:effectLst>
            <a:outerShdw blurRad="50800" dist="38100" dir="2700000" sx="200000" sy="200000" algn="tl" rotWithShape="0">
              <a:schemeClr val="bg1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20000"/>
              </a:spcBef>
              <a:buClr>
                <a:srgbClr val="E6007E"/>
              </a:buClr>
            </a:pPr>
            <a:r>
              <a:rPr lang="ru-RU" sz="2600" dirty="0" smtClean="0">
                <a:cs typeface="Arial" panose="020B0604020202020204" pitchFamily="34" charset="0"/>
              </a:rPr>
              <a:t>Средства из бюджета выделяются только на выполнение государственных обязательств</a:t>
            </a:r>
          </a:p>
          <a:p>
            <a:pPr algn="l">
              <a:spcBef>
                <a:spcPct val="20000"/>
              </a:spcBef>
              <a:buClr>
                <a:srgbClr val="E6007E"/>
              </a:buClr>
            </a:pPr>
            <a:r>
              <a:rPr lang="ru-RU" sz="2600" dirty="0" smtClean="0">
                <a:cs typeface="Arial" panose="020B0604020202020204" pitchFamily="34" charset="0"/>
              </a:rPr>
              <a:t>Если содержание услуги совпадает – нужно чтобы совпадало название, нужны унификация и аналогии с принятыми названиями в отраслевых НПА</a:t>
            </a:r>
          </a:p>
          <a:p>
            <a:pPr algn="l">
              <a:spcBef>
                <a:spcPct val="20000"/>
              </a:spcBef>
              <a:buClr>
                <a:srgbClr val="E6007E"/>
              </a:buClr>
            </a:pPr>
            <a:r>
              <a:rPr lang="ru-RU" sz="2600" dirty="0" smtClean="0">
                <a:cs typeface="Arial" panose="020B0604020202020204" pitchFamily="34" charset="0"/>
              </a:rPr>
              <a:t>Одна и та же деятельность может иметь разное название в разных отраслях</a:t>
            </a:r>
          </a:p>
          <a:p>
            <a:pPr algn="l">
              <a:spcBef>
                <a:spcPct val="20000"/>
              </a:spcBef>
              <a:buClr>
                <a:srgbClr val="E6007E"/>
              </a:buClr>
            </a:pPr>
            <a:r>
              <a:rPr lang="ru-RU" sz="2600" dirty="0" smtClean="0">
                <a:cs typeface="Arial" panose="020B0604020202020204" pitchFamily="34" charset="0"/>
              </a:rPr>
              <a:t>Чтобы правильно назвать услугу надо ее расщепить на неделимые услуги</a:t>
            </a:r>
            <a:endParaRPr lang="ru-RU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2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 что опереться при формулировании своей социальной услуги?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764932"/>
              </p:ext>
            </p:extLst>
          </p:nvPr>
        </p:nvGraphicFramePr>
        <p:xfrm>
          <a:off x="2618" y="1854030"/>
          <a:ext cx="9141382" cy="474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55212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0432" cy="497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" y="3501008"/>
            <a:ext cx="4650153" cy="369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69" y="3501008"/>
            <a:ext cx="4941937" cy="325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6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772400" cy="20906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Успешные стратегии формирования ассортимента услуг</a:t>
            </a:r>
            <a:b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altLang="ru-RU" sz="32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85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Как доходим до создания услуги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2867146"/>
              </p:ext>
            </p:extLst>
          </p:nvPr>
        </p:nvGraphicFramePr>
        <p:xfrm>
          <a:off x="-1" y="0"/>
          <a:ext cx="664793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228184" y="908720"/>
            <a:ext cx="2635314" cy="53655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Инновация</a:t>
            </a:r>
          </a:p>
          <a:p>
            <a:r>
              <a:rPr lang="ru-RU" dirty="0"/>
              <a:t>Услуга </a:t>
            </a:r>
            <a:r>
              <a:rPr lang="ru-RU" dirty="0" smtClean="0"/>
              <a:t>улучшенного</a:t>
            </a:r>
          </a:p>
          <a:p>
            <a:pPr marL="0" indent="0">
              <a:buNone/>
            </a:pPr>
            <a:r>
              <a:rPr lang="ru-RU" dirty="0" smtClean="0"/>
              <a:t>качества</a:t>
            </a:r>
            <a:endParaRPr lang="ru-RU" dirty="0"/>
          </a:p>
          <a:p>
            <a:r>
              <a:rPr lang="ru-RU" dirty="0"/>
              <a:t>Адаптация </a:t>
            </a:r>
            <a:r>
              <a:rPr lang="ru-RU" dirty="0" smtClean="0"/>
              <a:t>услуги для </a:t>
            </a:r>
            <a:r>
              <a:rPr lang="ru-RU" dirty="0"/>
              <a:t>новой </a:t>
            </a:r>
            <a:r>
              <a:rPr lang="ru-RU" dirty="0" smtClean="0"/>
              <a:t>клиентской </a:t>
            </a:r>
            <a:r>
              <a:rPr lang="ru-RU" dirty="0"/>
              <a:t>группы</a:t>
            </a:r>
          </a:p>
          <a:p>
            <a:r>
              <a:rPr lang="ru-RU" dirty="0"/>
              <a:t>Анализ выпавших </a:t>
            </a:r>
          </a:p>
          <a:p>
            <a:pPr marL="0" indent="0">
              <a:buNone/>
            </a:pPr>
            <a:r>
              <a:rPr lang="ru-RU" dirty="0"/>
              <a:t>региональных услуг</a:t>
            </a:r>
          </a:p>
          <a:p>
            <a:r>
              <a:rPr lang="ru-RU" dirty="0"/>
              <a:t>Анализ опыта других</a:t>
            </a:r>
          </a:p>
          <a:p>
            <a:pPr marL="0" indent="0">
              <a:buNone/>
            </a:pPr>
            <a:r>
              <a:rPr lang="ru-RU" dirty="0" smtClean="0"/>
              <a:t>регионов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96464"/>
                </a:solidFill>
              </a:rPr>
              <a:t>Центр ГРАНИ</a:t>
            </a:r>
            <a:endParaRPr lang="ru-RU" dirty="0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55A2-B5B0-4B25-8E6B-0741834E7954}" type="slidenum">
              <a:rPr lang="ru-RU" smtClean="0"/>
              <a:pPr/>
              <a:t>85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2906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Основания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для отнесения социальных услуг НКО к лучшей практике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4233012"/>
              </p:ext>
            </p:extLst>
          </p:nvPr>
        </p:nvGraphicFramePr>
        <p:xfrm>
          <a:off x="467544" y="1700808"/>
          <a:ext cx="80648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56947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Наличие устойчивой практики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Услуги, длительно предоставляемые</a:t>
            </a:r>
          </a:p>
          <a:p>
            <a:r>
              <a:rPr lang="ru-RU" sz="2400" dirty="0" smtClean="0"/>
              <a:t>Адаптированные под нужны получателей</a:t>
            </a:r>
          </a:p>
          <a:p>
            <a:r>
              <a:rPr lang="ru-RU" sz="2400" dirty="0" smtClean="0"/>
              <a:t>Организация имеет выстроенные партнерские отношения</a:t>
            </a:r>
          </a:p>
          <a:p>
            <a:r>
              <a:rPr lang="ru-RU" sz="2400" dirty="0" smtClean="0"/>
              <a:t>Заслуженную репутацию </a:t>
            </a:r>
          </a:p>
          <a:p>
            <a:r>
              <a:rPr lang="ru-RU" sz="2400" dirty="0" smtClean="0"/>
              <a:t>Квалифицированную команду</a:t>
            </a:r>
          </a:p>
          <a:p>
            <a:r>
              <a:rPr lang="ru-RU" sz="2400" dirty="0" smtClean="0"/>
              <a:t>Услуги упакованы методически, стандартизированы и понятны органам власти</a:t>
            </a:r>
          </a:p>
        </p:txBody>
      </p:sp>
    </p:spTree>
    <p:extLst>
      <p:ext uri="{BB962C8B-B14F-4D97-AF65-F5344CB8AC3E}">
        <p14:creationId xmlns:p14="http://schemas.microsoft.com/office/powerpoint/2010/main" val="4089881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Предоставление услуг современного содержания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23528" y="1473200"/>
            <a:ext cx="4968552" cy="489585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</a:rPr>
              <a:t>Настройка услуг в </a:t>
            </a:r>
          </a:p>
          <a:p>
            <a:pPr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</a:rPr>
              <a:t>соответствии с потребностями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благополучателей</a:t>
            </a:r>
            <a:endParaRPr lang="ru-RU" altLang="ru-RU" sz="24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</a:rPr>
              <a:t>Комплексность услуг</a:t>
            </a:r>
          </a:p>
          <a:p>
            <a:pPr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</a:rPr>
              <a:t>НКО организуют межведомственное взаимодействие ОИВ</a:t>
            </a:r>
          </a:p>
          <a:p>
            <a:pPr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</a:rPr>
              <a:t>Расширение категорий получателей</a:t>
            </a:r>
          </a:p>
          <a:p>
            <a:pPr>
              <a:spcBef>
                <a:spcPct val="0"/>
              </a:spcBef>
            </a:pPr>
            <a:r>
              <a:rPr lang="ru-RU" altLang="ru-RU" sz="2400" dirty="0" smtClean="0"/>
              <a:t>Использование инновационных социальных технологий</a:t>
            </a:r>
          </a:p>
        </p:txBody>
      </p:sp>
      <p:sp>
        <p:nvSpPr>
          <p:cNvPr id="1638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CD1455D9-3773-4D13-841D-E045F1C3C254}" type="slidenum">
              <a:rPr lang="ru-RU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ru-RU">
              <a:cs typeface="Arial" charset="0"/>
            </a:endParaRPr>
          </a:p>
        </p:txBody>
      </p:sp>
      <p:pic>
        <p:nvPicPr>
          <p:cNvPr id="16389" name="Picture 2" descr="D:\Desktop\administrative-refor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12875"/>
            <a:ext cx="42449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68134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395536" y="34702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Практика оказания услуг высокого качества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ru-RU" sz="2400" dirty="0" smtClean="0"/>
              <a:t>Выполнение существующих требований к качеству (особенно в сферах здравоохранения, образования, стационарного социального обслуживания)</a:t>
            </a:r>
          </a:p>
          <a:p>
            <a:r>
              <a:rPr lang="ru-RU" sz="2400" dirty="0" smtClean="0"/>
              <a:t>Использование стандартов, разработанных признанными экспертами (стандарт работы «телефона доверия» разработанный Национальным фондом защиты детей от жестокого обращения)</a:t>
            </a:r>
          </a:p>
          <a:p>
            <a:r>
              <a:rPr lang="ru-RU" sz="2400" dirty="0" smtClean="0"/>
              <a:t>Включение требований к качеству в технические задания при проведении закупок </a:t>
            </a:r>
          </a:p>
          <a:p>
            <a:r>
              <a:rPr lang="ru-RU" sz="2400" dirty="0" smtClean="0"/>
              <a:t>Создание собственных стандартов работы, правил и порядков оказания услуг</a:t>
            </a:r>
          </a:p>
          <a:p>
            <a:r>
              <a:rPr lang="ru-RU" sz="2400" dirty="0" smtClean="0"/>
              <a:t>Использование в работе </a:t>
            </a:r>
            <a:r>
              <a:rPr lang="ru-RU" sz="2400" dirty="0" err="1" smtClean="0"/>
              <a:t>супервизии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50939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01000" cy="1150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/>
              <a:t>Услуга в социальной сфере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80920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/>
              <a:t>УСЛУГА в социальной сфере </a:t>
            </a:r>
            <a:r>
              <a:rPr lang="ru-RU" sz="2600" dirty="0" smtClean="0"/>
              <a:t>– действие (комплекс действий, деятельность), направленное на удовлетворение потребностей физического лица и/или группы, не влекущее возникновения материального вещественного результата и ориентированное на повышение уровня жизни, благосостояния и жизнеобеспечения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/>
              <a:t>КЛИЕНТ </a:t>
            </a:r>
            <a:r>
              <a:rPr lang="ru-RU" sz="2600" dirty="0" smtClean="0"/>
              <a:t>–получатель услуги  (в случае платной услуги  он же и заказчик)</a:t>
            </a:r>
          </a:p>
          <a:p>
            <a:pPr>
              <a:lnSpc>
                <a:spcPct val="90000"/>
              </a:lnSpc>
              <a:buNone/>
            </a:pPr>
            <a:r>
              <a:rPr lang="ru-RU" sz="2600" b="1" dirty="0" smtClean="0"/>
              <a:t>ЗАКАЗЧИК </a:t>
            </a:r>
            <a:r>
              <a:rPr lang="ru-RU" sz="2600" b="1" dirty="0"/>
              <a:t>-  </a:t>
            </a:r>
            <a:r>
              <a:rPr lang="ru-RU" sz="2600" dirty="0"/>
              <a:t>лицо (физическое или юридическое), заинтересованное в </a:t>
            </a:r>
            <a:r>
              <a:rPr lang="ru-RU" sz="2600" dirty="0" smtClean="0"/>
              <a:t>оказании </a:t>
            </a:r>
            <a:r>
              <a:rPr lang="ru-RU" sz="2600" dirty="0"/>
              <a:t>исполнителем </a:t>
            </a:r>
            <a:r>
              <a:rPr lang="ru-RU" sz="2600" dirty="0" smtClean="0"/>
              <a:t>услуг. </a:t>
            </a:r>
            <a:r>
              <a:rPr lang="ru-RU" dirty="0" smtClean="0"/>
              <a:t>Оформление заказа может происходить в разных формах (а иногда оформление не обязательно). </a:t>
            </a:r>
            <a:endParaRPr lang="ru-RU" sz="26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ru-RU" b="1" dirty="0" smtClean="0"/>
              <a:t>Центр ГРАНИ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40878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Предоставление услуг высокого спроса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Предоставление услуг в сферах где существует повышенный спрос, перегруженность государственных (муниципальных) учреждений</a:t>
            </a:r>
          </a:p>
          <a:p>
            <a:r>
              <a:rPr lang="ru-RU" dirty="0" smtClean="0"/>
              <a:t>Услуги востребованных специалистов в учреждениях, восполнение дефицитных функций</a:t>
            </a:r>
          </a:p>
          <a:p>
            <a:r>
              <a:rPr lang="ru-RU" dirty="0" smtClean="0"/>
              <a:t>Доступные или бесплатные услуги высокого качества</a:t>
            </a:r>
          </a:p>
          <a:p>
            <a:r>
              <a:rPr lang="ru-RU" dirty="0" smtClean="0"/>
              <a:t>Услуги приближенные к специфическим потребностям групп получателей</a:t>
            </a:r>
          </a:p>
        </p:txBody>
      </p:sp>
    </p:spTree>
    <p:extLst>
      <p:ext uri="{BB962C8B-B14F-4D97-AF65-F5344CB8AC3E}">
        <p14:creationId xmlns:p14="http://schemas.microsoft.com/office/powerpoint/2010/main" val="8125233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Предоставление услуг с качественным ресурсным обеспечением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435975" cy="5068888"/>
          </a:xfrm>
        </p:spPr>
        <p:txBody>
          <a:bodyPr/>
          <a:lstStyle/>
          <a:p>
            <a:r>
              <a:rPr lang="ru-RU" sz="2400" dirty="0" smtClean="0"/>
              <a:t>СО НКО восприимчивы к постоянно развивающимся информационным технологиям</a:t>
            </a:r>
          </a:p>
          <a:p>
            <a:r>
              <a:rPr lang="ru-RU" sz="2400" dirty="0" smtClean="0"/>
              <a:t>Технологии позволяют сделать услуги дешевле</a:t>
            </a:r>
          </a:p>
          <a:p>
            <a:r>
              <a:rPr lang="ru-RU" sz="2400" dirty="0" smtClean="0"/>
              <a:t>Растет число волонтеров, этот процесс становится более упорядоченным</a:t>
            </a:r>
          </a:p>
          <a:p>
            <a:r>
              <a:rPr lang="ru-RU" sz="2400" dirty="0" smtClean="0"/>
              <a:t>Используется практика оказания услуг </a:t>
            </a:r>
            <a:r>
              <a:rPr lang="de-DE" sz="2400" dirty="0" smtClean="0"/>
              <a:t>pro </a:t>
            </a:r>
            <a:r>
              <a:rPr lang="de-DE" sz="2400" dirty="0" err="1" smtClean="0"/>
              <a:t>bono</a:t>
            </a:r>
            <a:endParaRPr lang="de-DE" sz="2400" dirty="0" smtClean="0"/>
          </a:p>
          <a:p>
            <a:r>
              <a:rPr lang="ru-RU" sz="2400" dirty="0" smtClean="0"/>
              <a:t>Растут требования к штатным сотрудникам </a:t>
            </a:r>
          </a:p>
          <a:p>
            <a:r>
              <a:rPr lang="ru-RU" sz="2400" dirty="0" smtClean="0"/>
              <a:t>С получателями оформляются договоры</a:t>
            </a:r>
          </a:p>
          <a:p>
            <a:r>
              <a:rPr lang="ru-RU" sz="2400" dirty="0" smtClean="0"/>
              <a:t>Формируются партнерства, заключаются соглашения о сотрудничестве</a:t>
            </a:r>
          </a:p>
          <a:p>
            <a:r>
              <a:rPr lang="ru-RU" sz="2400" dirty="0" smtClean="0"/>
              <a:t>Ведется жесткий мониторинг качества и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5662752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90963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Привлечение разнообразных источников финансирования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19256" cy="50402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Все НКО, вошедшие в лучшие практики используют несколько источников финансирования</a:t>
            </a:r>
          </a:p>
          <a:p>
            <a:r>
              <a:rPr lang="ru-RU" sz="2400" dirty="0" smtClean="0"/>
              <a:t>Субсидии и гранты из бюджета</a:t>
            </a:r>
          </a:p>
          <a:p>
            <a:r>
              <a:rPr lang="ru-RU" sz="2400" dirty="0" smtClean="0"/>
              <a:t>Участие в закупках </a:t>
            </a:r>
          </a:p>
          <a:p>
            <a:r>
              <a:rPr lang="ru-RU" sz="2400" dirty="0" smtClean="0"/>
              <a:t>Доходы от платных услуг</a:t>
            </a:r>
          </a:p>
          <a:p>
            <a:r>
              <a:rPr lang="ru-RU" sz="2400" dirty="0" smtClean="0"/>
              <a:t>Благотворительные средства</a:t>
            </a:r>
          </a:p>
          <a:p>
            <a:r>
              <a:rPr lang="ru-RU" sz="2400" dirty="0" smtClean="0"/>
              <a:t>Средства частных фондов</a:t>
            </a:r>
          </a:p>
        </p:txBody>
      </p:sp>
    </p:spTree>
    <p:extLst>
      <p:ext uri="{BB962C8B-B14F-4D97-AF65-F5344CB8AC3E}">
        <p14:creationId xmlns:p14="http://schemas.microsoft.com/office/powerpoint/2010/main" val="364646320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Практическое задание на услугу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2525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uppieren 4"/>
          <p:cNvGrpSpPr/>
          <p:nvPr/>
        </p:nvGrpSpPr>
        <p:grpSpPr>
          <a:xfrm>
            <a:off x="0" y="0"/>
            <a:ext cx="5102536" cy="6859590"/>
            <a:chOff x="-42064" y="0"/>
            <a:chExt cx="5149482" cy="6859590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42064" y="0"/>
              <a:ext cx="4335769" cy="6859590"/>
            </a:xfrm>
            <a:custGeom>
              <a:avLst/>
              <a:gdLst/>
              <a:ahLst/>
              <a:cxnLst>
                <a:cxn ang="0">
                  <a:pos x="847" y="1549"/>
                </a:cxn>
                <a:cxn ang="0">
                  <a:pos x="1820" y="0"/>
                </a:cxn>
                <a:cxn ang="0">
                  <a:pos x="0" y="0"/>
                </a:cxn>
                <a:cxn ang="0">
                  <a:pos x="0" y="2880"/>
                </a:cxn>
                <a:cxn ang="0">
                  <a:pos x="1528" y="2880"/>
                </a:cxn>
                <a:cxn ang="0">
                  <a:pos x="847" y="1549"/>
                </a:cxn>
              </a:cxnLst>
              <a:rect l="0" t="0" r="r" b="b"/>
              <a:pathLst>
                <a:path w="1820" h="2880">
                  <a:moveTo>
                    <a:pt x="847" y="1549"/>
                  </a:moveTo>
                  <a:cubicBezTo>
                    <a:pt x="847" y="937"/>
                    <a:pt x="1222" y="385"/>
                    <a:pt x="18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1528" y="2880"/>
                    <a:pt x="1528" y="2880"/>
                    <a:pt x="1528" y="2880"/>
                  </a:cubicBezTo>
                  <a:cubicBezTo>
                    <a:pt x="1102" y="2517"/>
                    <a:pt x="847" y="2054"/>
                    <a:pt x="847" y="154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254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34593" y="0"/>
              <a:ext cx="3372825" cy="6859590"/>
            </a:xfrm>
            <a:custGeom>
              <a:avLst/>
              <a:gdLst/>
              <a:ahLst/>
              <a:cxnLst>
                <a:cxn ang="0">
                  <a:pos x="438" y="1344"/>
                </a:cxn>
                <a:cxn ang="0">
                  <a:pos x="1147" y="0"/>
                </a:cxn>
                <a:cxn ang="0">
                  <a:pos x="960" y="0"/>
                </a:cxn>
                <a:cxn ang="0">
                  <a:pos x="0" y="1701"/>
                </a:cxn>
                <a:cxn ang="0">
                  <a:pos x="418" y="2880"/>
                </a:cxn>
                <a:cxn ang="0">
                  <a:pos x="1416" y="2880"/>
                </a:cxn>
                <a:cxn ang="0">
                  <a:pos x="438" y="1344"/>
                </a:cxn>
              </a:cxnLst>
              <a:rect l="0" t="0" r="r" b="b"/>
              <a:pathLst>
                <a:path w="1416" h="2880">
                  <a:moveTo>
                    <a:pt x="438" y="1344"/>
                  </a:moveTo>
                  <a:cubicBezTo>
                    <a:pt x="438" y="830"/>
                    <a:pt x="705" y="360"/>
                    <a:pt x="1147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368" y="430"/>
                    <a:pt x="0" y="1033"/>
                    <a:pt x="0" y="1701"/>
                  </a:cubicBezTo>
                  <a:cubicBezTo>
                    <a:pt x="0" y="2131"/>
                    <a:pt x="153" y="2533"/>
                    <a:pt x="418" y="2880"/>
                  </a:cubicBezTo>
                  <a:cubicBezTo>
                    <a:pt x="1416" y="2880"/>
                    <a:pt x="1416" y="2880"/>
                    <a:pt x="1416" y="2880"/>
                  </a:cubicBezTo>
                  <a:cubicBezTo>
                    <a:pt x="816" y="2504"/>
                    <a:pt x="438" y="1955"/>
                    <a:pt x="438" y="13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lumMod val="50000"/>
                    <a:alpha val="20000"/>
                  </a:schemeClr>
                </a:gs>
              </a:gsLst>
              <a:lin ang="2700000" scaled="1"/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34593" y="480968"/>
              <a:ext cx="2772875" cy="6378622"/>
            </a:xfrm>
            <a:custGeom>
              <a:avLst/>
              <a:gdLst/>
              <a:ahLst/>
              <a:cxnLst>
                <a:cxn ang="0">
                  <a:pos x="351" y="1099"/>
                </a:cxn>
                <a:cxn ang="0">
                  <a:pos x="712" y="0"/>
                </a:cxn>
                <a:cxn ang="0">
                  <a:pos x="0" y="1499"/>
                </a:cxn>
                <a:cxn ang="0">
                  <a:pos x="418" y="2678"/>
                </a:cxn>
                <a:cxn ang="0">
                  <a:pos x="1164" y="2678"/>
                </a:cxn>
                <a:cxn ang="0">
                  <a:pos x="351" y="1099"/>
                </a:cxn>
              </a:cxnLst>
              <a:rect l="0" t="0" r="r" b="b"/>
              <a:pathLst>
                <a:path w="1164" h="2678">
                  <a:moveTo>
                    <a:pt x="351" y="1099"/>
                  </a:moveTo>
                  <a:cubicBezTo>
                    <a:pt x="351" y="701"/>
                    <a:pt x="482" y="326"/>
                    <a:pt x="712" y="0"/>
                  </a:cubicBezTo>
                  <a:cubicBezTo>
                    <a:pt x="268" y="408"/>
                    <a:pt x="0" y="930"/>
                    <a:pt x="0" y="1499"/>
                  </a:cubicBezTo>
                  <a:cubicBezTo>
                    <a:pt x="0" y="1929"/>
                    <a:pt x="153" y="2331"/>
                    <a:pt x="418" y="2678"/>
                  </a:cubicBezTo>
                  <a:cubicBezTo>
                    <a:pt x="1164" y="2678"/>
                    <a:pt x="1164" y="2678"/>
                    <a:pt x="1164" y="2678"/>
                  </a:cubicBezTo>
                  <a:cubicBezTo>
                    <a:pt x="660" y="2267"/>
                    <a:pt x="351" y="1711"/>
                    <a:pt x="351" y="109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lumMod val="50000"/>
                    <a:alpha val="20000"/>
                  </a:schemeClr>
                </a:gs>
              </a:gsLst>
              <a:lin ang="2700000" scaled="1"/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3" name="Titel 1"/>
          <p:cNvSpPr txBox="1">
            <a:spLocks/>
          </p:cNvSpPr>
          <p:nvPr/>
        </p:nvSpPr>
        <p:spPr>
          <a:xfrm>
            <a:off x="4135793" y="1702063"/>
            <a:ext cx="4689210" cy="18962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Основы</a:t>
            </a:r>
            <a:r>
              <a:rPr kumimoji="0" lang="ru-RU" sz="4400" b="1" i="0" u="none" strike="noStrike" kern="1200" cap="none" spc="0" normalizeH="0" noProof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экономики производства услуг СО НКО  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4135793" y="3603393"/>
            <a:ext cx="4689210" cy="16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800" b="0" i="0" u="none" strike="noStrike" kern="1200" cap="none" spc="0" normalizeH="0" baseline="0" noProof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481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84976" cy="4900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Когда возникает необходимость вычисления стоимости  услуг 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A624-BF74-47B0-B621-7A9CEB451B5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95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908720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ЦЕНТР ГРАНИ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146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38100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Структура стоимости социальной услуги (Стрелец О.А.)</a:t>
            </a:r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A9A7-6094-4877-9930-309374D10F2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96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88835" name="Text Box 3"/>
          <p:cNvSpPr txBox="1">
            <a:spLocks noChangeArrowheads="1"/>
          </p:cNvSpPr>
          <p:nvPr/>
        </p:nvSpPr>
        <p:spPr bwMode="auto">
          <a:xfrm>
            <a:off x="4191000" y="4191000"/>
            <a:ext cx="1309688" cy="22860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sz="10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Прямые  (непосредственные) расходы по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</a:rPr>
              <a:t>предостав-лению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 помощи</a:t>
            </a:r>
          </a:p>
        </p:txBody>
      </p:sp>
      <p:sp>
        <p:nvSpPr>
          <p:cNvPr id="888836" name="Text Box 4"/>
          <p:cNvSpPr txBox="1">
            <a:spLocks noChangeArrowheads="1"/>
          </p:cNvSpPr>
          <p:nvPr/>
        </p:nvSpPr>
        <p:spPr bwMode="auto">
          <a:xfrm>
            <a:off x="2700338" y="1052513"/>
            <a:ext cx="2057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Доля прочих прямых административных расходов</a:t>
            </a:r>
          </a:p>
        </p:txBody>
      </p:sp>
      <p:sp>
        <p:nvSpPr>
          <p:cNvPr id="888837" name="Text Box 5"/>
          <p:cNvSpPr txBox="1">
            <a:spLocks noChangeArrowheads="1"/>
          </p:cNvSpPr>
          <p:nvPr/>
        </p:nvSpPr>
        <p:spPr bwMode="auto">
          <a:xfrm>
            <a:off x="4932363" y="1052513"/>
            <a:ext cx="2057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Доля заработной платы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</a:rPr>
              <a:t>управленчес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-кого персонала</a:t>
            </a:r>
          </a:p>
        </p:txBody>
      </p:sp>
      <p:sp>
        <p:nvSpPr>
          <p:cNvPr id="888838" name="Text Box 6"/>
          <p:cNvSpPr txBox="1">
            <a:spLocks noChangeArrowheads="1"/>
          </p:cNvSpPr>
          <p:nvPr/>
        </p:nvSpPr>
        <p:spPr bwMode="auto">
          <a:xfrm>
            <a:off x="7164388" y="1052513"/>
            <a:ext cx="1766887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600">
                <a:solidFill>
                  <a:prstClr val="black"/>
                </a:solidFill>
                <a:latin typeface="Times New Roman" pitchFamily="18" charset="0"/>
              </a:rPr>
              <a:t>Доля расходов на содержание учреждения</a:t>
            </a:r>
          </a:p>
        </p:txBody>
      </p:sp>
      <p:sp>
        <p:nvSpPr>
          <p:cNvPr id="888839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2201862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Доля заработной платы специалистов,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</a:rPr>
              <a:t>обслуж-х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 программу</a:t>
            </a:r>
          </a:p>
        </p:txBody>
      </p:sp>
      <p:sp>
        <p:nvSpPr>
          <p:cNvPr id="888840" name="AutoShape 8"/>
          <p:cNvSpPr>
            <a:spLocks noChangeArrowheads="1"/>
          </p:cNvSpPr>
          <p:nvPr/>
        </p:nvSpPr>
        <p:spPr bwMode="auto">
          <a:xfrm>
            <a:off x="5508625" y="1916113"/>
            <a:ext cx="284163" cy="511175"/>
          </a:xfrm>
          <a:prstGeom prst="curvedRightArrow">
            <a:avLst>
              <a:gd name="adj1" fmla="val 35978"/>
              <a:gd name="adj2" fmla="val 71955"/>
              <a:gd name="adj3" fmla="val 33333"/>
            </a:avLst>
          </a:prstGeom>
          <a:solidFill>
            <a:srgbClr val="C0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88841" name="AutoShape 9"/>
          <p:cNvSpPr>
            <a:spLocks noChangeArrowheads="1"/>
          </p:cNvSpPr>
          <p:nvPr/>
        </p:nvSpPr>
        <p:spPr bwMode="auto">
          <a:xfrm>
            <a:off x="4211638" y="1916113"/>
            <a:ext cx="284162" cy="511175"/>
          </a:xfrm>
          <a:prstGeom prst="curvedLeftArrow">
            <a:avLst>
              <a:gd name="adj1" fmla="val 35978"/>
              <a:gd name="adj2" fmla="val 71955"/>
              <a:gd name="adj3" fmla="val 33333"/>
            </a:avLst>
          </a:prstGeom>
          <a:solidFill>
            <a:srgbClr val="C0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88842" name="AutoShape 10"/>
          <p:cNvSpPr>
            <a:spLocks noChangeArrowheads="1"/>
          </p:cNvSpPr>
          <p:nvPr/>
        </p:nvSpPr>
        <p:spPr bwMode="auto">
          <a:xfrm>
            <a:off x="900113" y="1916113"/>
            <a:ext cx="284162" cy="511175"/>
          </a:xfrm>
          <a:prstGeom prst="curvedRightArrow">
            <a:avLst>
              <a:gd name="adj1" fmla="val 35978"/>
              <a:gd name="adj2" fmla="val 71955"/>
              <a:gd name="adj3" fmla="val 33333"/>
            </a:avLst>
          </a:prstGeom>
          <a:solidFill>
            <a:srgbClr val="C0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88843" name="AutoShape 11"/>
          <p:cNvSpPr>
            <a:spLocks noChangeArrowheads="1"/>
          </p:cNvSpPr>
          <p:nvPr/>
        </p:nvSpPr>
        <p:spPr bwMode="auto">
          <a:xfrm>
            <a:off x="8604250" y="1916113"/>
            <a:ext cx="284163" cy="511175"/>
          </a:xfrm>
          <a:prstGeom prst="curvedLeftArrow">
            <a:avLst>
              <a:gd name="adj1" fmla="val 35978"/>
              <a:gd name="adj2" fmla="val 71955"/>
              <a:gd name="adj3" fmla="val 33333"/>
            </a:avLst>
          </a:prstGeom>
          <a:solidFill>
            <a:srgbClr val="C0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88844" name="Text Box 12"/>
          <p:cNvSpPr txBox="1">
            <a:spLocks noChangeArrowheads="1"/>
          </p:cNvSpPr>
          <p:nvPr/>
        </p:nvSpPr>
        <p:spPr bwMode="auto">
          <a:xfrm>
            <a:off x="5795963" y="2133600"/>
            <a:ext cx="28194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600" b="1">
                <a:solidFill>
                  <a:prstClr val="black"/>
                </a:solidFill>
                <a:latin typeface="Times New Roman" pitchFamily="18" charset="0"/>
              </a:rPr>
              <a:t>Непрямые административные расходы</a:t>
            </a:r>
            <a:br>
              <a:rPr lang="ru-RU" sz="1600" b="1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sz="1600">
                <a:solidFill>
                  <a:prstClr val="black"/>
                </a:solidFill>
                <a:latin typeface="Times New Roman" pitchFamily="18" charset="0"/>
              </a:rPr>
              <a:t/>
            </a:r>
            <a:br>
              <a:rPr lang="ru-RU" sz="160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sz="1000">
                <a:solidFill>
                  <a:prstClr val="black"/>
                </a:solidFill>
                <a:latin typeface="Times New Roman" pitchFamily="18" charset="0"/>
              </a:rPr>
              <a:t/>
            </a:r>
            <a:br>
              <a:rPr lang="ru-RU" sz="1000">
                <a:solidFill>
                  <a:prstClr val="black"/>
                </a:solidFill>
                <a:latin typeface="Times New Roman" pitchFamily="18" charset="0"/>
              </a:rPr>
            </a:br>
            <a:endParaRPr lang="ru-RU" sz="1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88845" name="Text Box 13"/>
          <p:cNvSpPr txBox="1">
            <a:spLocks noChangeArrowheads="1"/>
          </p:cNvSpPr>
          <p:nvPr/>
        </p:nvSpPr>
        <p:spPr bwMode="auto">
          <a:xfrm>
            <a:off x="5795963" y="3068638"/>
            <a:ext cx="2438400" cy="5334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600" b="1">
                <a:solidFill>
                  <a:prstClr val="black"/>
                </a:solidFill>
                <a:latin typeface="Times New Roman" pitchFamily="18" charset="0"/>
              </a:rPr>
              <a:t>Административные расходы</a:t>
            </a:r>
          </a:p>
        </p:txBody>
      </p:sp>
      <p:sp>
        <p:nvSpPr>
          <p:cNvPr id="888846" name="Text Box 14"/>
          <p:cNvSpPr txBox="1">
            <a:spLocks noChangeArrowheads="1"/>
          </p:cNvSpPr>
          <p:nvPr/>
        </p:nvSpPr>
        <p:spPr bwMode="auto">
          <a:xfrm>
            <a:off x="228600" y="3429000"/>
            <a:ext cx="3429000" cy="1077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Прямые расходы по предоставлению помощи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</a:rPr>
              <a:t>: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стоимость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</a:rPr>
              <a:t>предоставляемых материалов / тетрадей и т.п.  в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натуральной форме</a:t>
            </a:r>
          </a:p>
        </p:txBody>
      </p:sp>
      <p:sp>
        <p:nvSpPr>
          <p:cNvPr id="888847" name="Text Box 15"/>
          <p:cNvSpPr txBox="1">
            <a:spLocks noChangeArrowheads="1"/>
          </p:cNvSpPr>
          <p:nvPr/>
        </p:nvSpPr>
        <p:spPr bwMode="auto">
          <a:xfrm>
            <a:off x="228600" y="4648200"/>
            <a:ext cx="3429000" cy="920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600">
                <a:solidFill>
                  <a:prstClr val="black"/>
                </a:solidFill>
                <a:latin typeface="Times New Roman" pitchFamily="18" charset="0"/>
              </a:rPr>
              <a:t>Оплата труда основного персонала: сотрудников, чей труд  является составной частью помощи</a:t>
            </a:r>
          </a:p>
        </p:txBody>
      </p:sp>
      <p:sp>
        <p:nvSpPr>
          <p:cNvPr id="888848" name="Text Box 16"/>
          <p:cNvSpPr txBox="1">
            <a:spLocks noChangeArrowheads="1"/>
          </p:cNvSpPr>
          <p:nvPr/>
        </p:nvSpPr>
        <p:spPr bwMode="auto">
          <a:xfrm>
            <a:off x="228600" y="5708650"/>
            <a:ext cx="3429000" cy="920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Прочие прямые расходы по предоставлению помощи (стоимость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</a:rPr>
              <a:t>расходных материалов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и т.п.)</a:t>
            </a:r>
          </a:p>
        </p:txBody>
      </p:sp>
      <p:sp>
        <p:nvSpPr>
          <p:cNvPr id="888849" name="AutoShape 17"/>
          <p:cNvSpPr>
            <a:spLocks noChangeArrowheads="1"/>
          </p:cNvSpPr>
          <p:nvPr/>
        </p:nvSpPr>
        <p:spPr bwMode="auto">
          <a:xfrm>
            <a:off x="3657600" y="6019800"/>
            <a:ext cx="609600" cy="228600"/>
          </a:xfrm>
          <a:prstGeom prst="curvedUpArrow">
            <a:avLst>
              <a:gd name="adj1" fmla="val 44025"/>
              <a:gd name="adj2" fmla="val 106667"/>
              <a:gd name="adj3" fmla="val 23833"/>
            </a:avLst>
          </a:prstGeom>
          <a:solidFill>
            <a:srgbClr val="C0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88850" name="AutoShape 18"/>
          <p:cNvSpPr>
            <a:spLocks noChangeArrowheads="1"/>
          </p:cNvSpPr>
          <p:nvPr/>
        </p:nvSpPr>
        <p:spPr bwMode="auto">
          <a:xfrm>
            <a:off x="3657600" y="4038600"/>
            <a:ext cx="685800" cy="153988"/>
          </a:xfrm>
          <a:prstGeom prst="curvedDownArrow">
            <a:avLst>
              <a:gd name="adj1" fmla="val 89072"/>
              <a:gd name="adj2" fmla="val 178144"/>
              <a:gd name="adj3" fmla="val 33333"/>
            </a:avLst>
          </a:prstGeom>
          <a:solidFill>
            <a:srgbClr val="C0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88851" name="AutoShape 19"/>
          <p:cNvSpPr>
            <a:spLocks noChangeArrowheads="1"/>
          </p:cNvSpPr>
          <p:nvPr/>
        </p:nvSpPr>
        <p:spPr bwMode="auto">
          <a:xfrm>
            <a:off x="3657600" y="5029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C0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88852" name="Text Box 20"/>
          <p:cNvSpPr txBox="1">
            <a:spLocks noChangeArrowheads="1"/>
          </p:cNvSpPr>
          <p:nvPr/>
        </p:nvSpPr>
        <p:spPr bwMode="auto">
          <a:xfrm>
            <a:off x="5940425" y="4365625"/>
            <a:ext cx="1600200" cy="1371600"/>
          </a:xfrm>
          <a:prstGeom prst="rect">
            <a:avLst/>
          </a:prstGeom>
          <a:solidFill>
            <a:srgbClr val="9900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sz="10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</a:rPr>
              <a:t>Стоимость социальной услуги</a:t>
            </a:r>
          </a:p>
        </p:txBody>
      </p:sp>
      <p:sp>
        <p:nvSpPr>
          <p:cNvPr id="888853" name="AutoShape 21"/>
          <p:cNvSpPr>
            <a:spLocks noChangeArrowheads="1"/>
          </p:cNvSpPr>
          <p:nvPr/>
        </p:nvSpPr>
        <p:spPr bwMode="auto">
          <a:xfrm>
            <a:off x="5508625" y="5013325"/>
            <a:ext cx="415925" cy="228600"/>
          </a:xfrm>
          <a:prstGeom prst="rightArrow">
            <a:avLst>
              <a:gd name="adj1" fmla="val 50000"/>
              <a:gd name="adj2" fmla="val 45486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88854" name="AutoShape 22"/>
          <p:cNvSpPr>
            <a:spLocks noChangeArrowheads="1"/>
          </p:cNvSpPr>
          <p:nvPr/>
        </p:nvSpPr>
        <p:spPr bwMode="auto">
          <a:xfrm>
            <a:off x="6300788" y="3644900"/>
            <a:ext cx="358775" cy="698500"/>
          </a:xfrm>
          <a:prstGeom prst="downArrow">
            <a:avLst>
              <a:gd name="adj1" fmla="val 50000"/>
              <a:gd name="adj2" fmla="val 48673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88855" name="AutoShape 23"/>
          <p:cNvSpPr>
            <a:spLocks noChangeArrowheads="1"/>
          </p:cNvSpPr>
          <p:nvPr/>
        </p:nvSpPr>
        <p:spPr bwMode="auto">
          <a:xfrm rot="-4172569">
            <a:off x="4695825" y="1865313"/>
            <a:ext cx="225425" cy="2057400"/>
          </a:xfrm>
          <a:prstGeom prst="downArrow">
            <a:avLst>
              <a:gd name="adj1" fmla="val 50000"/>
              <a:gd name="adj2" fmla="val 228169"/>
            </a:avLst>
          </a:prstGeom>
          <a:solidFill>
            <a:schemeClr val="bg1">
              <a:lumMod val="75000"/>
            </a:scheme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88856" name="AutoShape 24"/>
          <p:cNvSpPr>
            <a:spLocks noChangeArrowheads="1"/>
          </p:cNvSpPr>
          <p:nvPr/>
        </p:nvSpPr>
        <p:spPr bwMode="auto">
          <a:xfrm>
            <a:off x="6300788" y="2708275"/>
            <a:ext cx="358775" cy="381000"/>
          </a:xfrm>
          <a:prstGeom prst="downArrow">
            <a:avLst>
              <a:gd name="adj1" fmla="val 50000"/>
              <a:gd name="adj2" fmla="val 26549"/>
            </a:avLst>
          </a:prstGeom>
          <a:solidFill>
            <a:schemeClr val="bg1">
              <a:lumMod val="75000"/>
            </a:scheme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88857" name="Text Box 25"/>
          <p:cNvSpPr txBox="1">
            <a:spLocks noChangeArrowheads="1"/>
          </p:cNvSpPr>
          <p:nvPr/>
        </p:nvSpPr>
        <p:spPr bwMode="auto">
          <a:xfrm>
            <a:off x="1258888" y="2060575"/>
            <a:ext cx="28956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Прямые административные 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4916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180139" cy="576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Финансирование . Часть затрат (условно непрямые)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7744" y="4293096"/>
            <a:ext cx="6560344" cy="17477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100" dirty="0" smtClean="0"/>
              <a:t>Обеспечивается учредителем (организацией)  и/или из средств, при производстве социальных услуг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11188" y="1412776"/>
            <a:ext cx="799326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rgbClr val="AC66BB"/>
              </a:buClr>
              <a:buFont typeface="Wingdings" pitchFamily="2" charset="2"/>
              <a:buChar char="o"/>
            </a:pPr>
            <a:r>
              <a:rPr lang="ru-RU" sz="2400" dirty="0">
                <a:solidFill>
                  <a:prstClr val="black"/>
                </a:solidFill>
              </a:rPr>
              <a:t>Оборудование</a:t>
            </a:r>
          </a:p>
          <a:p>
            <a:pPr marL="469900" indent="-469900">
              <a:spcBef>
                <a:spcPct val="20000"/>
              </a:spcBef>
              <a:buClr>
                <a:srgbClr val="AC66BB"/>
              </a:buClr>
              <a:buFont typeface="Wingdings" pitchFamily="2" charset="2"/>
              <a:buChar char="o"/>
            </a:pPr>
            <a:r>
              <a:rPr lang="ru-RU" sz="2400" dirty="0">
                <a:solidFill>
                  <a:prstClr val="black"/>
                </a:solidFill>
              </a:rPr>
              <a:t>Помещения </a:t>
            </a:r>
          </a:p>
          <a:p>
            <a:pPr marL="469900" indent="-469900">
              <a:spcBef>
                <a:spcPct val="20000"/>
              </a:spcBef>
              <a:buClr>
                <a:srgbClr val="AC66BB"/>
              </a:buClr>
              <a:buFont typeface="Wingdings" pitchFamily="2" charset="2"/>
              <a:buChar char="o"/>
            </a:pPr>
            <a:r>
              <a:rPr lang="ru-RU" sz="2400" dirty="0">
                <a:solidFill>
                  <a:prstClr val="black"/>
                </a:solidFill>
              </a:rPr>
              <a:t>Административный и технический персонал</a:t>
            </a:r>
          </a:p>
          <a:p>
            <a:pPr marL="469900" indent="-469900">
              <a:spcBef>
                <a:spcPct val="20000"/>
              </a:spcBef>
              <a:buClr>
                <a:srgbClr val="AC66BB"/>
              </a:buClr>
              <a:buFont typeface="Wingdings" pitchFamily="2" charset="2"/>
              <a:buChar char="o"/>
            </a:pPr>
            <a:r>
              <a:rPr lang="ru-RU" sz="2400" dirty="0">
                <a:solidFill>
                  <a:prstClr val="black"/>
                </a:solidFill>
              </a:rPr>
              <a:t>Обеспечение рамочных условий (информационная составляющая и т.п.)</a:t>
            </a:r>
          </a:p>
        </p:txBody>
      </p:sp>
    </p:spTree>
    <p:extLst>
      <p:ext uri="{BB962C8B-B14F-4D97-AF65-F5344CB8AC3E}">
        <p14:creationId xmlns:p14="http://schemas.microsoft.com/office/powerpoint/2010/main" val="40814222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33400"/>
            <a:ext cx="8712968" cy="990600"/>
          </a:xfrm>
        </p:spPr>
        <p:txBody>
          <a:bodyPr>
            <a:normAutofit/>
          </a:bodyPr>
          <a:lstStyle/>
          <a:p>
            <a:r>
              <a:rPr lang="ru-RU" sz="2800" b="1" dirty="0"/>
              <a:t>Финансирование . Часть затрат </a:t>
            </a:r>
            <a:r>
              <a:rPr lang="ru-RU" sz="2800" b="1" dirty="0" smtClean="0"/>
              <a:t>(непосредственно на предоставление услуги)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001000" cy="138906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2400" dirty="0" smtClean="0"/>
              <a:t>Оплата труда специалистов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dirty="0" smtClean="0"/>
              <a:t>Расходные материалы и т.п. </a:t>
            </a:r>
            <a:endParaRPr lang="ru-RU" sz="2400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411760" y="3645024"/>
            <a:ext cx="6200429" cy="24482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69900" indent="-469900">
              <a:spcBef>
                <a:spcPct val="20000"/>
              </a:spcBef>
              <a:buClr>
                <a:srgbClr val="AC66BB"/>
              </a:buClr>
              <a:buFont typeface="Wingdings" pitchFamily="2" charset="2"/>
              <a:buNone/>
            </a:pPr>
            <a:r>
              <a:rPr lang="ru-RU" sz="2000" b="1" dirty="0">
                <a:solidFill>
                  <a:prstClr val="black"/>
                </a:solidFill>
              </a:rPr>
              <a:t>Обеспечивается за счет:</a:t>
            </a:r>
          </a:p>
          <a:p>
            <a:pPr marL="469900" indent="-469900">
              <a:spcBef>
                <a:spcPct val="20000"/>
              </a:spcBef>
              <a:buClr>
                <a:srgbClr val="AC66BB"/>
              </a:buClr>
              <a:buFont typeface="Wingdings" pitchFamily="2" charset="2"/>
              <a:buChar char="o"/>
            </a:pPr>
            <a:r>
              <a:rPr lang="ru-RU" sz="2000" b="1" dirty="0">
                <a:solidFill>
                  <a:prstClr val="black"/>
                </a:solidFill>
              </a:rPr>
              <a:t>государственного заказа (прямого или на конкурсной основе)</a:t>
            </a:r>
          </a:p>
          <a:p>
            <a:pPr marL="469900" indent="-469900">
              <a:spcBef>
                <a:spcPct val="20000"/>
              </a:spcBef>
              <a:buClr>
                <a:srgbClr val="AC66BB"/>
              </a:buClr>
              <a:buFont typeface="Wingdings" pitchFamily="2" charset="2"/>
              <a:buChar char="o"/>
            </a:pPr>
            <a:r>
              <a:rPr lang="ru-RU" sz="2000" b="1" dirty="0" smtClean="0">
                <a:solidFill>
                  <a:prstClr val="black"/>
                </a:solidFill>
              </a:rPr>
              <a:t>Потребительской субсидии (ваучеров и т.п.)</a:t>
            </a:r>
            <a:endParaRPr lang="ru-RU" sz="2000" b="1" dirty="0">
              <a:solidFill>
                <a:prstClr val="black"/>
              </a:solidFill>
            </a:endParaRPr>
          </a:p>
          <a:p>
            <a:pPr marL="469900" indent="-469900">
              <a:spcBef>
                <a:spcPct val="20000"/>
              </a:spcBef>
              <a:buClr>
                <a:srgbClr val="AC66BB"/>
              </a:buClr>
              <a:buFont typeface="Wingdings" pitchFamily="2" charset="2"/>
              <a:buChar char="o"/>
            </a:pPr>
            <a:r>
              <a:rPr lang="ru-RU" sz="2000" b="1" dirty="0">
                <a:solidFill>
                  <a:prstClr val="black"/>
                </a:solidFill>
              </a:rPr>
              <a:t>оплаты услуг клиентами</a:t>
            </a:r>
            <a:r>
              <a:rPr lang="ru-RU" sz="30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1290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505130" cy="8647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Финансирование </a:t>
            </a:r>
            <a:r>
              <a:rPr lang="ru-RU" sz="2800" b="1" dirty="0"/>
              <a:t>. Часть затрат (условно </a:t>
            </a:r>
            <a:r>
              <a:rPr lang="ru-RU" sz="2800" b="1" dirty="0" smtClean="0"/>
              <a:t>на развитие)</a:t>
            </a:r>
            <a:endParaRPr lang="ru-RU" sz="28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1676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2400" dirty="0" smtClean="0"/>
              <a:t>Инновации, внедрение новых технологий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dirty="0" smtClean="0"/>
              <a:t>Уникальные услуги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dirty="0" smtClean="0"/>
              <a:t>Развитие организации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348038" y="4077073"/>
            <a:ext cx="5408612" cy="165697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69900" indent="-469900">
              <a:spcBef>
                <a:spcPct val="20000"/>
              </a:spcBef>
              <a:buClr>
                <a:srgbClr val="AC66BB"/>
              </a:buClr>
              <a:buFont typeface="Wingdings" pitchFamily="2" charset="2"/>
              <a:buNone/>
            </a:pPr>
            <a:r>
              <a:rPr lang="ru-RU" sz="2000" b="1" dirty="0">
                <a:solidFill>
                  <a:prstClr val="black"/>
                </a:solidFill>
              </a:rPr>
              <a:t>Обеспечивается за счет:</a:t>
            </a:r>
          </a:p>
          <a:p>
            <a:pPr marL="469900" indent="-469900">
              <a:spcBef>
                <a:spcPct val="20000"/>
              </a:spcBef>
              <a:buClr>
                <a:srgbClr val="AC66BB"/>
              </a:buClr>
              <a:buFont typeface="Wingdings" pitchFamily="2" charset="2"/>
              <a:buChar char="o"/>
            </a:pPr>
            <a:r>
              <a:rPr lang="ru-RU" sz="2000" b="1" dirty="0">
                <a:solidFill>
                  <a:prstClr val="black"/>
                </a:solidFill>
              </a:rPr>
              <a:t>грантов</a:t>
            </a:r>
          </a:p>
          <a:p>
            <a:pPr marL="469900" indent="-469900">
              <a:spcBef>
                <a:spcPct val="20000"/>
              </a:spcBef>
              <a:buClr>
                <a:srgbClr val="AC66BB"/>
              </a:buClr>
              <a:buFont typeface="Wingdings" pitchFamily="2" charset="2"/>
              <a:buChar char="o"/>
            </a:pPr>
            <a:r>
              <a:rPr lang="ru-RU" sz="2000" b="1" dirty="0">
                <a:solidFill>
                  <a:prstClr val="black"/>
                </a:solidFill>
              </a:rPr>
              <a:t>поддержки благотворителей</a:t>
            </a:r>
          </a:p>
        </p:txBody>
      </p:sp>
    </p:spTree>
    <p:extLst>
      <p:ext uri="{BB962C8B-B14F-4D97-AF65-F5344CB8AC3E}">
        <p14:creationId xmlns:p14="http://schemas.microsoft.com/office/powerpoint/2010/main" val="117426142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Templat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12680</Words>
  <Application>Microsoft Office PowerPoint</Application>
  <PresentationFormat>Экран (4:3)</PresentationFormat>
  <Paragraphs>1524</Paragraphs>
  <Slides>168</Slides>
  <Notes>36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168</vt:i4>
      </vt:variant>
    </vt:vector>
  </HeadingPairs>
  <TitlesOfParts>
    <vt:vector size="171" baseType="lpstr">
      <vt:lpstr>DesignTemplate</vt:lpstr>
      <vt:lpstr>Unknown</vt:lpstr>
      <vt:lpstr>Документ</vt:lpstr>
      <vt:lpstr>Особенности предоставления социальных услуг негосударственными поставщиками  Якутск 17.10.2018</vt:lpstr>
      <vt:lpstr>Новые приоритеты в развитии социальной сферы</vt:lpstr>
      <vt:lpstr>Презентация PowerPoint</vt:lpstr>
      <vt:lpstr>Презентация PowerPoint</vt:lpstr>
      <vt:lpstr>Меры поддержки поставщиков социальных услуг</vt:lpstr>
      <vt:lpstr>Дефициты существующей поддержки</vt:lpstr>
      <vt:lpstr>Что такое социальная услуга:</vt:lpstr>
      <vt:lpstr>Что такое социальная сфера? </vt:lpstr>
      <vt:lpstr>Услуга в социальной сфере  </vt:lpstr>
      <vt:lpstr>Услуга не равна деятельности</vt:lpstr>
      <vt:lpstr>Услуги СОНКО и их специфика</vt:lpstr>
      <vt:lpstr>Свойства услуги</vt:lpstr>
      <vt:lpstr>Характеристика рынка социальных услуг</vt:lpstr>
      <vt:lpstr>Узкое понимание социальной услуги (по 442-ФЗ)</vt:lpstr>
      <vt:lpstr>Правоспособность негосударственных организаций по оказанию социальных услуг</vt:lpstr>
      <vt:lpstr>Виды социальных услуг (1)</vt:lpstr>
      <vt:lpstr>Виды социальных услуг (2)</vt:lpstr>
      <vt:lpstr>Виды социальных услуг (3)</vt:lpstr>
      <vt:lpstr>Обязательные требования к производителям социальных услуг</vt:lpstr>
      <vt:lpstr>Что должно быть в Уставе</vt:lpstr>
      <vt:lpstr>Варианты ОКВЭД</vt:lpstr>
      <vt:lpstr>Требования к названию услуги </vt:lpstr>
      <vt:lpstr>Каким требованиям должна  соответствовать организация,  если она производит социальные услуги </vt:lpstr>
      <vt:lpstr>Наличие лицензии</vt:lpstr>
      <vt:lpstr>Что долен знать и уметь поставщик услуг в социальной сфере</vt:lpstr>
      <vt:lpstr>Кадровая обеспеченность </vt:lpstr>
      <vt:lpstr>Квалификация сотрудников </vt:lpstr>
      <vt:lpstr>Требования к материально-технической базе</vt:lpstr>
      <vt:lpstr>Источники восполнения дефицитов</vt:lpstr>
      <vt:lpstr>Источники восполнения дефицитов</vt:lpstr>
      <vt:lpstr>Как и с кем можно кооперироваться? </vt:lpstr>
      <vt:lpstr>Способы расширить возможности</vt:lpstr>
      <vt:lpstr>Входить ли в реестр поставщиков социальных услуг?</vt:lpstr>
      <vt:lpstr>Последствия включения в реестр поставщиков социальных услуг</vt:lpstr>
      <vt:lpstr>Вопросы участия в предоставлении услуг: нужно ли входить в реестр?</vt:lpstr>
      <vt:lpstr>Вопросы участия в предоставлении услуг: возможные сложности</vt:lpstr>
      <vt:lpstr>Оказание платных услуг, требования к документации и отчетности</vt:lpstr>
      <vt:lpstr>Требования к ведению возмездной деятельности, в т.ч. оказанию платных услуг</vt:lpstr>
      <vt:lpstr>Оказание платных услуг</vt:lpstr>
      <vt:lpstr>Договор с клиентом</vt:lpstr>
      <vt:lpstr>Существенные условия</vt:lpstr>
      <vt:lpstr>Ответственность организации, предоставляющей услуги</vt:lpstr>
      <vt:lpstr>Как формируется доходная часть бюджета НКО</vt:lpstr>
      <vt:lpstr>Из чего состоит расходная часть бюджета НКО</vt:lpstr>
      <vt:lpstr>Виды отчетности НКО</vt:lpstr>
      <vt:lpstr>Как начать получать бюджетное финансирование на предоставление услуг в социальной сфере?</vt:lpstr>
      <vt:lpstr>Меры поддержки СО НКО</vt:lpstr>
      <vt:lpstr>Презентация PowerPoint</vt:lpstr>
      <vt:lpstr>Направления  поддержки СО НКО –   производителей социальных услуг </vt:lpstr>
      <vt:lpstr>Как получать бюджетное финансирование</vt:lpstr>
      <vt:lpstr>Основные принципы расходования бюджетных средств</vt:lpstr>
      <vt:lpstr>Предоставление субсидий </vt:lpstr>
      <vt:lpstr>Предоставление субсидий </vt:lpstr>
      <vt:lpstr>Примеры целевых потребительских субсидий</vt:lpstr>
      <vt:lpstr>Примеры услуг СОНКО, которые финансируются за счет средств бюджета в Пермском крае</vt:lpstr>
      <vt:lpstr>Примеры государственных программ</vt:lpstr>
      <vt:lpstr>Находим и анализируем государственные программы</vt:lpstr>
      <vt:lpstr>Презентация PowerPoint</vt:lpstr>
      <vt:lpstr>Закон г. Москвы от 25.11.2015 N 67 "О бюджете города Москвы на 2016 год и плановый период 2017 и 2018 годов"</vt:lpstr>
      <vt:lpstr>Примеры НПА о предоставлении субсидий</vt:lpstr>
      <vt:lpstr>Примеры НПА о предоставлении субсидий</vt:lpstr>
      <vt:lpstr>Примеры НПА о предоставлении субсидий</vt:lpstr>
      <vt:lpstr>Примеры НПА о предоставлении субсидий</vt:lpstr>
      <vt:lpstr>Особенности привлечения бюджетных средств</vt:lpstr>
      <vt:lpstr>Возможные источники финансирования</vt:lpstr>
      <vt:lpstr>Как определить возможности участия в конкурсах закупок в регионе</vt:lpstr>
      <vt:lpstr>Три статуса/реестра СОНКО</vt:lpstr>
      <vt:lpstr>Презентация PowerPoint</vt:lpstr>
      <vt:lpstr>ОБЩЕСТВЕННО ПОЛЕЗНЫЕ УСЛУГИ и их НАДЛЕЖАЩЕЕ КАЧЕСТВО (1) </vt:lpstr>
      <vt:lpstr>ОБЩЕСТВЕННО ПОЛЕЗНЫЕ УСЛУГИ и их НАДЛЕЖАЩЕЕ КАЧЕСТВО (2) </vt:lpstr>
      <vt:lpstr>Презентация PowerPoint</vt:lpstr>
      <vt:lpstr>Презентация PowerPoint</vt:lpstr>
      <vt:lpstr>Поддержка  некоммерческих организаций - исполнителей общественно полезных услуг  </vt:lpstr>
      <vt:lpstr>Перечень общественно полезных услуг</vt:lpstr>
      <vt:lpstr>Перечень общественно полезных услуг</vt:lpstr>
      <vt:lpstr>Презентация PowerPoint</vt:lpstr>
      <vt:lpstr>Этапы запуска новой услуги (развития организации)</vt:lpstr>
      <vt:lpstr>Зависимость от рынка  </vt:lpstr>
      <vt:lpstr>Подходы к выделению собственной услуги Шаг 1. Мы это делаем потому что…</vt:lpstr>
      <vt:lpstr>Подходы к выделению собственной услуги Шаг 2. Определяем реальные возможности</vt:lpstr>
      <vt:lpstr>Правильно называем услугу </vt:lpstr>
      <vt:lpstr>На что опереться при формулировании своей социальной услуги?</vt:lpstr>
      <vt:lpstr>Презентация PowerPoint</vt:lpstr>
      <vt:lpstr>Успешные стратегии формирования ассортимента услуг </vt:lpstr>
      <vt:lpstr>Как доходим до создания услуги</vt:lpstr>
      <vt:lpstr>Основания для отнесения социальных услуг НКО к лучшей практике</vt:lpstr>
      <vt:lpstr>Наличие устойчивой практики</vt:lpstr>
      <vt:lpstr>Предоставление услуг современного содержания</vt:lpstr>
      <vt:lpstr>Практика оказания услуг высокого качества</vt:lpstr>
      <vt:lpstr>Предоставление услуг высокого спроса</vt:lpstr>
      <vt:lpstr>Предоставление услуг с качественным ресурсным обеспечением</vt:lpstr>
      <vt:lpstr>Привлечение разнообразных источников финансирования</vt:lpstr>
      <vt:lpstr>Практическое задание на услугу</vt:lpstr>
      <vt:lpstr>Презентация PowerPoint</vt:lpstr>
      <vt:lpstr>Когда возникает необходимость вычисления стоимости  услуг </vt:lpstr>
      <vt:lpstr>Структура стоимости социальной услуги (Стрелец О.А.)</vt:lpstr>
      <vt:lpstr>Финансирование . Часть затрат (условно непрямые)</vt:lpstr>
      <vt:lpstr>Финансирование . Часть затрат (непосредственно на предоставление услуги) </vt:lpstr>
      <vt:lpstr>Финансирование . Часть затрат (условно на развитие)</vt:lpstr>
      <vt:lpstr>Расчетный подход</vt:lpstr>
      <vt:lpstr>Распределительный подход</vt:lpstr>
      <vt:lpstr>Смета: выделяем расходы на входе </vt:lpstr>
      <vt:lpstr>Смета: выделяем расходы в процессе оказания услуги</vt:lpstr>
      <vt:lpstr>Ключевые шаги в определению стоимости услуги </vt:lpstr>
      <vt:lpstr>Как рассчитать цену услуги для заказчика</vt:lpstr>
      <vt:lpstr>«Слепые пятна»  в расчетах стоимости</vt:lpstr>
      <vt:lpstr>Стоимость услуг скрыта и от руководителей организации – например</vt:lpstr>
      <vt:lpstr>Практическое задание</vt:lpstr>
      <vt:lpstr>Проблема ограничения спроса и расчета необходимого объема</vt:lpstr>
      <vt:lpstr>Особенности спроса/рынка социальных услуг</vt:lpstr>
      <vt:lpstr>Пример : Упражнение: Расчет стоимости услуги</vt:lpstr>
      <vt:lpstr>Классика:  Общие затраты и выручка</vt:lpstr>
      <vt:lpstr>Внешние экономические условия</vt:lpstr>
      <vt:lpstr>Все интересы должны быть учтены</vt:lpstr>
      <vt:lpstr>Финансовое управление производством (процессом оказания услуги)</vt:lpstr>
      <vt:lpstr>Презентация PowerPoint</vt:lpstr>
      <vt:lpstr>Современное понимание</vt:lpstr>
      <vt:lpstr>Презентация PowerPoint</vt:lpstr>
      <vt:lpstr>Как создать систему управленческого учёта</vt:lpstr>
      <vt:lpstr>Что такое качество ? И что такое качество услуги? </vt:lpstr>
      <vt:lpstr>КАЧЕСТВО - СОВОКУПНОСТЬ ХАРАКТЕРИСТИК  ОБЪЕКТА  (в данном случае услуги) , относящихся к его способности удовлетворять установленные или предполагаемые потребности (ИСО 8402)</vt:lpstr>
      <vt:lpstr>Основополагающие принципы качества  </vt:lpstr>
      <vt:lpstr>Основополагающие принципы качества  </vt:lpstr>
      <vt:lpstr>Основополагающие принципы качества  </vt:lpstr>
      <vt:lpstr>Основополагающие принципы качества  </vt:lpstr>
      <vt:lpstr>Качество услуги  как процесса</vt:lpstr>
      <vt:lpstr>Презентация PowerPoint</vt:lpstr>
      <vt:lpstr>Об имеющихся требованиях к качеству услуги</vt:lpstr>
      <vt:lpstr>Создание и учет требований имеющихся систем  обеспечения и контроля качества</vt:lpstr>
      <vt:lpstr>«Гуманитарный»  подход: 8 прав потребителей</vt:lpstr>
      <vt:lpstr>Состав информации об услугах (в соответствии с Федеральном законом "О защите прав потребителей") </vt:lpstr>
      <vt:lpstr>Критерии оценки качества социальных  услуг (ГОСТ)</vt:lpstr>
      <vt:lpstr>Обязательная стандартизация услуг в сфере социального обслуживания населения </vt:lpstr>
      <vt:lpstr>Формы социальных услуг  </vt:lpstr>
      <vt:lpstr>Федеральный орган власти утверждает примерный порядок предоставления социальных услуг</vt:lpstr>
      <vt:lpstr>Стандартизация услуг в других областях социальной сферы</vt:lpstr>
      <vt:lpstr>Методы обеспечения качества услуги</vt:lpstr>
      <vt:lpstr>Стандарт и стандартизация </vt:lpstr>
      <vt:lpstr>Стандарт социальной услуги – Что это?</vt:lpstr>
      <vt:lpstr>Как закрепляем качество услуг ( Что служит «гарантией» качества оказания услуги для Заказчика (Бюджетная услуга)) </vt:lpstr>
      <vt:lpstr>Качество услуги может фиксировать ПОРЯДОК предоставления социальных услуг, который  содержит</vt:lpstr>
      <vt:lpstr>Разработка в НКО внутренних стандартов социальных услуг</vt:lpstr>
      <vt:lpstr>Зачем НКО нужны стандарты оказания социальных услуг?</vt:lpstr>
      <vt:lpstr>На кого должен быть  ориентирован стандарт?</vt:lpstr>
      <vt:lpstr>Содержание и структура стандарта</vt:lpstr>
      <vt:lpstr>Презентация PowerPoint</vt:lpstr>
      <vt:lpstr>Обязательные составляющие  структуры стандарта</vt:lpstr>
      <vt:lpstr>Рекомендации по разработке стандартов</vt:lpstr>
      <vt:lpstr>Рекомендации по разработке стандартов</vt:lpstr>
      <vt:lpstr>Подходы к стандартизации</vt:lpstr>
      <vt:lpstr>Какие источники могут быть использованы для  получения информации о предпочтениях потребителей услуги в социальной сфере </vt:lpstr>
      <vt:lpstr>Источники стандартов </vt:lpstr>
      <vt:lpstr>Внедрение, применение  и корректировка стандарта</vt:lpstr>
      <vt:lpstr>Качество среды для  оказания услуг - Стандарт обслуживания</vt:lpstr>
      <vt:lpstr>Стандарт комфортности (МФЦ)</vt:lpstr>
      <vt:lpstr>Стандарт профессионального обслуживания (МФЦ)</vt:lpstr>
      <vt:lpstr>Стандарт услуги</vt:lpstr>
      <vt:lpstr>Пример стандарта услуги «Социально-психологическая реабилитация подростков, находящихся в трудной жизненной ситуации»: Раздел «Социальный патронаж»</vt:lpstr>
      <vt:lpstr>Пример стандарта услуги «Социально-психологическая реабилитация подростков, находящихся в трудной жизненной ситуации» Раздел «Квалификация специалистов»</vt:lpstr>
      <vt:lpstr>  Пример стандарта услуги «Краткосрочное кризисное консультирование семей» Национального фонда защиты детей от жестокого обращения</vt:lpstr>
      <vt:lpstr>  Пример стандарта услуги «Краткосрочное кризисное консультирование семей» Национального фонда защиты детей от жестокого обращения</vt:lpstr>
      <vt:lpstr>Презентация PowerPoint</vt:lpstr>
      <vt:lpstr>Порядок предоставления социальных услуг в полустационарной форме несовершеннолетним, Волгоградская область</vt:lpstr>
      <vt:lpstr>Механизмы контроля за соблюдением стандартов</vt:lpstr>
      <vt:lpstr>Супервизия – типы мероприятий</vt:lpstr>
      <vt:lpstr>Прочие формы оценки качества услуг</vt:lpstr>
      <vt:lpstr>Виды «контрольных закупок»</vt:lpstr>
      <vt:lpstr>Пример установления процедур для проведения контрольной закупки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2015-03-04T14:44:07Z</dcterms:created>
  <dcterms:modified xsi:type="dcterms:W3CDTF">2018-10-16T16:46:36Z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